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Lst>
  <p:notesMasterIdLst>
    <p:notesMasterId r:id="rId78"/>
  </p:notesMasterIdLst>
  <p:handoutMasterIdLst>
    <p:handoutMasterId r:id="rId79"/>
  </p:handoutMasterIdLst>
  <p:sldIdLst>
    <p:sldId id="257" r:id="rId5"/>
    <p:sldId id="385" r:id="rId6"/>
    <p:sldId id="340" r:id="rId7"/>
    <p:sldId id="384" r:id="rId8"/>
    <p:sldId id="326" r:id="rId9"/>
    <p:sldId id="331" r:id="rId10"/>
    <p:sldId id="335" r:id="rId11"/>
    <p:sldId id="332" r:id="rId12"/>
    <p:sldId id="333" r:id="rId13"/>
    <p:sldId id="327" r:id="rId14"/>
    <p:sldId id="263" r:id="rId15"/>
    <p:sldId id="309" r:id="rId16"/>
    <p:sldId id="353" r:id="rId17"/>
    <p:sldId id="328" r:id="rId18"/>
    <p:sldId id="258" r:id="rId19"/>
    <p:sldId id="268" r:id="rId20"/>
    <p:sldId id="356" r:id="rId21"/>
    <p:sldId id="357" r:id="rId22"/>
    <p:sldId id="358" r:id="rId23"/>
    <p:sldId id="359" r:id="rId24"/>
    <p:sldId id="261" r:id="rId25"/>
    <p:sldId id="262" r:id="rId26"/>
    <p:sldId id="360" r:id="rId27"/>
    <p:sldId id="319" r:id="rId28"/>
    <p:sldId id="313" r:id="rId29"/>
    <p:sldId id="264" r:id="rId30"/>
    <p:sldId id="321" r:id="rId31"/>
    <p:sldId id="265" r:id="rId32"/>
    <p:sldId id="362" r:id="rId33"/>
    <p:sldId id="269" r:id="rId34"/>
    <p:sldId id="277" r:id="rId35"/>
    <p:sldId id="363" r:id="rId36"/>
    <p:sldId id="364" r:id="rId37"/>
    <p:sldId id="322" r:id="rId38"/>
    <p:sldId id="279" r:id="rId39"/>
    <p:sldId id="280" r:id="rId40"/>
    <p:sldId id="267" r:id="rId41"/>
    <p:sldId id="343" r:id="rId42"/>
    <p:sldId id="270" r:id="rId43"/>
    <p:sldId id="342" r:id="rId44"/>
    <p:sldId id="272" r:id="rId45"/>
    <p:sldId id="273" r:id="rId46"/>
    <p:sldId id="314" r:id="rId47"/>
    <p:sldId id="323" r:id="rId48"/>
    <p:sldId id="282" r:id="rId49"/>
    <p:sldId id="367" r:id="rId50"/>
    <p:sldId id="324" r:id="rId51"/>
    <p:sldId id="317" r:id="rId52"/>
    <p:sldId id="287" r:id="rId53"/>
    <p:sldId id="284" r:id="rId54"/>
    <p:sldId id="368" r:id="rId55"/>
    <p:sldId id="369" r:id="rId56"/>
    <p:sldId id="370" r:id="rId57"/>
    <p:sldId id="371" r:id="rId58"/>
    <p:sldId id="372" r:id="rId59"/>
    <p:sldId id="373" r:id="rId60"/>
    <p:sldId id="374" r:id="rId61"/>
    <p:sldId id="382" r:id="rId62"/>
    <p:sldId id="294" r:id="rId63"/>
    <p:sldId id="376" r:id="rId64"/>
    <p:sldId id="377" r:id="rId65"/>
    <p:sldId id="378" r:id="rId66"/>
    <p:sldId id="379" r:id="rId67"/>
    <p:sldId id="380" r:id="rId68"/>
    <p:sldId id="301" r:id="rId69"/>
    <p:sldId id="381" r:id="rId70"/>
    <p:sldId id="383" r:id="rId71"/>
    <p:sldId id="330" r:id="rId72"/>
    <p:sldId id="303" r:id="rId73"/>
    <p:sldId id="351" r:id="rId74"/>
    <p:sldId id="336" r:id="rId75"/>
    <p:sldId id="338" r:id="rId76"/>
    <p:sldId id="349" r:id="rId77"/>
  </p:sldIdLst>
  <p:sldSz cx="9144000" cy="6858000" type="screen4x3"/>
  <p:notesSz cx="6934200" cy="9232900"/>
  <p:defaultTextStyle>
    <a:defPPr>
      <a:defRPr lang="en-US"/>
    </a:defPPr>
    <a:lvl1pPr algn="l" rtl="0" fontAlgn="base">
      <a:spcBef>
        <a:spcPct val="5000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5000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5000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5000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5000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08">
          <p15:clr>
            <a:srgbClr val="A4A3A4"/>
          </p15:clr>
        </p15:guide>
        <p15:guide id="2" pos="218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ra L. Marshall-Keim" initials="TLM" lastIdx="3" clrIdx="0">
    <p:extLst>
      <p:ext uri="{19B8F6BF-5375-455C-9EA6-DF929625EA0E}">
        <p15:presenceInfo xmlns:p15="http://schemas.microsoft.com/office/powerpoint/2012/main" userId="S-1-5-21-79331101-1198936889-320618023-1239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3C4F82"/>
    <a:srgbClr val="6699CC"/>
    <a:srgbClr val="FFFFCC"/>
    <a:srgbClr val="CC0000"/>
    <a:srgbClr val="660000"/>
    <a:srgbClr val="CC9A1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05" autoAdjust="0"/>
    <p:restoredTop sz="98799" autoAdjust="0"/>
  </p:normalViewPr>
  <p:slideViewPr>
    <p:cSldViewPr snapToObjects="1">
      <p:cViewPr varScale="1">
        <p:scale>
          <a:sx n="104" d="100"/>
          <a:sy n="104" d="100"/>
        </p:scale>
        <p:origin x="1074" y="114"/>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notesViewPr>
    <p:cSldViewPr snapToObjects="1">
      <p:cViewPr varScale="1">
        <p:scale>
          <a:sx n="60" d="100"/>
          <a:sy n="60" d="100"/>
        </p:scale>
        <p:origin x="-1962" y="-90"/>
      </p:cViewPr>
      <p:guideLst>
        <p:guide orient="horz" pos="2908"/>
        <p:guide pos="218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tableStyles" Target="tableStyles.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handoutMaster" Target="handoutMasters/handoutMaster1.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notesMaster" Target="notesMasters/notesMaster1.xml"/><Relationship Id="rId8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02" name="Rectangle 2"/>
          <p:cNvSpPr>
            <a:spLocks noGrp="1" noChangeArrowheads="1"/>
          </p:cNvSpPr>
          <p:nvPr>
            <p:ph type="hdr" sz="quarter"/>
          </p:nvPr>
        </p:nvSpPr>
        <p:spPr bwMode="auto">
          <a:xfrm>
            <a:off x="0" y="0"/>
            <a:ext cx="3927475" cy="460375"/>
          </a:xfrm>
          <a:prstGeom prst="rect">
            <a:avLst/>
          </a:prstGeom>
          <a:noFill/>
          <a:ln w="9525">
            <a:noFill/>
            <a:miter lim="800000"/>
            <a:headEnd/>
            <a:tailEnd/>
          </a:ln>
          <a:effectLst/>
        </p:spPr>
        <p:txBody>
          <a:bodyPr vert="horz" wrap="square" lIns="90790" tIns="45395" rIns="90790" bIns="45395" numCol="1" anchor="t" anchorCtr="0" compatLnSpc="1">
            <a:prstTxWarp prst="textNoShape">
              <a:avLst/>
            </a:prstTxWarp>
          </a:bodyPr>
          <a:lstStyle>
            <a:lvl1pPr defTabSz="907541" eaLnBrk="0" hangingPunct="0">
              <a:spcBef>
                <a:spcPct val="0"/>
              </a:spcBef>
              <a:defRPr sz="1200">
                <a:latin typeface="Arial" charset="0"/>
              </a:defRPr>
            </a:lvl1pPr>
          </a:lstStyle>
          <a:p>
            <a:pPr>
              <a:defRPr/>
            </a:pPr>
            <a:r>
              <a:rPr lang="en-US" dirty="0"/>
              <a:t>Designing Products and Processes Using Six Sigma</a:t>
            </a:r>
            <a:br>
              <a:rPr lang="en-US" dirty="0"/>
            </a:br>
            <a:r>
              <a:rPr lang="en-US" dirty="0"/>
              <a:t> </a:t>
            </a:r>
            <a:r>
              <a:rPr lang="en-US" altLang="ja-JP" dirty="0"/>
              <a:t>Module 4 - Monte Carlo Simulation</a:t>
            </a:r>
          </a:p>
        </p:txBody>
      </p:sp>
      <p:sp>
        <p:nvSpPr>
          <p:cNvPr id="102403" name="Rectangle 3"/>
          <p:cNvSpPr>
            <a:spLocks noGrp="1" noChangeArrowheads="1"/>
          </p:cNvSpPr>
          <p:nvPr>
            <p:ph type="dt" sz="quarter" idx="1"/>
          </p:nvPr>
        </p:nvSpPr>
        <p:spPr bwMode="auto">
          <a:xfrm>
            <a:off x="3927475" y="0"/>
            <a:ext cx="3005138" cy="460375"/>
          </a:xfrm>
          <a:prstGeom prst="rect">
            <a:avLst/>
          </a:prstGeom>
          <a:noFill/>
          <a:ln w="9525">
            <a:noFill/>
            <a:miter lim="800000"/>
            <a:headEnd/>
            <a:tailEnd/>
          </a:ln>
          <a:effectLst/>
        </p:spPr>
        <p:txBody>
          <a:bodyPr vert="horz" wrap="square" lIns="90790" tIns="45395" rIns="90790" bIns="45395" numCol="1" anchor="t" anchorCtr="0" compatLnSpc="1">
            <a:prstTxWarp prst="textNoShape">
              <a:avLst/>
            </a:prstTxWarp>
          </a:bodyPr>
          <a:lstStyle>
            <a:lvl1pPr algn="r" defTabSz="907541">
              <a:spcBef>
                <a:spcPct val="0"/>
              </a:spcBef>
              <a:defRPr sz="1200">
                <a:latin typeface="Arial" charset="0"/>
              </a:defRPr>
            </a:lvl1pPr>
          </a:lstStyle>
          <a:p>
            <a:pPr>
              <a:defRPr/>
            </a:pPr>
            <a:endParaRPr lang="en-US" altLang="ja-JP" dirty="0"/>
          </a:p>
        </p:txBody>
      </p:sp>
      <p:sp>
        <p:nvSpPr>
          <p:cNvPr id="102404" name="Rectangle 4"/>
          <p:cNvSpPr>
            <a:spLocks noGrp="1" noChangeArrowheads="1"/>
          </p:cNvSpPr>
          <p:nvPr>
            <p:ph type="ftr" sz="quarter" idx="2"/>
          </p:nvPr>
        </p:nvSpPr>
        <p:spPr bwMode="auto">
          <a:xfrm>
            <a:off x="0" y="8770938"/>
            <a:ext cx="3005138" cy="460375"/>
          </a:xfrm>
          <a:prstGeom prst="rect">
            <a:avLst/>
          </a:prstGeom>
          <a:noFill/>
          <a:ln w="9525">
            <a:noFill/>
            <a:miter lim="800000"/>
            <a:headEnd/>
            <a:tailEnd/>
          </a:ln>
          <a:effectLst/>
        </p:spPr>
        <p:txBody>
          <a:bodyPr vert="horz" wrap="square" lIns="90790" tIns="45395" rIns="90790" bIns="45395" numCol="1" anchor="b" anchorCtr="0" compatLnSpc="1">
            <a:prstTxWarp prst="textNoShape">
              <a:avLst/>
            </a:prstTxWarp>
          </a:bodyPr>
          <a:lstStyle>
            <a:lvl1pPr defTabSz="907541">
              <a:spcBef>
                <a:spcPct val="0"/>
              </a:spcBef>
              <a:defRPr sz="1200">
                <a:latin typeface="Arial" charset="0"/>
              </a:defRPr>
            </a:lvl1pPr>
          </a:lstStyle>
          <a:p>
            <a:pPr>
              <a:defRPr/>
            </a:pPr>
            <a:endParaRPr lang="en-US" altLang="ja-JP" dirty="0"/>
          </a:p>
        </p:txBody>
      </p:sp>
      <p:sp>
        <p:nvSpPr>
          <p:cNvPr id="102405" name="Rectangle 5"/>
          <p:cNvSpPr>
            <a:spLocks noGrp="1" noChangeArrowheads="1"/>
          </p:cNvSpPr>
          <p:nvPr>
            <p:ph type="sldNum" sz="quarter" idx="3"/>
          </p:nvPr>
        </p:nvSpPr>
        <p:spPr bwMode="auto">
          <a:xfrm>
            <a:off x="3927475" y="8770938"/>
            <a:ext cx="3005138" cy="460375"/>
          </a:xfrm>
          <a:prstGeom prst="rect">
            <a:avLst/>
          </a:prstGeom>
          <a:noFill/>
          <a:ln w="9525">
            <a:noFill/>
            <a:miter lim="800000"/>
            <a:headEnd/>
            <a:tailEnd/>
          </a:ln>
          <a:effectLst/>
        </p:spPr>
        <p:txBody>
          <a:bodyPr vert="horz" wrap="square" lIns="90790" tIns="45395" rIns="90790" bIns="45395" numCol="1" anchor="b" anchorCtr="0" compatLnSpc="1">
            <a:prstTxWarp prst="textNoShape">
              <a:avLst/>
            </a:prstTxWarp>
          </a:bodyPr>
          <a:lstStyle>
            <a:lvl1pPr algn="r" defTabSz="906463">
              <a:spcBef>
                <a:spcPct val="0"/>
              </a:spcBef>
              <a:defRPr sz="1200"/>
            </a:lvl1pPr>
          </a:lstStyle>
          <a:p>
            <a:fld id="{D8D58988-5412-4DCE-B3E0-B81F20A85CA7}" type="slidenum">
              <a:rPr lang="ja-JP" altLang="en-US"/>
              <a:pPr/>
              <a:t>‹#›</a:t>
            </a:fld>
            <a:endParaRPr lang="en-US" altLang="ja-JP" dirty="0"/>
          </a:p>
        </p:txBody>
      </p:sp>
    </p:spTree>
    <p:extLst>
      <p:ext uri="{BB962C8B-B14F-4D97-AF65-F5344CB8AC3E}">
        <p14:creationId xmlns:p14="http://schemas.microsoft.com/office/powerpoint/2010/main" val="8428992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3005138" cy="460375"/>
          </a:xfrm>
          <a:prstGeom prst="rect">
            <a:avLst/>
          </a:prstGeom>
          <a:noFill/>
          <a:ln w="9525">
            <a:noFill/>
            <a:miter lim="800000"/>
            <a:headEnd/>
            <a:tailEnd/>
          </a:ln>
          <a:effectLst/>
        </p:spPr>
        <p:txBody>
          <a:bodyPr vert="horz" wrap="square" lIns="92370" tIns="46185" rIns="92370" bIns="46185" numCol="1" anchor="t" anchorCtr="0" compatLnSpc="1">
            <a:prstTxWarp prst="textNoShape">
              <a:avLst/>
            </a:prstTxWarp>
          </a:bodyPr>
          <a:lstStyle>
            <a:lvl1pPr defTabSz="923002">
              <a:spcBef>
                <a:spcPct val="0"/>
              </a:spcBef>
              <a:defRPr sz="1200">
                <a:latin typeface="Arial" charset="0"/>
              </a:defRPr>
            </a:lvl1pPr>
          </a:lstStyle>
          <a:p>
            <a:pPr>
              <a:defRPr/>
            </a:pPr>
            <a:endParaRPr lang="en-US" altLang="ja-JP" dirty="0"/>
          </a:p>
        </p:txBody>
      </p:sp>
      <p:sp>
        <p:nvSpPr>
          <p:cNvPr id="26627" name="Rectangle 3"/>
          <p:cNvSpPr>
            <a:spLocks noGrp="1" noChangeArrowheads="1"/>
          </p:cNvSpPr>
          <p:nvPr>
            <p:ph type="dt" idx="1"/>
          </p:nvPr>
        </p:nvSpPr>
        <p:spPr bwMode="auto">
          <a:xfrm>
            <a:off x="3927475" y="0"/>
            <a:ext cx="3005138" cy="460375"/>
          </a:xfrm>
          <a:prstGeom prst="rect">
            <a:avLst/>
          </a:prstGeom>
          <a:noFill/>
          <a:ln w="9525">
            <a:noFill/>
            <a:miter lim="800000"/>
            <a:headEnd/>
            <a:tailEnd/>
          </a:ln>
          <a:effectLst/>
        </p:spPr>
        <p:txBody>
          <a:bodyPr vert="horz" wrap="square" lIns="92370" tIns="46185" rIns="92370" bIns="46185" numCol="1" anchor="t" anchorCtr="0" compatLnSpc="1">
            <a:prstTxWarp prst="textNoShape">
              <a:avLst/>
            </a:prstTxWarp>
          </a:bodyPr>
          <a:lstStyle>
            <a:lvl1pPr algn="r" defTabSz="923002">
              <a:spcBef>
                <a:spcPct val="0"/>
              </a:spcBef>
              <a:defRPr sz="1200">
                <a:latin typeface="Arial" charset="0"/>
              </a:defRPr>
            </a:lvl1pPr>
          </a:lstStyle>
          <a:p>
            <a:pPr>
              <a:defRPr/>
            </a:pPr>
            <a:endParaRPr lang="en-US" altLang="ja-JP" dirty="0"/>
          </a:p>
        </p:txBody>
      </p:sp>
      <p:sp>
        <p:nvSpPr>
          <p:cNvPr id="78852" name="Rectangle 4"/>
          <p:cNvSpPr>
            <a:spLocks noGrp="1" noRot="1" noChangeAspect="1" noChangeArrowheads="1" noTextEdit="1"/>
          </p:cNvSpPr>
          <p:nvPr>
            <p:ph type="sldImg" idx="2"/>
          </p:nvPr>
        </p:nvSpPr>
        <p:spPr bwMode="auto">
          <a:xfrm>
            <a:off x="1158875" y="693738"/>
            <a:ext cx="4616450" cy="34623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9" name="Rectangle 5"/>
          <p:cNvSpPr>
            <a:spLocks noGrp="1" noChangeArrowheads="1"/>
          </p:cNvSpPr>
          <p:nvPr>
            <p:ph type="body" sz="quarter" idx="3"/>
          </p:nvPr>
        </p:nvSpPr>
        <p:spPr bwMode="auto">
          <a:xfrm>
            <a:off x="693738" y="4384675"/>
            <a:ext cx="5546725" cy="4154488"/>
          </a:xfrm>
          <a:prstGeom prst="rect">
            <a:avLst/>
          </a:prstGeom>
          <a:noFill/>
          <a:ln w="9525">
            <a:noFill/>
            <a:miter lim="800000"/>
            <a:headEnd/>
            <a:tailEnd/>
          </a:ln>
          <a:effectLst/>
        </p:spPr>
        <p:txBody>
          <a:bodyPr vert="horz" wrap="square" lIns="92370" tIns="46185" rIns="92370" bIns="46185" numCol="1" anchor="t" anchorCtr="0" compatLnSpc="1">
            <a:prstTxWarp prst="textNoShape">
              <a:avLst/>
            </a:prstTxWarp>
          </a:bodyPr>
          <a:lstStyle/>
          <a:p>
            <a:pPr lvl="0"/>
            <a:r>
              <a:rPr lang="en-US" altLang="ja-JP" noProof="0"/>
              <a:t>Click to edit Master text styles</a:t>
            </a:r>
          </a:p>
          <a:p>
            <a:pPr lvl="1"/>
            <a:r>
              <a:rPr lang="en-US" altLang="ja-JP" noProof="0"/>
              <a:t>Second level</a:t>
            </a:r>
          </a:p>
          <a:p>
            <a:pPr lvl="2"/>
            <a:r>
              <a:rPr lang="en-US" altLang="ja-JP" noProof="0"/>
              <a:t>Third level</a:t>
            </a:r>
          </a:p>
          <a:p>
            <a:pPr lvl="3"/>
            <a:r>
              <a:rPr lang="en-US" altLang="ja-JP" noProof="0"/>
              <a:t>Fourth level</a:t>
            </a:r>
          </a:p>
          <a:p>
            <a:pPr lvl="4"/>
            <a:r>
              <a:rPr lang="en-US" altLang="ja-JP" noProof="0"/>
              <a:t>Fifth level</a:t>
            </a:r>
          </a:p>
        </p:txBody>
      </p:sp>
      <p:sp>
        <p:nvSpPr>
          <p:cNvPr id="26630" name="Rectangle 6"/>
          <p:cNvSpPr>
            <a:spLocks noGrp="1" noChangeArrowheads="1"/>
          </p:cNvSpPr>
          <p:nvPr>
            <p:ph type="ftr" sz="quarter" idx="4"/>
          </p:nvPr>
        </p:nvSpPr>
        <p:spPr bwMode="auto">
          <a:xfrm>
            <a:off x="0" y="8770938"/>
            <a:ext cx="3005138" cy="460375"/>
          </a:xfrm>
          <a:prstGeom prst="rect">
            <a:avLst/>
          </a:prstGeom>
          <a:noFill/>
          <a:ln w="9525">
            <a:noFill/>
            <a:miter lim="800000"/>
            <a:headEnd/>
            <a:tailEnd/>
          </a:ln>
          <a:effectLst/>
        </p:spPr>
        <p:txBody>
          <a:bodyPr vert="horz" wrap="square" lIns="92370" tIns="46185" rIns="92370" bIns="46185" numCol="1" anchor="b" anchorCtr="0" compatLnSpc="1">
            <a:prstTxWarp prst="textNoShape">
              <a:avLst/>
            </a:prstTxWarp>
          </a:bodyPr>
          <a:lstStyle>
            <a:lvl1pPr defTabSz="923002">
              <a:spcBef>
                <a:spcPct val="0"/>
              </a:spcBef>
              <a:defRPr sz="1200">
                <a:latin typeface="Arial" charset="0"/>
              </a:defRPr>
            </a:lvl1pPr>
          </a:lstStyle>
          <a:p>
            <a:pPr>
              <a:defRPr/>
            </a:pPr>
            <a:endParaRPr lang="en-US" altLang="ja-JP" dirty="0"/>
          </a:p>
        </p:txBody>
      </p:sp>
      <p:sp>
        <p:nvSpPr>
          <p:cNvPr id="26631" name="Rectangle 7"/>
          <p:cNvSpPr>
            <a:spLocks noGrp="1" noChangeArrowheads="1"/>
          </p:cNvSpPr>
          <p:nvPr>
            <p:ph type="sldNum" sz="quarter" idx="5"/>
          </p:nvPr>
        </p:nvSpPr>
        <p:spPr bwMode="auto">
          <a:xfrm>
            <a:off x="3927475" y="8770938"/>
            <a:ext cx="3005138" cy="460375"/>
          </a:xfrm>
          <a:prstGeom prst="rect">
            <a:avLst/>
          </a:prstGeom>
          <a:noFill/>
          <a:ln w="9525">
            <a:noFill/>
            <a:miter lim="800000"/>
            <a:headEnd/>
            <a:tailEnd/>
          </a:ln>
          <a:effectLst/>
        </p:spPr>
        <p:txBody>
          <a:bodyPr vert="horz" wrap="square" lIns="92370" tIns="46185" rIns="92370" bIns="46185" numCol="1" anchor="b" anchorCtr="0" compatLnSpc="1">
            <a:prstTxWarp prst="textNoShape">
              <a:avLst/>
            </a:prstTxWarp>
          </a:bodyPr>
          <a:lstStyle>
            <a:lvl1pPr algn="r" defTabSz="922338">
              <a:spcBef>
                <a:spcPct val="0"/>
              </a:spcBef>
              <a:defRPr sz="1200"/>
            </a:lvl1pPr>
          </a:lstStyle>
          <a:p>
            <a:fld id="{AC068551-0B6C-430E-94BD-94C7F84B1B83}" type="slidenum">
              <a:rPr lang="ja-JP" altLang="en-US"/>
              <a:pPr/>
              <a:t>‹#›</a:t>
            </a:fld>
            <a:endParaRPr lang="en-US" altLang="ja-JP" dirty="0"/>
          </a:p>
        </p:txBody>
      </p:sp>
    </p:spTree>
    <p:extLst>
      <p:ext uri="{BB962C8B-B14F-4D97-AF65-F5344CB8AC3E}">
        <p14:creationId xmlns:p14="http://schemas.microsoft.com/office/powerpoint/2010/main" val="7191234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922338"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922338"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922338"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922338"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fld id="{CC63AFC2-674C-464D-BFA6-C1B8B8A25116}" type="slidenum">
              <a:rPr lang="ja-JP" altLang="en-US" sz="1200"/>
              <a:pPr eaLnBrk="1" hangingPunct="1"/>
              <a:t>1</a:t>
            </a:fld>
            <a:endParaRPr lang="en-US" altLang="ja-JP" sz="1200" dirty="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31353100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922338"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922338"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922338"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922338"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fld id="{9490B3D7-0396-46E3-BDDE-833CD779AA25}" type="slidenum">
              <a:rPr lang="ja-JP" altLang="en-US" sz="1200"/>
              <a:pPr eaLnBrk="1" hangingPunct="1"/>
              <a:t>30</a:t>
            </a:fld>
            <a:endParaRPr lang="en-US" altLang="ja-JP" sz="1200" dirty="0"/>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altLang="ja-JP" dirty="0">
                <a:latin typeface="Arial" panose="020B0604020202020204" pitchFamily="34" charset="0"/>
              </a:rPr>
              <a:t>In this section, we explain three types of cells which you have to define to use Crystal Ball.</a:t>
            </a:r>
          </a:p>
          <a:p>
            <a:pPr eaLnBrk="1" hangingPunct="1">
              <a:lnSpc>
                <a:spcPct val="90000"/>
              </a:lnSpc>
            </a:pPr>
            <a:endParaRPr lang="en-US" altLang="ja-JP" dirty="0">
              <a:latin typeface="Arial" panose="020B0604020202020204" pitchFamily="34" charset="0"/>
            </a:endParaRPr>
          </a:p>
          <a:p>
            <a:pPr eaLnBrk="1" hangingPunct="1">
              <a:lnSpc>
                <a:spcPct val="90000"/>
              </a:lnSpc>
            </a:pPr>
            <a:r>
              <a:rPr lang="en-US" altLang="ja-JP" dirty="0">
                <a:latin typeface="Arial" panose="020B0604020202020204" pitchFamily="34" charset="0"/>
              </a:rPr>
              <a:t>Overview of assumption cells, decision variable cells, and forecast cells is described on page 18 in Crystal Ball 7.2.2 User Manual.</a:t>
            </a:r>
          </a:p>
          <a:p>
            <a:pPr eaLnBrk="1" hangingPunct="1">
              <a:lnSpc>
                <a:spcPct val="90000"/>
              </a:lnSpc>
            </a:pPr>
            <a:endParaRPr lang="en-US" altLang="ja-JP" dirty="0">
              <a:latin typeface="Arial" panose="020B0604020202020204" pitchFamily="34" charset="0"/>
            </a:endParaRPr>
          </a:p>
          <a:p>
            <a:pPr eaLnBrk="1" hangingPunct="1">
              <a:lnSpc>
                <a:spcPct val="90000"/>
              </a:lnSpc>
            </a:pPr>
            <a:r>
              <a:rPr lang="en-US" altLang="ja-JP" dirty="0">
                <a:latin typeface="Arial" panose="020B0604020202020204" pitchFamily="34" charset="0"/>
              </a:rPr>
              <a:t>Assumption cells contain the values that you are unsure of: independent variables in the problem you are trying to solve. The assumption cells must contain simple numeric values, not formulas or text.</a:t>
            </a:r>
          </a:p>
          <a:p>
            <a:pPr eaLnBrk="1" hangingPunct="1">
              <a:lnSpc>
                <a:spcPct val="90000"/>
              </a:lnSpc>
            </a:pPr>
            <a:r>
              <a:rPr lang="en-US" altLang="ja-JP" dirty="0">
                <a:latin typeface="Arial" panose="020B0604020202020204" pitchFamily="34" charset="0"/>
              </a:rPr>
              <a:t>Also in Crystal Ball, distributions and associated scenario input values are called Assumption.</a:t>
            </a:r>
          </a:p>
          <a:p>
            <a:pPr eaLnBrk="1" hangingPunct="1">
              <a:lnSpc>
                <a:spcPct val="90000"/>
              </a:lnSpc>
            </a:pPr>
            <a:endParaRPr lang="en-US" altLang="ja-JP" dirty="0">
              <a:latin typeface="Arial" panose="020B0604020202020204" pitchFamily="34" charset="0"/>
            </a:endParaRPr>
          </a:p>
          <a:p>
            <a:pPr eaLnBrk="1" hangingPunct="1">
              <a:lnSpc>
                <a:spcPct val="90000"/>
              </a:lnSpc>
            </a:pPr>
            <a:r>
              <a:rPr lang="en-US" altLang="ja-JP" dirty="0">
                <a:latin typeface="Arial" panose="020B0604020202020204" pitchFamily="34" charset="0"/>
              </a:rPr>
              <a:t>Decision variable cells contain the values that are within your control to change. In other words, decision variables are the variables that you can control such as which Requirements Development method is used in the project. The decision variable cells must contain simple numeric values, not formulas or text.</a:t>
            </a:r>
          </a:p>
          <a:p>
            <a:pPr eaLnBrk="1" hangingPunct="1">
              <a:lnSpc>
                <a:spcPct val="90000"/>
              </a:lnSpc>
            </a:pPr>
            <a:endParaRPr lang="en-US" altLang="ja-JP" dirty="0">
              <a:latin typeface="Arial" panose="020B0604020202020204" pitchFamily="34" charset="0"/>
            </a:endParaRPr>
          </a:p>
          <a:p>
            <a:pPr eaLnBrk="1" hangingPunct="1">
              <a:lnSpc>
                <a:spcPct val="90000"/>
              </a:lnSpc>
            </a:pPr>
            <a:r>
              <a:rPr lang="en-US" altLang="ja-JP" dirty="0">
                <a:latin typeface="Arial" panose="020B0604020202020204" pitchFamily="34" charset="0"/>
              </a:rPr>
              <a:t>Forecast cells (dependent variables) contain formulas that refer to one or more assumption and decision variable cells. The forecast cells combine the values in the assumption, decision variable, and other cells to calculate a result. </a:t>
            </a:r>
          </a:p>
        </p:txBody>
      </p:sp>
    </p:spTree>
    <p:extLst>
      <p:ext uri="{BB962C8B-B14F-4D97-AF65-F5344CB8AC3E}">
        <p14:creationId xmlns:p14="http://schemas.microsoft.com/office/powerpoint/2010/main" val="41532459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922338"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922338"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922338"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922338"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fld id="{F39F9E9B-4720-4F3E-B680-DF37ADA73705}" type="slidenum">
              <a:rPr lang="ja-JP" altLang="en-US" sz="1200"/>
              <a:pPr eaLnBrk="1" hangingPunct="1"/>
              <a:t>37</a:t>
            </a:fld>
            <a:endParaRPr lang="en-US" altLang="ja-JP" sz="1200" dirty="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2250" indent="-222250" eaLnBrk="1" hangingPunct="1">
              <a:buFontTx/>
              <a:buAutoNum type="arabicParenR"/>
            </a:pPr>
            <a:r>
              <a:rPr lang="en-US" altLang="ja-JP" sz="1100" dirty="0">
                <a:latin typeface="Arial" panose="020B0604020202020204" pitchFamily="34" charset="0"/>
              </a:rPr>
              <a:t>Select the cell, “AH4”.</a:t>
            </a:r>
          </a:p>
          <a:p>
            <a:pPr marL="222250" indent="-222250" eaLnBrk="1" hangingPunct="1">
              <a:buFontTx/>
              <a:buAutoNum type="arabicParenR"/>
            </a:pPr>
            <a:r>
              <a:rPr lang="en-US" altLang="ja-JP" sz="1100" dirty="0">
                <a:latin typeface="Arial" panose="020B0604020202020204" pitchFamily="34" charset="0"/>
              </a:rPr>
              <a:t>Choose [Define] &gt;  [Define Assumption] or [Define assumption] button      from the Crystal Ball toolbar. Then Crystal Ball displays the Distribution Gallery dialog box.</a:t>
            </a:r>
          </a:p>
          <a:p>
            <a:pPr marL="222250" indent="-222250" eaLnBrk="1" hangingPunct="1">
              <a:buFontTx/>
              <a:buAutoNum type="arabicParenR"/>
            </a:pPr>
            <a:r>
              <a:rPr lang="en-US" altLang="ja-JP" sz="1100" dirty="0">
                <a:latin typeface="Arial" panose="020B0604020202020204" pitchFamily="34" charset="0"/>
              </a:rPr>
              <a:t>Select the triangular distribution, then click the [OK] button. A dialog box will appear, showing the distribution type you chose for the selected cell.</a:t>
            </a:r>
          </a:p>
          <a:p>
            <a:pPr marL="222250" indent="-222250" eaLnBrk="1" hangingPunct="1">
              <a:buFontTx/>
              <a:buAutoNum type="arabicParenR"/>
            </a:pPr>
            <a:r>
              <a:rPr lang="en-US" altLang="ja-JP" sz="1100" dirty="0">
                <a:latin typeface="Arial" panose="020B0604020202020204" pitchFamily="34" charset="0"/>
              </a:rPr>
              <a:t>In the dialog box, type a name for the assumption.</a:t>
            </a:r>
          </a:p>
          <a:p>
            <a:pPr marL="222250" indent="-222250"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19861267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922338"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922338"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922338"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922338"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fld id="{44CA5331-06EF-480C-A838-749D9BA749DA}" type="slidenum">
              <a:rPr lang="ja-JP" altLang="en-US" sz="1200"/>
              <a:pPr eaLnBrk="1" hangingPunct="1"/>
              <a:t>54</a:t>
            </a:fld>
            <a:endParaRPr lang="en-US" altLang="ja-JP" sz="1200" dirty="0"/>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ja-JP" dirty="0">
                <a:latin typeface="Arial" panose="020B0604020202020204" pitchFamily="34" charset="0"/>
              </a:rPr>
              <a:t>How to use the Control Panel to Perform Many Simulations</a:t>
            </a:r>
            <a:endParaRPr lang="ja-JP" altLang="en-US">
              <a:latin typeface="Arial" panose="020B0604020202020204" pitchFamily="34" charset="0"/>
            </a:endParaRPr>
          </a:p>
        </p:txBody>
      </p:sp>
      <p:pic>
        <p:nvPicPr>
          <p:cNvPr id="9114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3388" y="4768850"/>
            <a:ext cx="3478212" cy="424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91142" name="AutoShape 5"/>
          <p:cNvSpPr>
            <a:spLocks noChangeArrowheads="1"/>
          </p:cNvSpPr>
          <p:nvPr/>
        </p:nvSpPr>
        <p:spPr bwMode="auto">
          <a:xfrm>
            <a:off x="3165475" y="4994275"/>
            <a:ext cx="1509713" cy="304800"/>
          </a:xfrm>
          <a:prstGeom prst="wedgeRoundRectCallout">
            <a:avLst>
              <a:gd name="adj1" fmla="val -20625"/>
              <a:gd name="adj2" fmla="val 100000"/>
              <a:gd name="adj3" fmla="val 16667"/>
            </a:avLst>
          </a:prstGeom>
          <a:solidFill>
            <a:srgbClr val="FFFF99"/>
          </a:solidFill>
          <a:ln w="9525" algn="ctr">
            <a:solidFill>
              <a:schemeClr val="tx1"/>
            </a:solidFill>
            <a:miter lim="800000"/>
            <a:headEnd/>
            <a:tailEnd/>
          </a:ln>
        </p:spPr>
        <p:txBody>
          <a:bodyPr lIns="91653" tIns="45826" rIns="91653" bIns="45826"/>
          <a:lstStyle>
            <a:lvl1pPr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1pPr>
            <a:lvl2pPr marL="742950" indent="-28575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2pPr>
            <a:lvl3pPr marL="1143000" indent="-22860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3pPr>
            <a:lvl4pPr marL="1600200" indent="-22860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4pPr>
            <a:lvl5pPr marL="2057400" indent="-22860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5pPr>
            <a:lvl6pPr marL="25146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6pPr>
            <a:lvl7pPr marL="29718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7pPr>
            <a:lvl8pPr marL="34290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8pPr>
            <a:lvl9pPr marL="38862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200" dirty="0"/>
              <a:t>Progress bar</a:t>
            </a:r>
          </a:p>
        </p:txBody>
      </p:sp>
      <p:sp>
        <p:nvSpPr>
          <p:cNvPr id="91143" name="AutoShape 6"/>
          <p:cNvSpPr>
            <a:spLocks noChangeArrowheads="1"/>
          </p:cNvSpPr>
          <p:nvPr/>
        </p:nvSpPr>
        <p:spPr bwMode="auto">
          <a:xfrm>
            <a:off x="3694113" y="5753100"/>
            <a:ext cx="1509712" cy="303213"/>
          </a:xfrm>
          <a:prstGeom prst="wedgeRoundRectCallout">
            <a:avLst>
              <a:gd name="adj1" fmla="val -57500"/>
              <a:gd name="adj2" fmla="val 107292"/>
              <a:gd name="adj3" fmla="val 16667"/>
            </a:avLst>
          </a:prstGeom>
          <a:solidFill>
            <a:srgbClr val="FFFF99"/>
          </a:solidFill>
          <a:ln w="9525" algn="ctr">
            <a:solidFill>
              <a:schemeClr val="tx1"/>
            </a:solidFill>
            <a:miter lim="800000"/>
            <a:headEnd/>
            <a:tailEnd/>
          </a:ln>
        </p:spPr>
        <p:txBody>
          <a:bodyPr lIns="91653" tIns="45826" rIns="91653" bIns="45826"/>
          <a:lstStyle>
            <a:lvl1pPr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1pPr>
            <a:lvl2pPr marL="742950" indent="-28575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2pPr>
            <a:lvl3pPr marL="1143000" indent="-22860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3pPr>
            <a:lvl4pPr marL="1600200" indent="-22860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4pPr>
            <a:lvl5pPr marL="2057400" indent="-22860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5pPr>
            <a:lvl6pPr marL="25146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6pPr>
            <a:lvl7pPr marL="29718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7pPr>
            <a:lvl8pPr marL="34290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8pPr>
            <a:lvl9pPr marL="38862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200" dirty="0"/>
              <a:t>Stop simulation</a:t>
            </a:r>
          </a:p>
        </p:txBody>
      </p:sp>
      <p:sp>
        <p:nvSpPr>
          <p:cNvPr id="91144" name="AutoShape 7"/>
          <p:cNvSpPr>
            <a:spLocks noChangeArrowheads="1"/>
          </p:cNvSpPr>
          <p:nvPr/>
        </p:nvSpPr>
        <p:spPr bwMode="auto">
          <a:xfrm>
            <a:off x="4070350" y="6510338"/>
            <a:ext cx="1511300" cy="304800"/>
          </a:xfrm>
          <a:prstGeom prst="wedgeRoundRectCallout">
            <a:avLst>
              <a:gd name="adj1" fmla="val -58231"/>
              <a:gd name="adj2" fmla="val -106250"/>
              <a:gd name="adj3" fmla="val 16667"/>
            </a:avLst>
          </a:prstGeom>
          <a:solidFill>
            <a:srgbClr val="FFFF99"/>
          </a:solidFill>
          <a:ln w="9525" algn="ctr">
            <a:solidFill>
              <a:schemeClr val="tx1"/>
            </a:solidFill>
            <a:miter lim="800000"/>
            <a:headEnd/>
            <a:tailEnd/>
          </a:ln>
        </p:spPr>
        <p:txBody>
          <a:bodyPr lIns="91653" tIns="45826" rIns="91653" bIns="45826"/>
          <a:lstStyle>
            <a:lvl1pPr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1pPr>
            <a:lvl2pPr marL="742950" indent="-28575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2pPr>
            <a:lvl3pPr marL="1143000" indent="-22860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3pPr>
            <a:lvl4pPr marL="1600200" indent="-22860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4pPr>
            <a:lvl5pPr marL="2057400" indent="-22860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5pPr>
            <a:lvl6pPr marL="25146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6pPr>
            <a:lvl7pPr marL="29718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7pPr>
            <a:lvl8pPr marL="34290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8pPr>
            <a:lvl9pPr marL="38862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200" dirty="0"/>
              <a:t>Reset simulation</a:t>
            </a:r>
          </a:p>
        </p:txBody>
      </p:sp>
      <p:sp>
        <p:nvSpPr>
          <p:cNvPr id="91145" name="AutoShape 8"/>
          <p:cNvSpPr>
            <a:spLocks noChangeArrowheads="1"/>
          </p:cNvSpPr>
          <p:nvPr/>
        </p:nvSpPr>
        <p:spPr bwMode="auto">
          <a:xfrm>
            <a:off x="4902200" y="6132513"/>
            <a:ext cx="1509713" cy="301625"/>
          </a:xfrm>
          <a:prstGeom prst="wedgeRoundRectCallout">
            <a:avLst>
              <a:gd name="adj1" fmla="val -81458"/>
              <a:gd name="adj2" fmla="val 16667"/>
              <a:gd name="adj3" fmla="val 16667"/>
            </a:avLst>
          </a:prstGeom>
          <a:solidFill>
            <a:srgbClr val="FFFF99"/>
          </a:solidFill>
          <a:ln w="9525" algn="ctr">
            <a:solidFill>
              <a:schemeClr val="tx1"/>
            </a:solidFill>
            <a:miter lim="800000"/>
            <a:headEnd/>
            <a:tailEnd/>
          </a:ln>
        </p:spPr>
        <p:txBody>
          <a:bodyPr lIns="91653" tIns="45826" rIns="91653" bIns="45826"/>
          <a:lstStyle>
            <a:lvl1pPr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1pPr>
            <a:lvl2pPr marL="742950" indent="-28575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2pPr>
            <a:lvl3pPr marL="1143000" indent="-22860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3pPr>
            <a:lvl4pPr marL="1600200" indent="-22860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4pPr>
            <a:lvl5pPr marL="2057400" indent="-22860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5pPr>
            <a:lvl6pPr marL="25146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6pPr>
            <a:lvl7pPr marL="29718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7pPr>
            <a:lvl8pPr marL="34290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8pPr>
            <a:lvl9pPr marL="38862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200" dirty="0"/>
              <a:t>Single step</a:t>
            </a:r>
          </a:p>
        </p:txBody>
      </p:sp>
      <p:sp>
        <p:nvSpPr>
          <p:cNvPr id="91146" name="AutoShape 9"/>
          <p:cNvSpPr>
            <a:spLocks noChangeArrowheads="1"/>
          </p:cNvSpPr>
          <p:nvPr/>
        </p:nvSpPr>
        <p:spPr bwMode="auto">
          <a:xfrm>
            <a:off x="596900" y="6132513"/>
            <a:ext cx="1511300" cy="301625"/>
          </a:xfrm>
          <a:prstGeom prst="wedgeRoundRectCallout">
            <a:avLst>
              <a:gd name="adj1" fmla="val 60417"/>
              <a:gd name="adj2" fmla="val 34898"/>
              <a:gd name="adj3" fmla="val 16667"/>
            </a:avLst>
          </a:prstGeom>
          <a:solidFill>
            <a:srgbClr val="FFFF99"/>
          </a:solidFill>
          <a:ln w="9525" algn="ctr">
            <a:solidFill>
              <a:schemeClr val="tx1"/>
            </a:solidFill>
            <a:miter lim="800000"/>
            <a:headEnd/>
            <a:tailEnd/>
          </a:ln>
        </p:spPr>
        <p:txBody>
          <a:bodyPr lIns="91653" tIns="45826" rIns="91653" bIns="45826"/>
          <a:lstStyle>
            <a:lvl1pPr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1pPr>
            <a:lvl2pPr marL="742950" indent="-28575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2pPr>
            <a:lvl3pPr marL="1143000" indent="-22860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3pPr>
            <a:lvl4pPr marL="1600200" indent="-22860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4pPr>
            <a:lvl5pPr marL="2057400" indent="-22860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5pPr>
            <a:lvl6pPr marL="25146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6pPr>
            <a:lvl7pPr marL="29718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7pPr>
            <a:lvl8pPr marL="34290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8pPr>
            <a:lvl9pPr marL="38862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200" dirty="0"/>
              <a:t>Run preference</a:t>
            </a:r>
          </a:p>
        </p:txBody>
      </p:sp>
      <p:sp>
        <p:nvSpPr>
          <p:cNvPr id="91147" name="AutoShape 10"/>
          <p:cNvSpPr>
            <a:spLocks noChangeArrowheads="1"/>
          </p:cNvSpPr>
          <p:nvPr/>
        </p:nvSpPr>
        <p:spPr bwMode="auto">
          <a:xfrm>
            <a:off x="2484438" y="6586538"/>
            <a:ext cx="1511300" cy="304800"/>
          </a:xfrm>
          <a:prstGeom prst="wedgeRoundRectCallout">
            <a:avLst>
              <a:gd name="adj1" fmla="val -14060"/>
              <a:gd name="adj2" fmla="val -105731"/>
              <a:gd name="adj3" fmla="val 16667"/>
            </a:avLst>
          </a:prstGeom>
          <a:solidFill>
            <a:srgbClr val="FFFF99"/>
          </a:solidFill>
          <a:ln w="9525" algn="ctr">
            <a:solidFill>
              <a:schemeClr val="tx1"/>
            </a:solidFill>
            <a:miter lim="800000"/>
            <a:headEnd/>
            <a:tailEnd/>
          </a:ln>
        </p:spPr>
        <p:txBody>
          <a:bodyPr lIns="91653" tIns="45826" rIns="91653" bIns="45826"/>
          <a:lstStyle>
            <a:lvl1pPr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1pPr>
            <a:lvl2pPr marL="742950" indent="-28575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2pPr>
            <a:lvl3pPr marL="1143000" indent="-22860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3pPr>
            <a:lvl4pPr marL="1600200" indent="-22860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4pPr>
            <a:lvl5pPr marL="2057400" indent="-228600" defTabSz="906463" eaLnBrk="0" hangingPunct="0">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5pPr>
            <a:lvl6pPr marL="25146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6pPr>
            <a:lvl7pPr marL="29718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7pPr>
            <a:lvl8pPr marL="34290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8pPr>
            <a:lvl9pPr marL="3886200" indent="-228600" defTabSz="906463" eaLnBrk="0" fontAlgn="base" hangingPunct="0">
              <a:spcBef>
                <a:spcPct val="50000"/>
              </a:spcBef>
              <a:spcAft>
                <a:spcPct val="0"/>
              </a:spcAft>
              <a:tabLst>
                <a:tab pos="290513" algn="l"/>
                <a:tab pos="566738"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200" dirty="0"/>
              <a:t>Run simulation</a:t>
            </a:r>
          </a:p>
        </p:txBody>
      </p:sp>
    </p:spTree>
    <p:extLst>
      <p:ext uri="{BB962C8B-B14F-4D97-AF65-F5344CB8AC3E}">
        <p14:creationId xmlns:p14="http://schemas.microsoft.com/office/powerpoint/2010/main" val="37468844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922338"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922338"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922338"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922338"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fld id="{39E84A20-774F-4E9E-B876-37FF3D2EE015}" type="slidenum">
              <a:rPr lang="ja-JP" altLang="en-US" sz="1200"/>
              <a:pPr eaLnBrk="1" hangingPunct="1"/>
              <a:t>62</a:t>
            </a:fld>
            <a:endParaRPr lang="en-US" altLang="ja-JP" sz="1200" dirty="0"/>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ja-JP" dirty="0">
                <a:latin typeface="Arial" panose="020B0604020202020204" pitchFamily="34" charset="0"/>
              </a:rPr>
              <a:t>Instructor Note:</a:t>
            </a:r>
          </a:p>
          <a:p>
            <a:pPr eaLnBrk="1" hangingPunct="1"/>
            <a:r>
              <a:rPr lang="en-US" altLang="ja-JP" dirty="0">
                <a:latin typeface="Arial" panose="020B0604020202020204" pitchFamily="34" charset="0"/>
              </a:rPr>
              <a:t>When scale has higher is better, use left certainty grabber.</a:t>
            </a:r>
          </a:p>
          <a:p>
            <a:pPr eaLnBrk="1" hangingPunct="1"/>
            <a:r>
              <a:rPr lang="en-US" altLang="ja-JP" dirty="0">
                <a:latin typeface="Arial" panose="020B0604020202020204" pitchFamily="34" charset="0"/>
              </a:rPr>
              <a:t>When scale has lower is better, use right certainty grabber.</a:t>
            </a:r>
          </a:p>
        </p:txBody>
      </p:sp>
    </p:spTree>
    <p:extLst>
      <p:ext uri="{BB962C8B-B14F-4D97-AF65-F5344CB8AC3E}">
        <p14:creationId xmlns:p14="http://schemas.microsoft.com/office/powerpoint/2010/main" val="33258114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922338"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922338"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922338"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922338"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fld id="{115B2E20-55FF-4346-8485-1C03772491C8}" type="slidenum">
              <a:rPr lang="ja-JP" altLang="en-US" sz="1200"/>
              <a:pPr eaLnBrk="1" hangingPunct="1"/>
              <a:t>66</a:t>
            </a:fld>
            <a:endParaRPr lang="en-US" altLang="ja-JP" sz="1200" dirty="0"/>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ja-JP" dirty="0">
                <a:latin typeface="Arial" panose="020B0604020202020204" pitchFamily="34" charset="0"/>
              </a:rPr>
              <a:t>Look at the shape of the distribution</a:t>
            </a:r>
          </a:p>
          <a:p>
            <a:pPr lvl="1" eaLnBrk="1" hangingPunct="1"/>
            <a:r>
              <a:rPr lang="en-US" altLang="ja-JP" dirty="0">
                <a:latin typeface="Arial" panose="020B0604020202020204" pitchFamily="34" charset="0"/>
              </a:rPr>
              <a:t>Is it distributed normally or skewed negatively or positively?</a:t>
            </a:r>
          </a:p>
          <a:p>
            <a:pPr lvl="1" eaLnBrk="1" hangingPunct="1"/>
            <a:r>
              <a:rPr lang="en-US" altLang="ja-JP" dirty="0">
                <a:latin typeface="Arial" panose="020B0604020202020204" pitchFamily="34" charset="0"/>
              </a:rPr>
              <a:t>Is it “flat” (spread out on both sides of the mean) or “peaked” (with most values clustered closely around the mean)?</a:t>
            </a:r>
          </a:p>
          <a:p>
            <a:pPr lvl="1" eaLnBrk="1" hangingPunct="1"/>
            <a:r>
              <a:rPr lang="en-US" altLang="ja-JP" dirty="0">
                <a:latin typeface="Arial" panose="020B0604020202020204" pitchFamily="34" charset="0"/>
              </a:rPr>
              <a:t>Does it have a single mode (most likely value) or is it bimodal with several “peaks” or “humps”?</a:t>
            </a:r>
          </a:p>
          <a:p>
            <a:pPr lvl="1" eaLnBrk="1" hangingPunct="1"/>
            <a:r>
              <a:rPr lang="en-US" altLang="ja-JP" dirty="0">
                <a:latin typeface="Arial" panose="020B0604020202020204" pitchFamily="34" charset="0"/>
              </a:rPr>
              <a:t>Is it continuous or are there groups of separated from the rest, maybe even extreme “outliers” that fall outside of the display range?</a:t>
            </a:r>
          </a:p>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34546006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922338"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922338"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922338"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922338"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fld id="{69C1A603-5906-4839-806D-555E6FE44277}" type="slidenum">
              <a:rPr lang="ja-JP" altLang="en-US" sz="1200"/>
              <a:pPr eaLnBrk="1" hangingPunct="1"/>
              <a:t>67</a:t>
            </a:fld>
            <a:endParaRPr lang="en-US" altLang="ja-JP" sz="1200" dirty="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ja-JP" dirty="0">
                <a:latin typeface="Arial" panose="020B0604020202020204" pitchFamily="34" charset="0"/>
              </a:rPr>
              <a:t>Look at the shape of the distribution</a:t>
            </a:r>
          </a:p>
          <a:p>
            <a:pPr lvl="1" eaLnBrk="1" hangingPunct="1"/>
            <a:r>
              <a:rPr lang="en-US" altLang="ja-JP" dirty="0">
                <a:latin typeface="Arial" panose="020B0604020202020204" pitchFamily="34" charset="0"/>
              </a:rPr>
              <a:t>Is it distributed normally or skewed negatively or positively?</a:t>
            </a:r>
          </a:p>
          <a:p>
            <a:pPr lvl="1" eaLnBrk="1" hangingPunct="1"/>
            <a:r>
              <a:rPr lang="en-US" altLang="ja-JP" dirty="0">
                <a:latin typeface="Arial" panose="020B0604020202020204" pitchFamily="34" charset="0"/>
              </a:rPr>
              <a:t>Is it “flat” (spread out on both sides of the mean) or “peaked” (with most values clustered closely around the mean)?</a:t>
            </a:r>
          </a:p>
          <a:p>
            <a:pPr lvl="1" eaLnBrk="1" hangingPunct="1"/>
            <a:r>
              <a:rPr lang="en-US" altLang="ja-JP" dirty="0">
                <a:latin typeface="Arial" panose="020B0604020202020204" pitchFamily="34" charset="0"/>
              </a:rPr>
              <a:t>Does it have a single mode (most likely value) or is it bimodal with several “peaks” or “humps”?</a:t>
            </a:r>
          </a:p>
          <a:p>
            <a:pPr lvl="1" eaLnBrk="1" hangingPunct="1"/>
            <a:r>
              <a:rPr lang="en-US" altLang="ja-JP" dirty="0">
                <a:latin typeface="Arial" panose="020B0604020202020204" pitchFamily="34" charset="0"/>
              </a:rPr>
              <a:t>Is it continuous or are there groups of separated from the rest, maybe even extreme “outliers” that fall outside of the display range?</a:t>
            </a:r>
          </a:p>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35915583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922338"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922338"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922338"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922338"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fld id="{0EECBA47-E035-4A57-9A46-E4D7DE69D61F}" type="slidenum">
              <a:rPr lang="ja-JP" altLang="en-US" sz="1200"/>
              <a:pPr eaLnBrk="1" hangingPunct="1"/>
              <a:t>68</a:t>
            </a:fld>
            <a:endParaRPr lang="en-US" altLang="ja-JP" sz="1200" dirty="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xfrm>
            <a:off x="381000" y="4384675"/>
            <a:ext cx="6172200" cy="41544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30129616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922338"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922338"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922338"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922338"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fld id="{BB82FF64-843D-4B04-960E-59DD7B03959E}" type="slidenum">
              <a:rPr lang="ja-JP" altLang="en-US" sz="1200"/>
              <a:pPr eaLnBrk="1" hangingPunct="1"/>
              <a:t>70</a:t>
            </a:fld>
            <a:endParaRPr lang="en-US" altLang="ja-JP" sz="1200" dirty="0"/>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xfrm>
            <a:off x="381000" y="4384675"/>
            <a:ext cx="6172200" cy="41544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42897929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922338"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922338"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922338"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922338"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fld id="{7A29F356-D852-4A8E-A270-95D3F3039F0A}" type="slidenum">
              <a:rPr lang="ja-JP" altLang="en-US" sz="1200"/>
              <a:pPr eaLnBrk="1" hangingPunct="1"/>
              <a:t>73</a:t>
            </a:fld>
            <a:endParaRPr lang="en-US" altLang="ja-JP" sz="1200" dirty="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xfrm>
            <a:off x="381000" y="4384675"/>
            <a:ext cx="6172200" cy="41544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2333340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922338"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922338"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922338"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922338"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fld id="{5F140F4D-539E-4DA8-8ECC-6288C7D574F9}" type="slidenum">
              <a:rPr lang="ja-JP" altLang="en-US" sz="1200"/>
              <a:pPr eaLnBrk="1" hangingPunct="1"/>
              <a:t>3</a:t>
            </a:fld>
            <a:endParaRPr lang="en-US" altLang="ja-JP" sz="1200" dirty="0"/>
          </a:p>
        </p:txBody>
      </p:sp>
      <p:sp>
        <p:nvSpPr>
          <p:cNvPr id="80899" name="Rectangle 2"/>
          <p:cNvSpPr>
            <a:spLocks noGrp="1" noRot="1" noChangeAspect="1" noChangeArrowheads="1" noTextEdit="1"/>
          </p:cNvSpPr>
          <p:nvPr>
            <p:ph type="sldImg"/>
          </p:nvPr>
        </p:nvSpPr>
        <p:spPr>
          <a:xfrm>
            <a:off x="1146175" y="684213"/>
            <a:ext cx="4656138" cy="3492500"/>
          </a:xfrm>
          <a:ln/>
        </p:spPr>
      </p:sp>
      <p:sp>
        <p:nvSpPr>
          <p:cNvPr id="80900" name="Rectangle 3"/>
          <p:cNvSpPr>
            <a:spLocks noGrp="1" noChangeArrowheads="1"/>
          </p:cNvSpPr>
          <p:nvPr>
            <p:ph type="body" idx="1"/>
          </p:nvPr>
        </p:nvSpPr>
        <p:spPr>
          <a:xfrm>
            <a:off x="906463" y="4408488"/>
            <a:ext cx="5135562" cy="41036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903" tIns="45451" rIns="90903" bIns="45451"/>
          <a:lstStyle/>
          <a:p>
            <a:pPr defTabSz="722313" eaLnBrk="1" hangingPunct="1"/>
            <a:r>
              <a:rPr lang="en-US" altLang="en-US" dirty="0">
                <a:latin typeface="Arial" panose="020B0604020202020204" pitchFamily="34" charset="0"/>
              </a:rPr>
              <a:t>The actual times from each delivery are being collected to arrive at a more precise schedule, but the timings implied by this chart have held true with each delivery thus far.</a:t>
            </a:r>
          </a:p>
        </p:txBody>
      </p:sp>
    </p:spTree>
    <p:extLst>
      <p:ext uri="{BB962C8B-B14F-4D97-AF65-F5344CB8AC3E}">
        <p14:creationId xmlns:p14="http://schemas.microsoft.com/office/powerpoint/2010/main" val="18366424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922338"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922338"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922338"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922338"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fld id="{B5D15D42-45A9-44D6-BA91-0C5EBB7DE80C}" type="slidenum">
              <a:rPr lang="ja-JP" altLang="en-US" sz="1200"/>
              <a:pPr eaLnBrk="1" hangingPunct="1"/>
              <a:t>10</a:t>
            </a:fld>
            <a:endParaRPr lang="en-US" altLang="ja-JP" sz="1200" dirty="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xfrm>
            <a:off x="381000" y="4384675"/>
            <a:ext cx="6172200" cy="41544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40326836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922338"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922338"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922338"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922338"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fld id="{8F50EA72-69AC-4B08-A76A-04F50B3A7FCB}" type="slidenum">
              <a:rPr lang="ja-JP" altLang="en-US" sz="1200"/>
              <a:pPr eaLnBrk="1" hangingPunct="1"/>
              <a:t>11</a:t>
            </a:fld>
            <a:endParaRPr lang="en-US" altLang="ja-JP" sz="1200" dirty="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ja-JP" dirty="0">
                <a:latin typeface="Arial" panose="020B0604020202020204" pitchFamily="34" charset="0"/>
              </a:rPr>
              <a:t>Monte Carlo simulation randomly generates values for uncertain variables over and over to simulate a model.</a:t>
            </a:r>
          </a:p>
          <a:p>
            <a:pPr eaLnBrk="1" hangingPunct="1"/>
            <a:endParaRPr lang="en-US" altLang="ja-JP" dirty="0">
              <a:latin typeface="Arial" panose="020B0604020202020204" pitchFamily="34" charset="0"/>
            </a:endParaRPr>
          </a:p>
          <a:p>
            <a:pPr eaLnBrk="1" hangingPunct="1"/>
            <a:r>
              <a:rPr lang="en-US" altLang="ja-JP" dirty="0">
                <a:latin typeface="Arial" panose="020B0604020202020204" pitchFamily="34" charset="0"/>
              </a:rPr>
              <a:t>History</a:t>
            </a:r>
          </a:p>
          <a:p>
            <a:pPr eaLnBrk="1" hangingPunct="1"/>
            <a:r>
              <a:rPr lang="en-US" altLang="ja-JP" dirty="0">
                <a:latin typeface="Arial" panose="020B0604020202020204" pitchFamily="34" charset="0"/>
              </a:rPr>
              <a:t> </a:t>
            </a:r>
          </a:p>
          <a:p>
            <a:pPr eaLnBrk="1" hangingPunct="1"/>
            <a:r>
              <a:rPr lang="ja-JP" altLang="en-US">
                <a:latin typeface="Arial" panose="020B0604020202020204" pitchFamily="34" charset="0"/>
              </a:rPr>
              <a:t>　</a:t>
            </a:r>
            <a:r>
              <a:rPr lang="en-US" altLang="ja-JP" dirty="0">
                <a:latin typeface="Arial" panose="020B0604020202020204" pitchFamily="34" charset="0"/>
              </a:rPr>
              <a:t>Monte Carlo simulation was named for Monte Carlo, Monaco.</a:t>
            </a:r>
          </a:p>
          <a:p>
            <a:pPr eaLnBrk="1" hangingPunct="1"/>
            <a:r>
              <a:rPr lang="en-US" altLang="ja-JP" dirty="0">
                <a:latin typeface="Arial" panose="020B0604020202020204" pitchFamily="34" charset="0"/>
              </a:rPr>
              <a:t>The primary attractions are casinos containing games of chance there.</a:t>
            </a:r>
          </a:p>
          <a:p>
            <a:pPr eaLnBrk="1" hangingPunct="1"/>
            <a:r>
              <a:rPr lang="en-US" altLang="ja-JP" dirty="0">
                <a:latin typeface="Arial" panose="020B0604020202020204" pitchFamily="34" charset="0"/>
              </a:rPr>
              <a:t>Games of chance such as roulette wheels, dice, and slot machines exhibit random behavior.</a:t>
            </a:r>
          </a:p>
          <a:p>
            <a:pPr eaLnBrk="1" hangingPunct="1"/>
            <a:endParaRPr lang="en-US" altLang="ja-JP" dirty="0">
              <a:latin typeface="Arial" panose="020B0604020202020204" pitchFamily="34" charset="0"/>
            </a:endParaRPr>
          </a:p>
          <a:p>
            <a:pPr eaLnBrk="1" hangingPunct="1"/>
            <a:r>
              <a:rPr lang="en-US" altLang="ja-JP" dirty="0">
                <a:latin typeface="Arial" panose="020B0604020202020204" pitchFamily="34" charset="0"/>
              </a:rPr>
              <a:t>The random behavior in games of chance is similar to how Monte Carlo simulation selects variable values at random to simulate a model.</a:t>
            </a:r>
          </a:p>
          <a:p>
            <a:pPr eaLnBrk="1" hangingPunct="1"/>
            <a:r>
              <a:rPr lang="en-US" altLang="ja-JP" dirty="0">
                <a:latin typeface="Arial" panose="020B0604020202020204" pitchFamily="34" charset="0"/>
              </a:rPr>
              <a:t>When you roll a dice, you know that either 1,2,3,4,5, or 6 will come up. But you don’t know which number will come up for any particular trail.  </a:t>
            </a:r>
          </a:p>
          <a:p>
            <a:pPr eaLnBrk="1" hangingPunct="1"/>
            <a:r>
              <a:rPr lang="en-US" altLang="ja-JP" dirty="0">
                <a:latin typeface="Arial" panose="020B0604020202020204" pitchFamily="34" charset="0"/>
              </a:rPr>
              <a:t>It is the same with the variables that have a known range of values but an uncertain value for any particular time or event, for example, interest rates, staffing needs. stock prices, inventory, phone calls per hour.</a:t>
            </a:r>
          </a:p>
          <a:p>
            <a:pPr eaLnBrk="1" hangingPunct="1"/>
            <a:endParaRPr lang="en-US" altLang="ja-JP" dirty="0">
              <a:latin typeface="Arial" panose="020B0604020202020204" pitchFamily="34" charset="0"/>
            </a:endParaRPr>
          </a:p>
        </p:txBody>
      </p:sp>
    </p:spTree>
    <p:extLst>
      <p:ext uri="{BB962C8B-B14F-4D97-AF65-F5344CB8AC3E}">
        <p14:creationId xmlns:p14="http://schemas.microsoft.com/office/powerpoint/2010/main" val="482497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922338"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922338"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922338"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922338"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fld id="{50477E65-DFDE-48AD-A2DD-037AF7AEA8B2}" type="slidenum">
              <a:rPr lang="ja-JP" altLang="en-US" sz="1200"/>
              <a:pPr eaLnBrk="1" hangingPunct="1"/>
              <a:t>12</a:t>
            </a:fld>
            <a:endParaRPr lang="en-US" altLang="ja-JP" sz="1200" dirty="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ja-JP" dirty="0">
                <a:latin typeface="Arial" panose="020B0604020202020204" pitchFamily="34" charset="0"/>
              </a:rPr>
              <a:t>Crystal Ball and Risk are the two most popular and are very high quality Monte Carlo simulation software.</a:t>
            </a:r>
          </a:p>
          <a:p>
            <a:pPr eaLnBrk="1" hangingPunct="1"/>
            <a:endParaRPr lang="en-US" altLang="ja-JP" dirty="0">
              <a:latin typeface="Arial" panose="020B0604020202020204" pitchFamily="34" charset="0"/>
            </a:endParaRPr>
          </a:p>
          <a:p>
            <a:pPr eaLnBrk="1" hangingPunct="1"/>
            <a:r>
              <a:rPr lang="en-US" altLang="ja-JP" dirty="0">
                <a:latin typeface="Arial" panose="020B0604020202020204" pitchFamily="34" charset="0"/>
              </a:rPr>
              <a:t>Transform your Microsoft Excel spreadsheets to get a credible picture of risk, create accurate predictive models, search for the best solution and maximize your value.</a:t>
            </a:r>
          </a:p>
          <a:p>
            <a:pPr eaLnBrk="1" hangingPunct="1"/>
            <a:endParaRPr lang="en-US" altLang="ja-JP" dirty="0">
              <a:latin typeface="Arial" panose="020B0604020202020204" pitchFamily="34" charset="0"/>
            </a:endParaRPr>
          </a:p>
          <a:p>
            <a:pPr eaLnBrk="1" hangingPunct="1"/>
            <a:r>
              <a:rPr lang="en-US" altLang="ja-JP" dirty="0">
                <a:latin typeface="Arial" panose="020B0604020202020204" pitchFamily="34" charset="0"/>
              </a:rPr>
              <a:t>From Monte Carlo simulation to forecasting, optimization and real options analysis, this is where you'll find the Crystal Ball software tools you need.</a:t>
            </a:r>
          </a:p>
          <a:p>
            <a:pPr eaLnBrk="1" hangingPunct="1"/>
            <a:endParaRPr lang="en-US" altLang="ja-JP" dirty="0">
              <a:latin typeface="Arial" panose="020B0604020202020204" pitchFamily="34" charset="0"/>
            </a:endParaRPr>
          </a:p>
          <a:p>
            <a:pPr eaLnBrk="1" hangingPunct="1"/>
            <a:r>
              <a:rPr lang="en-US" altLang="ja-JP" dirty="0">
                <a:latin typeface="Arial" panose="020B0604020202020204" pitchFamily="34" charset="0"/>
              </a:rPr>
              <a:t>Crystal Ball Professional or Premium Edition is suitable to use for implementing the methods described in this course.</a:t>
            </a:r>
          </a:p>
        </p:txBody>
      </p:sp>
    </p:spTree>
    <p:extLst>
      <p:ext uri="{BB962C8B-B14F-4D97-AF65-F5344CB8AC3E}">
        <p14:creationId xmlns:p14="http://schemas.microsoft.com/office/powerpoint/2010/main" val="30665790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922338"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922338"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922338"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922338"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fld id="{EDF33957-CB24-44E5-8454-FE6012E0DBAD}" type="slidenum">
              <a:rPr lang="ja-JP" altLang="en-US" sz="1200"/>
              <a:pPr eaLnBrk="1" hangingPunct="1"/>
              <a:t>13</a:t>
            </a:fld>
            <a:endParaRPr lang="en-US" altLang="ja-JP" sz="1200" dirty="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xfrm>
            <a:off x="381000" y="4384675"/>
            <a:ext cx="6172200" cy="41544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8789032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922338"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922338"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922338"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922338"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fld id="{DC352659-C0D8-4792-8199-31A7284648C4}" type="slidenum">
              <a:rPr lang="ja-JP" altLang="en-US" sz="1200"/>
              <a:pPr eaLnBrk="1" hangingPunct="1"/>
              <a:t>14</a:t>
            </a:fld>
            <a:endParaRPr lang="en-US" altLang="ja-JP" sz="1200" dirty="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xfrm>
            <a:off x="381000" y="4384675"/>
            <a:ext cx="6172200" cy="41544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11172789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922338"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922338"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922338"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922338"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fld id="{84DF09AE-32EF-457D-B8D4-BC116C9FF919}" type="slidenum">
              <a:rPr lang="ja-JP" altLang="en-US" sz="1200"/>
              <a:pPr eaLnBrk="1" hangingPunct="1"/>
              <a:t>21</a:t>
            </a:fld>
            <a:endParaRPr lang="en-US" altLang="ja-JP" sz="1200" dirty="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ja-JP" dirty="0">
                <a:latin typeface="Arial" panose="020B0604020202020204" pitchFamily="34" charset="0"/>
              </a:rPr>
              <a:t>This represents one increment of development.</a:t>
            </a:r>
          </a:p>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29915257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922338"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922338"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922338"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922338"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9223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fld id="{FF75FA20-F53E-4D5F-AA38-4891089BFB66}" type="slidenum">
              <a:rPr lang="ja-JP" altLang="en-US" sz="1200"/>
              <a:pPr eaLnBrk="1" hangingPunct="1"/>
              <a:t>29</a:t>
            </a:fld>
            <a:endParaRPr lang="en-US" altLang="ja-JP" sz="1200" dirty="0"/>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ja-JP" dirty="0">
                <a:latin typeface="Arial" panose="020B0604020202020204" pitchFamily="34" charset="0"/>
              </a:rPr>
              <a:t>The Crystal Ball toolbar provides instant access to the most commonly used menu commands. Each section of the toolbar corresponds to a menu.</a:t>
            </a:r>
          </a:p>
        </p:txBody>
      </p:sp>
    </p:spTree>
    <p:extLst>
      <p:ext uri="{BB962C8B-B14F-4D97-AF65-F5344CB8AC3E}">
        <p14:creationId xmlns:p14="http://schemas.microsoft.com/office/powerpoint/2010/main" val="2365873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solidFill>
          <a:schemeClr val="bg1"/>
        </a:solidFill>
        <a:effectLst/>
      </p:bgPr>
    </p:bg>
    <p:spTree>
      <p:nvGrpSpPr>
        <p:cNvPr id="1" name=""/>
        <p:cNvGrpSpPr/>
        <p:nvPr/>
      </p:nvGrpSpPr>
      <p:grpSpPr>
        <a:xfrm>
          <a:off x="0" y="0"/>
          <a:ext cx="0" cy="0"/>
          <a:chOff x="0" y="0"/>
          <a:chExt cx="0" cy="0"/>
        </a:xfrm>
      </p:grpSpPr>
      <p:grpSp>
        <p:nvGrpSpPr>
          <p:cNvPr id="4" name="Group 3"/>
          <p:cNvGrpSpPr>
            <a:grpSpLocks noChangeAspect="1"/>
          </p:cNvGrpSpPr>
          <p:nvPr/>
        </p:nvGrpSpPr>
        <p:grpSpPr bwMode="auto">
          <a:xfrm>
            <a:off x="20638" y="17463"/>
            <a:ext cx="2687637" cy="4040187"/>
            <a:chOff x="13" y="15"/>
            <a:chExt cx="2741" cy="3858"/>
          </a:xfrm>
        </p:grpSpPr>
        <p:sp>
          <p:nvSpPr>
            <p:cNvPr id="5" name="Freeform 4"/>
            <p:cNvSpPr>
              <a:spLocks noChangeAspect="1"/>
            </p:cNvSpPr>
            <p:nvPr userDrawn="1"/>
          </p:nvSpPr>
          <p:spPr bwMode="auto">
            <a:xfrm>
              <a:off x="13" y="2190"/>
              <a:ext cx="1009" cy="97"/>
            </a:xfrm>
            <a:custGeom>
              <a:avLst/>
              <a:gdLst/>
              <a:ahLst/>
              <a:cxnLst>
                <a:cxn ang="0">
                  <a:pos x="1004" y="0"/>
                </a:cxn>
                <a:cxn ang="0">
                  <a:pos x="0" y="0"/>
                </a:cxn>
                <a:cxn ang="0">
                  <a:pos x="0" y="98"/>
                </a:cxn>
                <a:cxn ang="0">
                  <a:pos x="906" y="98"/>
                </a:cxn>
                <a:cxn ang="0">
                  <a:pos x="1004" y="0"/>
                </a:cxn>
              </a:cxnLst>
              <a:rect l="0" t="0" r="r" b="b"/>
              <a:pathLst>
                <a:path w="1004" h="98">
                  <a:moveTo>
                    <a:pt x="1004" y="0"/>
                  </a:moveTo>
                  <a:lnTo>
                    <a:pt x="0" y="0"/>
                  </a:lnTo>
                  <a:lnTo>
                    <a:pt x="0" y="98"/>
                  </a:lnTo>
                  <a:lnTo>
                    <a:pt x="906" y="98"/>
                  </a:lnTo>
                  <a:lnTo>
                    <a:pt x="1004" y="0"/>
                  </a:lnTo>
                  <a:close/>
                </a:path>
              </a:pathLst>
            </a:custGeom>
            <a:solidFill>
              <a:srgbClr val="3A4E84"/>
            </a:solidFill>
            <a:ln w="14351">
              <a:noFill/>
              <a:prstDash val="solid"/>
              <a:round/>
              <a:headEnd/>
              <a:tailEnd/>
            </a:ln>
          </p:spPr>
          <p:txBody>
            <a:bodyPr/>
            <a:lstStyle/>
            <a:p>
              <a:pPr>
                <a:defRPr/>
              </a:pPr>
              <a:endParaRPr lang="en-US" dirty="0">
                <a:latin typeface="Arial" charset="0"/>
              </a:endParaRPr>
            </a:p>
          </p:txBody>
        </p:sp>
        <p:sp>
          <p:nvSpPr>
            <p:cNvPr id="6" name="Freeform 5"/>
            <p:cNvSpPr>
              <a:spLocks noChangeAspect="1"/>
            </p:cNvSpPr>
            <p:nvPr userDrawn="1"/>
          </p:nvSpPr>
          <p:spPr bwMode="auto">
            <a:xfrm>
              <a:off x="13" y="1016"/>
              <a:ext cx="411" cy="100"/>
            </a:xfrm>
            <a:custGeom>
              <a:avLst/>
              <a:gdLst/>
              <a:ahLst/>
              <a:cxnLst>
                <a:cxn ang="0">
                  <a:pos x="311" y="0"/>
                </a:cxn>
                <a:cxn ang="0">
                  <a:pos x="0" y="0"/>
                </a:cxn>
                <a:cxn ang="0">
                  <a:pos x="0" y="98"/>
                </a:cxn>
                <a:cxn ang="0">
                  <a:pos x="409" y="98"/>
                </a:cxn>
                <a:cxn ang="0">
                  <a:pos x="311" y="0"/>
                </a:cxn>
              </a:cxnLst>
              <a:rect l="0" t="0" r="r" b="b"/>
              <a:pathLst>
                <a:path w="409" h="98">
                  <a:moveTo>
                    <a:pt x="311" y="0"/>
                  </a:moveTo>
                  <a:lnTo>
                    <a:pt x="0" y="0"/>
                  </a:lnTo>
                  <a:lnTo>
                    <a:pt x="0" y="98"/>
                  </a:lnTo>
                  <a:lnTo>
                    <a:pt x="409" y="98"/>
                  </a:lnTo>
                  <a:lnTo>
                    <a:pt x="311" y="0"/>
                  </a:lnTo>
                  <a:close/>
                </a:path>
              </a:pathLst>
            </a:custGeom>
            <a:solidFill>
              <a:srgbClr val="3A4E84"/>
            </a:solidFill>
            <a:ln w="14351">
              <a:noFill/>
              <a:prstDash val="solid"/>
              <a:round/>
              <a:headEnd/>
              <a:tailEnd/>
            </a:ln>
          </p:spPr>
          <p:txBody>
            <a:bodyPr/>
            <a:lstStyle/>
            <a:p>
              <a:pPr>
                <a:defRPr/>
              </a:pPr>
              <a:endParaRPr lang="en-US" dirty="0">
                <a:latin typeface="Arial" charset="0"/>
              </a:endParaRPr>
            </a:p>
          </p:txBody>
        </p:sp>
        <p:sp>
          <p:nvSpPr>
            <p:cNvPr id="7" name="Freeform 6"/>
            <p:cNvSpPr>
              <a:spLocks noChangeAspect="1"/>
            </p:cNvSpPr>
            <p:nvPr userDrawn="1"/>
          </p:nvSpPr>
          <p:spPr bwMode="auto">
            <a:xfrm>
              <a:off x="13" y="2789"/>
              <a:ext cx="419" cy="108"/>
            </a:xfrm>
            <a:custGeom>
              <a:avLst/>
              <a:gdLst/>
              <a:ahLst/>
              <a:cxnLst>
                <a:cxn ang="0">
                  <a:pos x="418" y="0"/>
                </a:cxn>
                <a:cxn ang="0">
                  <a:pos x="0" y="0"/>
                </a:cxn>
                <a:cxn ang="0">
                  <a:pos x="0" y="107"/>
                </a:cxn>
                <a:cxn ang="0">
                  <a:pos x="311" y="107"/>
                </a:cxn>
                <a:cxn ang="0">
                  <a:pos x="418" y="0"/>
                </a:cxn>
              </a:cxnLst>
              <a:rect l="0" t="0" r="r" b="b"/>
              <a:pathLst>
                <a:path w="418" h="107">
                  <a:moveTo>
                    <a:pt x="418" y="0"/>
                  </a:moveTo>
                  <a:lnTo>
                    <a:pt x="0" y="0"/>
                  </a:lnTo>
                  <a:lnTo>
                    <a:pt x="0" y="107"/>
                  </a:lnTo>
                  <a:lnTo>
                    <a:pt x="311" y="107"/>
                  </a:lnTo>
                  <a:lnTo>
                    <a:pt x="418" y="0"/>
                  </a:lnTo>
                  <a:close/>
                </a:path>
              </a:pathLst>
            </a:custGeom>
            <a:solidFill>
              <a:srgbClr val="3A4E84"/>
            </a:solidFill>
            <a:ln w="14351">
              <a:noFill/>
              <a:prstDash val="solid"/>
              <a:round/>
              <a:headEnd/>
              <a:tailEnd/>
            </a:ln>
          </p:spPr>
          <p:txBody>
            <a:bodyPr/>
            <a:lstStyle/>
            <a:p>
              <a:pPr>
                <a:defRPr/>
              </a:pPr>
              <a:endParaRPr lang="en-US" dirty="0">
                <a:latin typeface="Arial" charset="0"/>
              </a:endParaRPr>
            </a:p>
          </p:txBody>
        </p:sp>
        <p:sp>
          <p:nvSpPr>
            <p:cNvPr id="8" name="Freeform 7"/>
            <p:cNvSpPr>
              <a:spLocks noChangeAspect="1"/>
            </p:cNvSpPr>
            <p:nvPr userDrawn="1"/>
          </p:nvSpPr>
          <p:spPr bwMode="auto">
            <a:xfrm>
              <a:off x="13" y="1599"/>
              <a:ext cx="1009" cy="99"/>
            </a:xfrm>
            <a:custGeom>
              <a:avLst/>
              <a:gdLst/>
              <a:ahLst/>
              <a:cxnLst>
                <a:cxn ang="0">
                  <a:pos x="906" y="0"/>
                </a:cxn>
                <a:cxn ang="0">
                  <a:pos x="0" y="0"/>
                </a:cxn>
                <a:cxn ang="0">
                  <a:pos x="0" y="98"/>
                </a:cxn>
                <a:cxn ang="0">
                  <a:pos x="1004" y="98"/>
                </a:cxn>
                <a:cxn ang="0">
                  <a:pos x="906" y="0"/>
                </a:cxn>
              </a:cxnLst>
              <a:rect l="0" t="0" r="r" b="b"/>
              <a:pathLst>
                <a:path w="1004" h="98">
                  <a:moveTo>
                    <a:pt x="906" y="0"/>
                  </a:moveTo>
                  <a:lnTo>
                    <a:pt x="0" y="0"/>
                  </a:lnTo>
                  <a:lnTo>
                    <a:pt x="0" y="98"/>
                  </a:lnTo>
                  <a:lnTo>
                    <a:pt x="1004" y="98"/>
                  </a:lnTo>
                  <a:lnTo>
                    <a:pt x="906" y="0"/>
                  </a:lnTo>
                  <a:close/>
                </a:path>
              </a:pathLst>
            </a:custGeom>
            <a:solidFill>
              <a:srgbClr val="3A4E84"/>
            </a:solidFill>
            <a:ln w="14351">
              <a:noFill/>
              <a:prstDash val="solid"/>
              <a:round/>
              <a:headEnd/>
              <a:tailEnd/>
            </a:ln>
          </p:spPr>
          <p:txBody>
            <a:bodyPr/>
            <a:lstStyle/>
            <a:p>
              <a:pPr>
                <a:defRPr/>
              </a:pPr>
              <a:endParaRPr lang="en-US" dirty="0">
                <a:latin typeface="Arial" charset="0"/>
              </a:endParaRPr>
            </a:p>
          </p:txBody>
        </p:sp>
        <p:sp>
          <p:nvSpPr>
            <p:cNvPr id="9" name="Freeform 8"/>
            <p:cNvSpPr>
              <a:spLocks noChangeAspect="1"/>
            </p:cNvSpPr>
            <p:nvPr userDrawn="1"/>
          </p:nvSpPr>
          <p:spPr bwMode="auto">
            <a:xfrm>
              <a:off x="13" y="1222"/>
              <a:ext cx="2276" cy="288"/>
            </a:xfrm>
            <a:custGeom>
              <a:avLst/>
              <a:gdLst/>
              <a:ahLst/>
              <a:cxnLst>
                <a:cxn ang="0">
                  <a:pos x="0" y="285"/>
                </a:cxn>
                <a:cxn ang="0">
                  <a:pos x="2266" y="285"/>
                </a:cxn>
                <a:cxn ang="0">
                  <a:pos x="1982" y="0"/>
                </a:cxn>
                <a:cxn ang="0">
                  <a:pos x="0" y="0"/>
                </a:cxn>
                <a:cxn ang="0">
                  <a:pos x="0" y="285"/>
                </a:cxn>
              </a:cxnLst>
              <a:rect l="0" t="0" r="r" b="b"/>
              <a:pathLst>
                <a:path w="2266" h="285">
                  <a:moveTo>
                    <a:pt x="0" y="285"/>
                  </a:moveTo>
                  <a:lnTo>
                    <a:pt x="2266" y="285"/>
                  </a:lnTo>
                  <a:lnTo>
                    <a:pt x="1982" y="0"/>
                  </a:lnTo>
                  <a:lnTo>
                    <a:pt x="0" y="0"/>
                  </a:lnTo>
                  <a:lnTo>
                    <a:pt x="0" y="285"/>
                  </a:lnTo>
                  <a:close/>
                </a:path>
              </a:pathLst>
            </a:custGeom>
            <a:solidFill>
              <a:srgbClr val="3A4E84"/>
            </a:solidFill>
            <a:ln w="14351">
              <a:noFill/>
              <a:prstDash val="solid"/>
              <a:round/>
              <a:headEnd/>
              <a:tailEnd/>
            </a:ln>
          </p:spPr>
          <p:txBody>
            <a:bodyPr/>
            <a:lstStyle/>
            <a:p>
              <a:pPr>
                <a:defRPr/>
              </a:pPr>
              <a:endParaRPr lang="en-US" dirty="0">
                <a:latin typeface="Arial" charset="0"/>
              </a:endParaRPr>
            </a:p>
          </p:txBody>
        </p:sp>
        <p:sp>
          <p:nvSpPr>
            <p:cNvPr id="10" name="Freeform 9"/>
            <p:cNvSpPr>
              <a:spLocks noChangeAspect="1"/>
            </p:cNvSpPr>
            <p:nvPr userDrawn="1"/>
          </p:nvSpPr>
          <p:spPr bwMode="auto">
            <a:xfrm>
              <a:off x="13" y="2395"/>
              <a:ext cx="2286" cy="287"/>
            </a:xfrm>
            <a:custGeom>
              <a:avLst/>
              <a:gdLst/>
              <a:ahLst/>
              <a:cxnLst>
                <a:cxn ang="0">
                  <a:pos x="0" y="285"/>
                </a:cxn>
                <a:cxn ang="0">
                  <a:pos x="1991" y="285"/>
                </a:cxn>
                <a:cxn ang="0">
                  <a:pos x="2275" y="0"/>
                </a:cxn>
                <a:cxn ang="0">
                  <a:pos x="0" y="0"/>
                </a:cxn>
                <a:cxn ang="0">
                  <a:pos x="0" y="285"/>
                </a:cxn>
              </a:cxnLst>
              <a:rect l="0" t="0" r="r" b="b"/>
              <a:pathLst>
                <a:path w="2275" h="285">
                  <a:moveTo>
                    <a:pt x="0" y="285"/>
                  </a:moveTo>
                  <a:lnTo>
                    <a:pt x="1991" y="285"/>
                  </a:lnTo>
                  <a:lnTo>
                    <a:pt x="2275" y="0"/>
                  </a:lnTo>
                  <a:lnTo>
                    <a:pt x="0" y="0"/>
                  </a:lnTo>
                  <a:lnTo>
                    <a:pt x="0" y="285"/>
                  </a:lnTo>
                  <a:close/>
                </a:path>
              </a:pathLst>
            </a:custGeom>
            <a:solidFill>
              <a:srgbClr val="3A4E84"/>
            </a:solidFill>
            <a:ln w="14351">
              <a:noFill/>
              <a:prstDash val="solid"/>
              <a:round/>
              <a:headEnd/>
              <a:tailEnd/>
            </a:ln>
          </p:spPr>
          <p:txBody>
            <a:bodyPr/>
            <a:lstStyle/>
            <a:p>
              <a:pPr>
                <a:defRPr/>
              </a:pPr>
              <a:endParaRPr lang="en-US" dirty="0">
                <a:latin typeface="Arial" charset="0"/>
              </a:endParaRPr>
            </a:p>
          </p:txBody>
        </p:sp>
        <p:sp>
          <p:nvSpPr>
            <p:cNvPr id="11" name="Freeform 10"/>
            <p:cNvSpPr>
              <a:spLocks noChangeAspect="1"/>
            </p:cNvSpPr>
            <p:nvPr userDrawn="1"/>
          </p:nvSpPr>
          <p:spPr bwMode="auto">
            <a:xfrm>
              <a:off x="13" y="1805"/>
              <a:ext cx="2741" cy="285"/>
            </a:xfrm>
            <a:custGeom>
              <a:avLst/>
              <a:gdLst/>
              <a:ahLst/>
              <a:cxnLst>
                <a:cxn ang="0">
                  <a:pos x="2586" y="0"/>
                </a:cxn>
                <a:cxn ang="0">
                  <a:pos x="0" y="0"/>
                </a:cxn>
                <a:cxn ang="0">
                  <a:pos x="0" y="285"/>
                </a:cxn>
                <a:cxn ang="0">
                  <a:pos x="2586" y="285"/>
                </a:cxn>
                <a:cxn ang="0">
                  <a:pos x="2728" y="142"/>
                </a:cxn>
                <a:cxn ang="0">
                  <a:pos x="2586" y="0"/>
                </a:cxn>
              </a:cxnLst>
              <a:rect l="0" t="0" r="r" b="b"/>
              <a:pathLst>
                <a:path w="2728" h="285">
                  <a:moveTo>
                    <a:pt x="2586" y="0"/>
                  </a:moveTo>
                  <a:lnTo>
                    <a:pt x="0" y="0"/>
                  </a:lnTo>
                  <a:lnTo>
                    <a:pt x="0" y="285"/>
                  </a:lnTo>
                  <a:lnTo>
                    <a:pt x="2586" y="285"/>
                  </a:lnTo>
                  <a:lnTo>
                    <a:pt x="2728" y="142"/>
                  </a:lnTo>
                  <a:lnTo>
                    <a:pt x="2586" y="0"/>
                  </a:lnTo>
                  <a:close/>
                </a:path>
              </a:pathLst>
            </a:custGeom>
            <a:solidFill>
              <a:srgbClr val="3A4E84"/>
            </a:solidFill>
            <a:ln w="14351">
              <a:noFill/>
              <a:prstDash val="solid"/>
              <a:round/>
              <a:headEnd/>
              <a:tailEnd/>
            </a:ln>
          </p:spPr>
          <p:txBody>
            <a:bodyPr/>
            <a:lstStyle/>
            <a:p>
              <a:pPr>
                <a:defRPr/>
              </a:pPr>
              <a:endParaRPr lang="en-US" dirty="0">
                <a:latin typeface="Arial" charset="0"/>
              </a:endParaRPr>
            </a:p>
          </p:txBody>
        </p:sp>
        <p:sp>
          <p:nvSpPr>
            <p:cNvPr id="12" name="Freeform 11"/>
            <p:cNvSpPr>
              <a:spLocks noChangeAspect="1"/>
            </p:cNvSpPr>
            <p:nvPr userDrawn="1"/>
          </p:nvSpPr>
          <p:spPr bwMode="auto">
            <a:xfrm>
              <a:off x="13" y="2994"/>
              <a:ext cx="1679" cy="287"/>
            </a:xfrm>
            <a:custGeom>
              <a:avLst/>
              <a:gdLst/>
              <a:ahLst/>
              <a:cxnLst>
                <a:cxn ang="0">
                  <a:pos x="0" y="285"/>
                </a:cxn>
                <a:cxn ang="0">
                  <a:pos x="1386" y="285"/>
                </a:cxn>
                <a:cxn ang="0">
                  <a:pos x="1671" y="0"/>
                </a:cxn>
                <a:cxn ang="0">
                  <a:pos x="0" y="0"/>
                </a:cxn>
                <a:cxn ang="0">
                  <a:pos x="0" y="285"/>
                </a:cxn>
              </a:cxnLst>
              <a:rect l="0" t="0" r="r" b="b"/>
              <a:pathLst>
                <a:path w="1671" h="285">
                  <a:moveTo>
                    <a:pt x="0" y="285"/>
                  </a:moveTo>
                  <a:lnTo>
                    <a:pt x="1386" y="285"/>
                  </a:lnTo>
                  <a:lnTo>
                    <a:pt x="1671" y="0"/>
                  </a:lnTo>
                  <a:lnTo>
                    <a:pt x="0" y="0"/>
                  </a:lnTo>
                  <a:lnTo>
                    <a:pt x="0" y="285"/>
                  </a:lnTo>
                  <a:close/>
                </a:path>
              </a:pathLst>
            </a:custGeom>
            <a:solidFill>
              <a:srgbClr val="3A4E84"/>
            </a:solidFill>
            <a:ln w="14351">
              <a:noFill/>
              <a:prstDash val="solid"/>
              <a:round/>
              <a:headEnd/>
              <a:tailEnd/>
            </a:ln>
          </p:spPr>
          <p:txBody>
            <a:bodyPr/>
            <a:lstStyle/>
            <a:p>
              <a:pPr>
                <a:defRPr/>
              </a:pPr>
              <a:endParaRPr lang="en-US" dirty="0">
                <a:latin typeface="Arial" charset="0"/>
              </a:endParaRPr>
            </a:p>
          </p:txBody>
        </p:sp>
        <p:sp>
          <p:nvSpPr>
            <p:cNvPr id="13" name="Freeform 12"/>
            <p:cNvSpPr>
              <a:spLocks noChangeAspect="1"/>
            </p:cNvSpPr>
            <p:nvPr userDrawn="1"/>
          </p:nvSpPr>
          <p:spPr bwMode="auto">
            <a:xfrm>
              <a:off x="13" y="3588"/>
              <a:ext cx="1072" cy="285"/>
            </a:xfrm>
            <a:custGeom>
              <a:avLst/>
              <a:gdLst/>
              <a:ahLst/>
              <a:cxnLst>
                <a:cxn ang="0">
                  <a:pos x="0" y="284"/>
                </a:cxn>
                <a:cxn ang="0">
                  <a:pos x="782" y="284"/>
                </a:cxn>
                <a:cxn ang="0">
                  <a:pos x="1066" y="0"/>
                </a:cxn>
                <a:cxn ang="0">
                  <a:pos x="0" y="0"/>
                </a:cxn>
                <a:cxn ang="0">
                  <a:pos x="0" y="284"/>
                </a:cxn>
              </a:cxnLst>
              <a:rect l="0" t="0" r="r" b="b"/>
              <a:pathLst>
                <a:path w="1066" h="284">
                  <a:moveTo>
                    <a:pt x="0" y="284"/>
                  </a:moveTo>
                  <a:lnTo>
                    <a:pt x="782" y="284"/>
                  </a:lnTo>
                  <a:lnTo>
                    <a:pt x="1066" y="0"/>
                  </a:lnTo>
                  <a:lnTo>
                    <a:pt x="0" y="0"/>
                  </a:lnTo>
                  <a:lnTo>
                    <a:pt x="0" y="284"/>
                  </a:lnTo>
                  <a:close/>
                </a:path>
              </a:pathLst>
            </a:custGeom>
            <a:solidFill>
              <a:srgbClr val="3A4E84"/>
            </a:solidFill>
            <a:ln w="14351">
              <a:noFill/>
              <a:prstDash val="solid"/>
              <a:round/>
              <a:headEnd/>
              <a:tailEnd/>
            </a:ln>
          </p:spPr>
          <p:txBody>
            <a:bodyPr/>
            <a:lstStyle/>
            <a:p>
              <a:pPr>
                <a:defRPr/>
              </a:pPr>
              <a:endParaRPr lang="en-US" dirty="0">
                <a:latin typeface="Arial" charset="0"/>
              </a:endParaRPr>
            </a:p>
          </p:txBody>
        </p:sp>
        <p:sp>
          <p:nvSpPr>
            <p:cNvPr id="14" name="Freeform 13"/>
            <p:cNvSpPr>
              <a:spLocks noChangeAspect="1"/>
            </p:cNvSpPr>
            <p:nvPr userDrawn="1"/>
          </p:nvSpPr>
          <p:spPr bwMode="auto">
            <a:xfrm>
              <a:off x="13" y="15"/>
              <a:ext cx="1090" cy="287"/>
            </a:xfrm>
            <a:custGeom>
              <a:avLst/>
              <a:gdLst/>
              <a:ahLst/>
              <a:cxnLst>
                <a:cxn ang="0">
                  <a:pos x="0" y="285"/>
                </a:cxn>
                <a:cxn ang="0">
                  <a:pos x="1084" y="285"/>
                </a:cxn>
                <a:cxn ang="0">
                  <a:pos x="800" y="0"/>
                </a:cxn>
                <a:cxn ang="0">
                  <a:pos x="0" y="0"/>
                </a:cxn>
                <a:cxn ang="0">
                  <a:pos x="0" y="285"/>
                </a:cxn>
              </a:cxnLst>
              <a:rect l="0" t="0" r="r" b="b"/>
              <a:pathLst>
                <a:path w="1084" h="285">
                  <a:moveTo>
                    <a:pt x="0" y="285"/>
                  </a:moveTo>
                  <a:lnTo>
                    <a:pt x="1084" y="285"/>
                  </a:lnTo>
                  <a:lnTo>
                    <a:pt x="800" y="0"/>
                  </a:lnTo>
                  <a:lnTo>
                    <a:pt x="0" y="0"/>
                  </a:lnTo>
                  <a:lnTo>
                    <a:pt x="0" y="285"/>
                  </a:lnTo>
                  <a:close/>
                </a:path>
              </a:pathLst>
            </a:custGeom>
            <a:solidFill>
              <a:srgbClr val="3A4E84"/>
            </a:solidFill>
            <a:ln w="14351">
              <a:noFill/>
              <a:prstDash val="solid"/>
              <a:round/>
              <a:headEnd/>
              <a:tailEnd/>
            </a:ln>
          </p:spPr>
          <p:txBody>
            <a:bodyPr/>
            <a:lstStyle/>
            <a:p>
              <a:pPr>
                <a:defRPr/>
              </a:pPr>
              <a:endParaRPr lang="en-US" dirty="0">
                <a:latin typeface="Arial" charset="0"/>
              </a:endParaRPr>
            </a:p>
          </p:txBody>
        </p:sp>
        <p:sp>
          <p:nvSpPr>
            <p:cNvPr id="15" name="Freeform 14"/>
            <p:cNvSpPr>
              <a:spLocks noChangeAspect="1"/>
            </p:cNvSpPr>
            <p:nvPr userDrawn="1"/>
          </p:nvSpPr>
          <p:spPr bwMode="auto">
            <a:xfrm>
              <a:off x="13" y="614"/>
              <a:ext cx="1689" cy="287"/>
            </a:xfrm>
            <a:custGeom>
              <a:avLst/>
              <a:gdLst/>
              <a:ahLst/>
              <a:cxnLst>
                <a:cxn ang="0">
                  <a:pos x="0" y="285"/>
                </a:cxn>
                <a:cxn ang="0">
                  <a:pos x="1680" y="285"/>
                </a:cxn>
                <a:cxn ang="0">
                  <a:pos x="1395" y="0"/>
                </a:cxn>
                <a:cxn ang="0">
                  <a:pos x="0" y="0"/>
                </a:cxn>
                <a:cxn ang="0">
                  <a:pos x="0" y="285"/>
                </a:cxn>
              </a:cxnLst>
              <a:rect l="0" t="0" r="r" b="b"/>
              <a:pathLst>
                <a:path w="1680" h="285">
                  <a:moveTo>
                    <a:pt x="0" y="285"/>
                  </a:moveTo>
                  <a:lnTo>
                    <a:pt x="1680" y="285"/>
                  </a:lnTo>
                  <a:lnTo>
                    <a:pt x="1395" y="0"/>
                  </a:lnTo>
                  <a:lnTo>
                    <a:pt x="0" y="0"/>
                  </a:lnTo>
                  <a:lnTo>
                    <a:pt x="0" y="285"/>
                  </a:lnTo>
                  <a:close/>
                </a:path>
              </a:pathLst>
            </a:custGeom>
            <a:solidFill>
              <a:srgbClr val="3A4E84"/>
            </a:solidFill>
            <a:ln w="14351">
              <a:noFill/>
              <a:prstDash val="solid"/>
              <a:round/>
              <a:headEnd/>
              <a:tailEnd/>
            </a:ln>
          </p:spPr>
          <p:txBody>
            <a:bodyPr/>
            <a:lstStyle/>
            <a:p>
              <a:pPr>
                <a:defRPr/>
              </a:pPr>
              <a:endParaRPr lang="en-US" dirty="0">
                <a:latin typeface="Arial" charset="0"/>
              </a:endParaRPr>
            </a:p>
          </p:txBody>
        </p:sp>
      </p:grpSp>
      <p:sp>
        <p:nvSpPr>
          <p:cNvPr id="16" name="Line 15"/>
          <p:cNvSpPr>
            <a:spLocks noChangeShapeType="1"/>
          </p:cNvSpPr>
          <p:nvPr/>
        </p:nvSpPr>
        <p:spPr bwMode="auto">
          <a:xfrm>
            <a:off x="0" y="6475413"/>
            <a:ext cx="9144000" cy="1587"/>
          </a:xfrm>
          <a:prstGeom prst="line">
            <a:avLst/>
          </a:prstGeom>
          <a:noFill/>
          <a:ln w="6350">
            <a:solidFill>
              <a:schemeClr val="bg2"/>
            </a:solidFill>
            <a:round/>
            <a:headEnd/>
            <a:tailEnd/>
          </a:ln>
          <a:effectLst/>
        </p:spPr>
        <p:txBody>
          <a:bodyPr wrap="none" lIns="0" tIns="0" anchor="ctr"/>
          <a:lstStyle/>
          <a:p>
            <a:pPr>
              <a:defRPr/>
            </a:pPr>
            <a:endParaRPr lang="en-US" dirty="0">
              <a:latin typeface="Arial" charset="0"/>
            </a:endParaRPr>
          </a:p>
        </p:txBody>
      </p:sp>
      <p:sp>
        <p:nvSpPr>
          <p:cNvPr id="17" name="Line 16"/>
          <p:cNvSpPr>
            <a:spLocks noChangeShapeType="1"/>
          </p:cNvSpPr>
          <p:nvPr/>
        </p:nvSpPr>
        <p:spPr bwMode="auto">
          <a:xfrm>
            <a:off x="0" y="4075113"/>
            <a:ext cx="9144000" cy="1587"/>
          </a:xfrm>
          <a:prstGeom prst="line">
            <a:avLst/>
          </a:prstGeom>
          <a:noFill/>
          <a:ln w="6350">
            <a:solidFill>
              <a:schemeClr val="bg2"/>
            </a:solidFill>
            <a:round/>
            <a:headEnd/>
            <a:tailEnd/>
          </a:ln>
          <a:effectLst/>
        </p:spPr>
        <p:txBody>
          <a:bodyPr wrap="none" lIns="0" tIns="0" anchor="ctr"/>
          <a:lstStyle/>
          <a:p>
            <a:pPr>
              <a:defRPr/>
            </a:pPr>
            <a:endParaRPr lang="en-US" dirty="0">
              <a:latin typeface="Arial" charset="0"/>
            </a:endParaRPr>
          </a:p>
        </p:txBody>
      </p:sp>
      <p:sp>
        <p:nvSpPr>
          <p:cNvPr id="18" name="Rectangle 17"/>
          <p:cNvSpPr>
            <a:spLocks noChangeArrowheads="1"/>
          </p:cNvSpPr>
          <p:nvPr/>
        </p:nvSpPr>
        <p:spPr bwMode="auto">
          <a:xfrm>
            <a:off x="685800" y="6537325"/>
            <a:ext cx="6858000" cy="277813"/>
          </a:xfrm>
          <a:prstGeom prst="rect">
            <a:avLst/>
          </a:prstGeom>
          <a:noFill/>
          <a:ln w="9525">
            <a:noFill/>
            <a:miter lim="800000"/>
            <a:headEnd/>
            <a:tailEnd/>
          </a:ln>
          <a:effectLst/>
        </p:spPr>
        <p:txBody>
          <a:bodyPr lIns="92685" tIns="46342" rIns="92685" bIns="46342">
            <a:spAutoFit/>
          </a:bodyPr>
          <a:lstStyle/>
          <a:p>
            <a:pPr defTabSz="811213" eaLnBrk="0" hangingPunct="0">
              <a:spcBef>
                <a:spcPct val="0"/>
              </a:spcBef>
              <a:defRPr/>
            </a:pPr>
            <a:r>
              <a:rPr lang="en-US" altLang="ja-JP" sz="1200" b="1" dirty="0">
                <a:latin typeface="Arial" charset="0"/>
              </a:rPr>
              <a:t>Designing Products and Processes Using Six Sigma</a:t>
            </a:r>
            <a:r>
              <a:rPr lang="en-US" altLang="ja-JP" sz="1000" b="1" dirty="0">
                <a:latin typeface="Arial" charset="0"/>
              </a:rPr>
              <a:t>, Module 4 - Monte Carlo Simulation-v043</a:t>
            </a:r>
          </a:p>
        </p:txBody>
      </p:sp>
      <p:sp>
        <p:nvSpPr>
          <p:cNvPr id="19" name="Rectangle 18"/>
          <p:cNvSpPr>
            <a:spLocks noChangeArrowheads="1"/>
          </p:cNvSpPr>
          <p:nvPr/>
        </p:nvSpPr>
        <p:spPr bwMode="auto">
          <a:xfrm>
            <a:off x="495300" y="5584825"/>
            <a:ext cx="7491413" cy="663575"/>
          </a:xfrm>
          <a:prstGeom prst="rect">
            <a:avLst/>
          </a:prstGeom>
          <a:noFill/>
          <a:ln w="6350">
            <a:noFill/>
            <a:miter lim="800000"/>
            <a:headEnd/>
            <a:tailEnd/>
          </a:ln>
          <a:effectLst/>
        </p:spPr>
        <p:txBody>
          <a:bodyPr wrap="none" anchor="ctr">
            <a:spAutoFit/>
          </a:bodyPr>
          <a:lstStyle/>
          <a:p>
            <a:pPr marL="177800" indent="-177800" eaLnBrk="0" hangingPunct="0">
              <a:lnSpc>
                <a:spcPct val="110000"/>
              </a:lnSpc>
              <a:spcBef>
                <a:spcPct val="0"/>
              </a:spcBef>
              <a:defRPr/>
            </a:pPr>
            <a:r>
              <a:rPr lang="ja-JP" altLang="en-US" sz="1200" b="1" dirty="0">
                <a:latin typeface="Arial" charset="0"/>
              </a:rPr>
              <a:t>	</a:t>
            </a:r>
            <a:r>
              <a:rPr lang="en-US" altLang="ja-JP" sz="1200" b="1" dirty="0">
                <a:latin typeface="Arial" charset="0"/>
              </a:rPr>
              <a:t>Sponsored by the U.S. Department of Defense</a:t>
            </a:r>
          </a:p>
          <a:p>
            <a:pPr marL="177800" indent="-177800" eaLnBrk="0" hangingPunct="0">
              <a:lnSpc>
                <a:spcPct val="110000"/>
              </a:lnSpc>
              <a:spcBef>
                <a:spcPct val="0"/>
              </a:spcBef>
              <a:defRPr/>
            </a:pPr>
            <a:r>
              <a:rPr lang="en-US" altLang="ja-JP" sz="1200" b="1" dirty="0">
                <a:latin typeface="Arial" charset="0"/>
              </a:rPr>
              <a:t>© 	2015 by Carnegie Mellon University</a:t>
            </a:r>
            <a:endParaRPr lang="en-US" altLang="ja-JP" sz="1400" b="1" dirty="0">
              <a:latin typeface="Arial" charset="0"/>
            </a:endParaRPr>
          </a:p>
          <a:p>
            <a:pPr marL="177800" indent="-177800" eaLnBrk="0" hangingPunct="0">
              <a:lnSpc>
                <a:spcPct val="110000"/>
              </a:lnSpc>
              <a:spcBef>
                <a:spcPct val="0"/>
              </a:spcBef>
              <a:defRPr/>
            </a:pPr>
            <a:r>
              <a:rPr lang="en-US" altLang="ja-JP" sz="1000" b="1" dirty="0">
                <a:latin typeface="Arial" charset="0"/>
              </a:rPr>
              <a:t>	This material is approved  for public release.  Distribution is limited by the Software Engineering Institute to attendees.</a:t>
            </a:r>
            <a:endParaRPr lang="en-US" altLang="ja-JP" dirty="0">
              <a:latin typeface="Arial" charset="0"/>
            </a:endParaRPr>
          </a:p>
        </p:txBody>
      </p:sp>
      <p:pic>
        <p:nvPicPr>
          <p:cNvPr id="20" name="Picture 20" descr="SEI_CMU_1Line_Blk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67000" y="685800"/>
            <a:ext cx="5522913"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4" name="Rectangle 2"/>
          <p:cNvSpPr>
            <a:spLocks noGrp="1" noChangeArrowheads="1"/>
          </p:cNvSpPr>
          <p:nvPr>
            <p:ph type="ctrTitle"/>
          </p:nvPr>
        </p:nvSpPr>
        <p:spPr>
          <a:xfrm>
            <a:off x="3225800" y="1358900"/>
            <a:ext cx="5003800" cy="1690688"/>
          </a:xfrm>
        </p:spPr>
        <p:txBody>
          <a:bodyPr lIns="91440" tIns="45720" rIns="91440" bIns="45720"/>
          <a:lstStyle>
            <a:lvl1pPr>
              <a:lnSpc>
                <a:spcPct val="100000"/>
              </a:lnSpc>
              <a:defRPr sz="2600"/>
            </a:lvl1pPr>
          </a:lstStyle>
          <a:p>
            <a:r>
              <a:rPr lang="en-US" altLang="ja-JP"/>
              <a:t>Click to edit Master title style</a:t>
            </a:r>
          </a:p>
        </p:txBody>
      </p:sp>
      <p:sp>
        <p:nvSpPr>
          <p:cNvPr id="8211" name="Rectangle 19"/>
          <p:cNvSpPr>
            <a:spLocks noGrp="1" noChangeArrowheads="1"/>
          </p:cNvSpPr>
          <p:nvPr>
            <p:ph type="subTitle" sz="quarter" idx="1"/>
          </p:nvPr>
        </p:nvSpPr>
        <p:spPr bwMode="auto">
          <a:xfrm>
            <a:off x="3213100" y="3165475"/>
            <a:ext cx="5016500" cy="320675"/>
          </a:xfrm>
          <a:ln w="6350"/>
        </p:spPr>
        <p:txBody>
          <a:bodyPr lIns="91440" tIns="45720" rIns="91440" bIns="45720" anchor="ctr">
            <a:spAutoFit/>
          </a:bodyPr>
          <a:lstStyle>
            <a:lvl1pPr>
              <a:spcAft>
                <a:spcPct val="0"/>
              </a:spcAft>
              <a:tabLst>
                <a:tab pos="2463800" algn="l"/>
              </a:tabLst>
              <a:defRPr sz="1500" b="1"/>
            </a:lvl1pPr>
          </a:lstStyle>
          <a:p>
            <a:r>
              <a:rPr lang="en-US" altLang="ja-JP"/>
              <a:t>Click to edit Master subtitle style</a:t>
            </a:r>
          </a:p>
        </p:txBody>
      </p:sp>
    </p:spTree>
    <p:extLst>
      <p:ext uri="{BB962C8B-B14F-4D97-AF65-F5344CB8AC3E}">
        <p14:creationId xmlns:p14="http://schemas.microsoft.com/office/powerpoint/2010/main" val="3117320461"/>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7974692"/>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7338" y="546100"/>
            <a:ext cx="2125662" cy="5549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7175" y="546100"/>
            <a:ext cx="6227763" cy="5549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4404586"/>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a:t>Click to edit Master title style</a:t>
            </a:r>
          </a:p>
        </p:txBody>
      </p:sp>
      <p:sp>
        <p:nvSpPr>
          <p:cNvPr id="3" name="Table Placeholder 2"/>
          <p:cNvSpPr>
            <a:spLocks noGrp="1"/>
          </p:cNvSpPr>
          <p:nvPr>
            <p:ph type="tbl" idx="1"/>
          </p:nvPr>
        </p:nvSpPr>
        <p:spPr>
          <a:xfrm>
            <a:off x="304800" y="1447800"/>
            <a:ext cx="8455025" cy="4648200"/>
          </a:xfrm>
        </p:spPr>
        <p:txBody>
          <a:bodyPr/>
          <a:lstStyle/>
          <a:p>
            <a:pPr lvl="0"/>
            <a:endParaRPr lang="en-US" noProof="0" dirty="0"/>
          </a:p>
        </p:txBody>
      </p:sp>
    </p:spTree>
    <p:extLst>
      <p:ext uri="{BB962C8B-B14F-4D97-AF65-F5344CB8AC3E}">
        <p14:creationId xmlns:p14="http://schemas.microsoft.com/office/powerpoint/2010/main" val="2009648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a:t>Click to edit Master title style</a:t>
            </a:r>
          </a:p>
        </p:txBody>
      </p:sp>
      <p:sp>
        <p:nvSpPr>
          <p:cNvPr id="3" name="Text Placeholder 2"/>
          <p:cNvSpPr>
            <a:spLocks noGrp="1"/>
          </p:cNvSpPr>
          <p:nvPr>
            <p:ph type="body" sz="half" idx="1"/>
          </p:nvPr>
        </p:nvSpPr>
        <p:spPr>
          <a:xfrm>
            <a:off x="304800" y="1447800"/>
            <a:ext cx="4151313"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08513" y="1447800"/>
            <a:ext cx="4151312" cy="4648200"/>
          </a:xfrm>
        </p:spPr>
        <p:txBody>
          <a:bodyPr/>
          <a:lstStyle/>
          <a:p>
            <a:pPr lvl="0"/>
            <a:endParaRPr lang="en-US" noProof="0" dirty="0"/>
          </a:p>
        </p:txBody>
      </p:sp>
    </p:spTree>
    <p:extLst>
      <p:ext uri="{BB962C8B-B14F-4D97-AF65-F5344CB8AC3E}">
        <p14:creationId xmlns:p14="http://schemas.microsoft.com/office/powerpoint/2010/main" val="761513134"/>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1313"/>
          </a:xfrm>
        </p:spPr>
        <p:txBody>
          <a:bodyPr/>
          <a:lstStyle/>
          <a:p>
            <a:r>
              <a:rPr lang="en-US"/>
              <a:t>Click to edit Master title style</a:t>
            </a:r>
          </a:p>
        </p:txBody>
      </p:sp>
      <p:sp>
        <p:nvSpPr>
          <p:cNvPr id="3" name="Text Placeholder 2"/>
          <p:cNvSpPr>
            <a:spLocks noGrp="1"/>
          </p:cNvSpPr>
          <p:nvPr>
            <p:ph type="body" sz="half" idx="1"/>
          </p:nvPr>
        </p:nvSpPr>
        <p:spPr>
          <a:xfrm>
            <a:off x="304800" y="1447800"/>
            <a:ext cx="4151313"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08513" y="1447800"/>
            <a:ext cx="4151312"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7586604"/>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79006922"/>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41184725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447800"/>
            <a:ext cx="4151313"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08513" y="1447800"/>
            <a:ext cx="415131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72441354"/>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9719220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9238588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5839018"/>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185389176"/>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83901622"/>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gray">
          <a:xfrm>
            <a:off x="304800" y="1447800"/>
            <a:ext cx="8455025"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ja-JP"/>
              <a:t>Click to edit Master text styles</a:t>
            </a:r>
          </a:p>
          <a:p>
            <a:pPr lvl="1"/>
            <a:r>
              <a:rPr lang="en-US" altLang="ja-JP"/>
              <a:t>Second level</a:t>
            </a:r>
          </a:p>
          <a:p>
            <a:pPr lvl="2"/>
            <a:r>
              <a:rPr lang="en-US" altLang="ja-JP"/>
              <a:t>Third level</a:t>
            </a:r>
          </a:p>
          <a:p>
            <a:pPr lvl="3"/>
            <a:r>
              <a:rPr lang="en-US" altLang="ja-JP"/>
              <a:t>Fourth level</a:t>
            </a:r>
          </a:p>
          <a:p>
            <a:pPr lvl="4"/>
            <a:r>
              <a:rPr lang="en-US" altLang="ja-JP"/>
              <a:t>Fifth level</a:t>
            </a:r>
          </a:p>
        </p:txBody>
      </p:sp>
      <p:sp>
        <p:nvSpPr>
          <p:cNvPr id="1027" name="Rectangle 3"/>
          <p:cNvSpPr>
            <a:spLocks noGrp="1" noChangeArrowheads="1"/>
          </p:cNvSpPr>
          <p:nvPr>
            <p:ph type="title"/>
          </p:nvPr>
        </p:nvSpPr>
        <p:spPr bwMode="auto">
          <a:xfrm>
            <a:off x="257175" y="546100"/>
            <a:ext cx="8505825"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US" altLang="ja-JP"/>
              <a:t>Click to edit Master title style</a:t>
            </a:r>
          </a:p>
        </p:txBody>
      </p:sp>
      <p:sp>
        <p:nvSpPr>
          <p:cNvPr id="7172" name="Line 4"/>
          <p:cNvSpPr>
            <a:spLocks noChangeShapeType="1"/>
          </p:cNvSpPr>
          <p:nvPr/>
        </p:nvSpPr>
        <p:spPr bwMode="auto">
          <a:xfrm>
            <a:off x="0" y="406400"/>
            <a:ext cx="9144000" cy="1588"/>
          </a:xfrm>
          <a:prstGeom prst="line">
            <a:avLst/>
          </a:prstGeom>
          <a:noFill/>
          <a:ln w="6350">
            <a:solidFill>
              <a:schemeClr val="bg2"/>
            </a:solidFill>
            <a:round/>
            <a:headEnd/>
            <a:tailEnd/>
          </a:ln>
          <a:effectLst/>
        </p:spPr>
        <p:txBody>
          <a:bodyPr wrap="none" lIns="0" tIns="0" anchor="ctr"/>
          <a:lstStyle/>
          <a:p>
            <a:pPr>
              <a:defRPr/>
            </a:pPr>
            <a:endParaRPr lang="en-US" dirty="0">
              <a:latin typeface="Arial" charset="0"/>
            </a:endParaRPr>
          </a:p>
        </p:txBody>
      </p:sp>
      <p:sp>
        <p:nvSpPr>
          <p:cNvPr id="7173" name="Rectangle 5"/>
          <p:cNvSpPr>
            <a:spLocks noChangeArrowheads="1"/>
          </p:cNvSpPr>
          <p:nvPr/>
        </p:nvSpPr>
        <p:spPr bwMode="ltGray">
          <a:xfrm>
            <a:off x="6248400" y="6575425"/>
            <a:ext cx="2355850" cy="214313"/>
          </a:xfrm>
          <a:prstGeom prst="rect">
            <a:avLst/>
          </a:prstGeom>
          <a:noFill/>
          <a:ln w="9525">
            <a:noFill/>
            <a:miter lim="800000"/>
            <a:headEnd/>
            <a:tailEnd/>
          </a:ln>
          <a:effectLst/>
        </p:spPr>
        <p:txBody>
          <a:bodyPr lIns="45720" rIns="45720" anchor="ctr">
            <a:spAutoFit/>
          </a:bodyPr>
          <a:lstStyle/>
          <a:p>
            <a:pPr algn="r" eaLnBrk="0" hangingPunct="0">
              <a:spcBef>
                <a:spcPct val="0"/>
              </a:spcBef>
              <a:defRPr/>
            </a:pPr>
            <a:r>
              <a:rPr lang="en-US" altLang="ja-JP" sz="800" b="1" dirty="0">
                <a:latin typeface="Arial" charset="0"/>
              </a:rPr>
              <a:t>© 2015 Carnegie Mellon University</a:t>
            </a:r>
            <a:endParaRPr lang="en-US" altLang="ja-JP" sz="800" dirty="0">
              <a:latin typeface="Arial" charset="0"/>
            </a:endParaRPr>
          </a:p>
        </p:txBody>
      </p:sp>
      <p:sp>
        <p:nvSpPr>
          <p:cNvPr id="7174" name="Rectangle 6"/>
          <p:cNvSpPr>
            <a:spLocks noChangeArrowheads="1"/>
          </p:cNvSpPr>
          <p:nvPr/>
        </p:nvSpPr>
        <p:spPr bwMode="auto">
          <a:xfrm>
            <a:off x="203200" y="101600"/>
            <a:ext cx="6502400" cy="247477"/>
          </a:xfrm>
          <a:prstGeom prst="rect">
            <a:avLst/>
          </a:prstGeom>
          <a:noFill/>
          <a:ln w="9525">
            <a:noFill/>
            <a:miter lim="800000"/>
            <a:headEnd/>
            <a:tailEnd/>
          </a:ln>
          <a:effectLst/>
        </p:spPr>
        <p:txBody>
          <a:bodyPr lIns="92685" tIns="46342" rIns="92685" bIns="46342">
            <a:spAutoFit/>
          </a:bodyPr>
          <a:lstStyle/>
          <a:p>
            <a:pPr defTabSz="811213" eaLnBrk="0" hangingPunct="0">
              <a:spcBef>
                <a:spcPct val="0"/>
              </a:spcBef>
              <a:defRPr/>
            </a:pPr>
            <a:r>
              <a:rPr lang="en-US" altLang="ja-JP" sz="1000" b="1" baseline="0" dirty="0">
                <a:latin typeface="Arial" charset="0"/>
              </a:rPr>
              <a:t>Designing Products and Processes Using Six Sigma, Module 4: Monte Carlo Simulation-v043</a:t>
            </a:r>
          </a:p>
        </p:txBody>
      </p:sp>
      <p:sp>
        <p:nvSpPr>
          <p:cNvPr id="7175" name="Rectangle 7"/>
          <p:cNvSpPr>
            <a:spLocks noChangeArrowheads="1"/>
          </p:cNvSpPr>
          <p:nvPr/>
        </p:nvSpPr>
        <p:spPr bwMode="auto">
          <a:xfrm>
            <a:off x="8643938" y="6565900"/>
            <a:ext cx="323850" cy="228600"/>
          </a:xfrm>
          <a:prstGeom prst="rect">
            <a:avLst/>
          </a:prstGeom>
          <a:noFill/>
          <a:ln w="6350">
            <a:noFill/>
            <a:miter lim="800000"/>
            <a:headEnd/>
            <a:tailEnd/>
          </a:ln>
          <a:effectLst/>
        </p:spPr>
        <p:txBody>
          <a:bodyPr wrap="none" anchor="ct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pPr>
            <a:fld id="{B7DCDC5C-4864-4A17-804C-9E7A7AA24C86}" type="slidenum">
              <a:rPr lang="ja-JP" altLang="en-US" sz="900" b="1"/>
              <a:pPr algn="ctr">
                <a:spcBef>
                  <a:spcPct val="0"/>
                </a:spcBef>
              </a:pPr>
              <a:t>‹#›</a:t>
            </a:fld>
            <a:endParaRPr lang="en-US" altLang="ja-JP" sz="900" b="1" dirty="0"/>
          </a:p>
        </p:txBody>
      </p:sp>
      <p:sp>
        <p:nvSpPr>
          <p:cNvPr id="7176" name="Line 8"/>
          <p:cNvSpPr>
            <a:spLocks noChangeShapeType="1"/>
          </p:cNvSpPr>
          <p:nvPr/>
        </p:nvSpPr>
        <p:spPr bwMode="auto">
          <a:xfrm>
            <a:off x="304800" y="1295400"/>
            <a:ext cx="8458200" cy="1588"/>
          </a:xfrm>
          <a:prstGeom prst="line">
            <a:avLst/>
          </a:prstGeom>
          <a:noFill/>
          <a:ln w="12700" cap="rnd">
            <a:solidFill>
              <a:schemeClr val="bg2"/>
            </a:solidFill>
            <a:prstDash val="sysDot"/>
            <a:round/>
            <a:headEnd/>
            <a:tailEnd/>
          </a:ln>
          <a:effectLst/>
        </p:spPr>
        <p:txBody>
          <a:bodyPr wrap="none" lIns="0" tIns="0" anchor="ctr"/>
          <a:lstStyle/>
          <a:p>
            <a:pPr>
              <a:defRPr/>
            </a:pPr>
            <a:endParaRPr lang="en-US" dirty="0">
              <a:latin typeface="Arial" charset="0"/>
            </a:endParaRPr>
          </a:p>
        </p:txBody>
      </p:sp>
    </p:spTree>
  </p:cSld>
  <p:clrMap bg1="lt1" tx1="dk1" bg2="lt2" tx2="dk2" accent1="accent1" accent2="accent2" accent3="accent3" accent4="accent4" accent5="accent5" accent6="accent6" hlink="hlink" folHlink="folHlink"/>
  <p:sldLayoutIdLst>
    <p:sldLayoutId id="2147483723"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Lst>
  <p:transition/>
  <p:txStyles>
    <p:titleStyle>
      <a:lvl1pPr algn="l" rtl="0" eaLnBrk="0" fontAlgn="base" hangingPunct="0">
        <a:lnSpc>
          <a:spcPct val="80000"/>
        </a:lnSpc>
        <a:spcBef>
          <a:spcPct val="0"/>
        </a:spcBef>
        <a:spcAft>
          <a:spcPct val="0"/>
        </a:spcAft>
        <a:defRPr sz="2800" b="1">
          <a:solidFill>
            <a:schemeClr val="tx1"/>
          </a:solidFill>
          <a:latin typeface="+mj-lt"/>
          <a:ea typeface="+mj-ea"/>
          <a:cs typeface="+mj-cs"/>
        </a:defRPr>
      </a:lvl1pPr>
      <a:lvl2pPr algn="l" rtl="0" eaLnBrk="0" fontAlgn="base" hangingPunct="0">
        <a:lnSpc>
          <a:spcPct val="80000"/>
        </a:lnSpc>
        <a:spcBef>
          <a:spcPct val="0"/>
        </a:spcBef>
        <a:spcAft>
          <a:spcPct val="0"/>
        </a:spcAft>
        <a:defRPr sz="2800" b="1">
          <a:solidFill>
            <a:schemeClr val="tx1"/>
          </a:solidFill>
          <a:latin typeface="Arial" charset="0"/>
        </a:defRPr>
      </a:lvl2pPr>
      <a:lvl3pPr algn="l" rtl="0" eaLnBrk="0" fontAlgn="base" hangingPunct="0">
        <a:lnSpc>
          <a:spcPct val="80000"/>
        </a:lnSpc>
        <a:spcBef>
          <a:spcPct val="0"/>
        </a:spcBef>
        <a:spcAft>
          <a:spcPct val="0"/>
        </a:spcAft>
        <a:defRPr sz="2800" b="1">
          <a:solidFill>
            <a:schemeClr val="tx1"/>
          </a:solidFill>
          <a:latin typeface="Arial" charset="0"/>
        </a:defRPr>
      </a:lvl3pPr>
      <a:lvl4pPr algn="l" rtl="0" eaLnBrk="0" fontAlgn="base" hangingPunct="0">
        <a:lnSpc>
          <a:spcPct val="80000"/>
        </a:lnSpc>
        <a:spcBef>
          <a:spcPct val="0"/>
        </a:spcBef>
        <a:spcAft>
          <a:spcPct val="0"/>
        </a:spcAft>
        <a:defRPr sz="2800" b="1">
          <a:solidFill>
            <a:schemeClr val="tx1"/>
          </a:solidFill>
          <a:latin typeface="Arial" charset="0"/>
        </a:defRPr>
      </a:lvl4pPr>
      <a:lvl5pPr algn="l" rtl="0" eaLnBrk="0" fontAlgn="base" hangingPunct="0">
        <a:lnSpc>
          <a:spcPct val="80000"/>
        </a:lnSpc>
        <a:spcBef>
          <a:spcPct val="0"/>
        </a:spcBef>
        <a:spcAft>
          <a:spcPct val="0"/>
        </a:spcAft>
        <a:defRPr sz="2800" b="1">
          <a:solidFill>
            <a:schemeClr val="tx1"/>
          </a:solidFill>
          <a:latin typeface="Arial" charset="0"/>
        </a:defRPr>
      </a:lvl5pPr>
      <a:lvl6pPr marL="457200" algn="l" rtl="0" fontAlgn="base">
        <a:lnSpc>
          <a:spcPct val="80000"/>
        </a:lnSpc>
        <a:spcBef>
          <a:spcPct val="0"/>
        </a:spcBef>
        <a:spcAft>
          <a:spcPct val="0"/>
        </a:spcAft>
        <a:defRPr sz="2800" b="1">
          <a:solidFill>
            <a:schemeClr val="tx1"/>
          </a:solidFill>
          <a:latin typeface="Arial" charset="0"/>
        </a:defRPr>
      </a:lvl6pPr>
      <a:lvl7pPr marL="914400" algn="l" rtl="0" fontAlgn="base">
        <a:lnSpc>
          <a:spcPct val="80000"/>
        </a:lnSpc>
        <a:spcBef>
          <a:spcPct val="0"/>
        </a:spcBef>
        <a:spcAft>
          <a:spcPct val="0"/>
        </a:spcAft>
        <a:defRPr sz="2800" b="1">
          <a:solidFill>
            <a:schemeClr val="tx1"/>
          </a:solidFill>
          <a:latin typeface="Arial" charset="0"/>
        </a:defRPr>
      </a:lvl7pPr>
      <a:lvl8pPr marL="1371600" algn="l" rtl="0" fontAlgn="base">
        <a:lnSpc>
          <a:spcPct val="80000"/>
        </a:lnSpc>
        <a:spcBef>
          <a:spcPct val="0"/>
        </a:spcBef>
        <a:spcAft>
          <a:spcPct val="0"/>
        </a:spcAft>
        <a:defRPr sz="2800" b="1">
          <a:solidFill>
            <a:schemeClr val="tx1"/>
          </a:solidFill>
          <a:latin typeface="Arial" charset="0"/>
        </a:defRPr>
      </a:lvl8pPr>
      <a:lvl9pPr marL="1828800" algn="l" rtl="0" fontAlgn="base">
        <a:lnSpc>
          <a:spcPct val="80000"/>
        </a:lnSpc>
        <a:spcBef>
          <a:spcPct val="0"/>
        </a:spcBef>
        <a:spcAft>
          <a:spcPct val="0"/>
        </a:spcAft>
        <a:defRPr sz="2800" b="1">
          <a:solidFill>
            <a:schemeClr val="tx1"/>
          </a:solidFill>
          <a:latin typeface="Arial" charset="0"/>
        </a:defRPr>
      </a:lvl9pPr>
    </p:titleStyle>
    <p:bodyStyle>
      <a:lvl1pPr marL="342900" indent="-342900" algn="l" rtl="0" eaLnBrk="0" fontAlgn="base" hangingPunct="0">
        <a:spcBef>
          <a:spcPct val="0"/>
        </a:spcBef>
        <a:spcAft>
          <a:spcPct val="50000"/>
        </a:spcAft>
        <a:buSzPct val="70000"/>
        <a:defRPr sz="2100">
          <a:solidFill>
            <a:schemeClr val="tx1"/>
          </a:solidFill>
          <a:latin typeface="+mn-lt"/>
          <a:ea typeface="+mn-ea"/>
          <a:cs typeface="+mn-cs"/>
        </a:defRPr>
      </a:lvl1pPr>
      <a:lvl2pPr marL="742950" indent="-285750" algn="l" rtl="0" eaLnBrk="0" fontAlgn="base" hangingPunct="0">
        <a:spcBef>
          <a:spcPct val="0"/>
        </a:spcBef>
        <a:spcAft>
          <a:spcPct val="50000"/>
        </a:spcAft>
        <a:buSzPct val="90000"/>
        <a:buFont typeface="Times" panose="02020603050405020304" pitchFamily="18" charset="0"/>
        <a:buChar char="•"/>
        <a:defRPr sz="2100">
          <a:solidFill>
            <a:schemeClr val="tx1"/>
          </a:solidFill>
          <a:latin typeface="+mn-lt"/>
        </a:defRPr>
      </a:lvl2pPr>
      <a:lvl3pPr marL="1143000" indent="-228600" algn="l" rtl="0" eaLnBrk="0" fontAlgn="base" hangingPunct="0">
        <a:spcBef>
          <a:spcPct val="0"/>
        </a:spcBef>
        <a:spcAft>
          <a:spcPct val="50000"/>
        </a:spcAft>
        <a:buSzPct val="70000"/>
        <a:buFont typeface="Times" panose="02020603050405020304" pitchFamily="18" charset="0"/>
        <a:buChar char="—"/>
        <a:defRPr sz="2100">
          <a:solidFill>
            <a:schemeClr val="tx1"/>
          </a:solidFill>
          <a:latin typeface="+mn-lt"/>
        </a:defRPr>
      </a:lvl3pPr>
      <a:lvl4pPr marL="1600200" indent="-228600" algn="l" rtl="0" eaLnBrk="0" fontAlgn="base" hangingPunct="0">
        <a:spcBef>
          <a:spcPct val="0"/>
        </a:spcBef>
        <a:spcAft>
          <a:spcPct val="50000"/>
        </a:spcAft>
        <a:buSzPct val="70000"/>
        <a:buChar char="o"/>
        <a:defRPr sz="2100">
          <a:solidFill>
            <a:schemeClr val="tx1"/>
          </a:solidFill>
          <a:latin typeface="+mn-lt"/>
        </a:defRPr>
      </a:lvl4pPr>
      <a:lvl5pPr marL="2057400" indent="-228600" algn="l" rtl="0" eaLnBrk="0" fontAlgn="base" hangingPunct="0">
        <a:spcBef>
          <a:spcPct val="0"/>
        </a:spcBef>
        <a:spcAft>
          <a:spcPct val="50000"/>
        </a:spcAft>
        <a:buSzPct val="70000"/>
        <a:buFont typeface="Times" panose="02020603050405020304" pitchFamily="18" charset="0"/>
        <a:buChar char="–"/>
        <a:defRPr sz="2100">
          <a:solidFill>
            <a:schemeClr val="tx1"/>
          </a:solidFill>
          <a:latin typeface="+mn-lt"/>
        </a:defRPr>
      </a:lvl5pPr>
      <a:lvl6pPr marL="2514600" indent="-228600" algn="l" rtl="0" fontAlgn="base">
        <a:spcBef>
          <a:spcPct val="0"/>
        </a:spcBef>
        <a:spcAft>
          <a:spcPct val="50000"/>
        </a:spcAft>
        <a:buSzPct val="70000"/>
        <a:buFont typeface="Times" pitchFamily="18" charset="0"/>
        <a:buChar char="–"/>
        <a:defRPr sz="2100">
          <a:solidFill>
            <a:schemeClr val="tx1"/>
          </a:solidFill>
          <a:latin typeface="+mn-lt"/>
        </a:defRPr>
      </a:lvl6pPr>
      <a:lvl7pPr marL="2971800" indent="-228600" algn="l" rtl="0" fontAlgn="base">
        <a:spcBef>
          <a:spcPct val="0"/>
        </a:spcBef>
        <a:spcAft>
          <a:spcPct val="50000"/>
        </a:spcAft>
        <a:buSzPct val="70000"/>
        <a:buFont typeface="Times" pitchFamily="18" charset="0"/>
        <a:buChar char="–"/>
        <a:defRPr sz="2100">
          <a:solidFill>
            <a:schemeClr val="tx1"/>
          </a:solidFill>
          <a:latin typeface="+mn-lt"/>
        </a:defRPr>
      </a:lvl7pPr>
      <a:lvl8pPr marL="3429000" indent="-228600" algn="l" rtl="0" fontAlgn="base">
        <a:spcBef>
          <a:spcPct val="0"/>
        </a:spcBef>
        <a:spcAft>
          <a:spcPct val="50000"/>
        </a:spcAft>
        <a:buSzPct val="70000"/>
        <a:buFont typeface="Times" pitchFamily="18" charset="0"/>
        <a:buChar char="–"/>
        <a:defRPr sz="2100">
          <a:solidFill>
            <a:schemeClr val="tx1"/>
          </a:solidFill>
          <a:latin typeface="+mn-lt"/>
        </a:defRPr>
      </a:lvl8pPr>
      <a:lvl9pPr marL="3886200" indent="-228600" algn="l" rtl="0" fontAlgn="base">
        <a:spcBef>
          <a:spcPct val="0"/>
        </a:spcBef>
        <a:spcAft>
          <a:spcPct val="50000"/>
        </a:spcAft>
        <a:buSzPct val="70000"/>
        <a:buFont typeface="Times" pitchFamily="18" charset="0"/>
        <a:buChar char="–"/>
        <a:defRPr sz="21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14.wmf"/><Relationship Id="rId7" Type="http://schemas.openxmlformats.org/officeDocument/2006/relationships/image" Target="../media/image18.wmf"/><Relationship Id="rId2" Type="http://schemas.openxmlformats.org/officeDocument/2006/relationships/image" Target="../media/image13.wmf"/><Relationship Id="rId1" Type="http://schemas.openxmlformats.org/officeDocument/2006/relationships/slideLayout" Target="../slideLayouts/slideLayout2.xml"/><Relationship Id="rId6" Type="http://schemas.openxmlformats.org/officeDocument/2006/relationships/image" Target="../media/image17.wmf"/><Relationship Id="rId5" Type="http://schemas.openxmlformats.org/officeDocument/2006/relationships/image" Target="../media/image16.wmf"/><Relationship Id="rId4" Type="http://schemas.openxmlformats.org/officeDocument/2006/relationships/image" Target="../media/image15.wmf"/></Relationships>
</file>

<file path=ppt/slides/_rels/slide36.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slideLayout" Target="../slideLayouts/slideLayout6.xml"/><Relationship Id="rId6" Type="http://schemas.openxmlformats.org/officeDocument/2006/relationships/image" Target="../media/image23.wmf"/><Relationship Id="rId5" Type="http://schemas.openxmlformats.org/officeDocument/2006/relationships/image" Target="../media/image22.wmf"/><Relationship Id="rId4" Type="http://schemas.openxmlformats.org/officeDocument/2006/relationships/image" Target="../media/image21.wmf"/></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8" Type="http://schemas.openxmlformats.org/officeDocument/2006/relationships/slide" Target="slide31.xml"/><Relationship Id="rId3" Type="http://schemas.openxmlformats.org/officeDocument/2006/relationships/slide" Target="slide13.xml"/><Relationship Id="rId7" Type="http://schemas.openxmlformats.org/officeDocument/2006/relationships/slide" Target="slide28.xml"/><Relationship Id="rId2" Type="http://schemas.openxmlformats.org/officeDocument/2006/relationships/slide" Target="slide8.xml"/><Relationship Id="rId1" Type="http://schemas.openxmlformats.org/officeDocument/2006/relationships/slideLayout" Target="../slideLayouts/slideLayout2.xml"/><Relationship Id="rId6" Type="http://schemas.openxmlformats.org/officeDocument/2006/relationships/slide" Target="slide27.xml"/><Relationship Id="rId11" Type="http://schemas.openxmlformats.org/officeDocument/2006/relationships/slide" Target="slide59.xml"/><Relationship Id="rId5" Type="http://schemas.openxmlformats.org/officeDocument/2006/relationships/slide" Target="slide17.xml"/><Relationship Id="rId10" Type="http://schemas.openxmlformats.org/officeDocument/2006/relationships/slide" Target="slide49.xml"/><Relationship Id="rId4" Type="http://schemas.openxmlformats.org/officeDocument/2006/relationships/slide" Target="slide15.xml"/><Relationship Id="rId9" Type="http://schemas.openxmlformats.org/officeDocument/2006/relationships/slide" Target="slide4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5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5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4.xml"/><Relationship Id="rId4" Type="http://schemas.openxmlformats.org/officeDocument/2006/relationships/image" Target="../media/image54.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51.png"/><Relationship Id="rId5" Type="http://schemas.openxmlformats.org/officeDocument/2006/relationships/image" Target="../media/image57.png"/><Relationship Id="rId4" Type="http://schemas.openxmlformats.org/officeDocument/2006/relationships/image" Target="../media/image56.pn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altLang="ja-JP" dirty="0">
                <a:ea typeface="ＭＳ Ｐゴシック" panose="020B0600070205080204" pitchFamily="34" charset="-128"/>
              </a:rPr>
              <a:t>Designing Products and Processes Using Six Sigma </a:t>
            </a:r>
          </a:p>
        </p:txBody>
      </p:sp>
      <p:sp>
        <p:nvSpPr>
          <p:cNvPr id="3075" name="Rectangle 5"/>
          <p:cNvSpPr>
            <a:spLocks noGrp="1" noChangeArrowheads="1"/>
          </p:cNvSpPr>
          <p:nvPr>
            <p:ph type="subTitle" idx="1"/>
          </p:nvPr>
        </p:nvSpPr>
        <p:spPr>
          <a:ln w="9525"/>
        </p:spPr>
        <p:txBody>
          <a:bodyPr/>
          <a:lstStyle/>
          <a:p>
            <a:pPr marL="0" indent="0" eaLnBrk="1" hangingPunct="1"/>
            <a:r>
              <a:rPr lang="en-US" altLang="ja-JP" dirty="0">
                <a:ea typeface="ＭＳ Ｐゴシック" panose="020B0600070205080204" pitchFamily="34" charset="-128"/>
              </a:rPr>
              <a:t>Module 4 – Monte Carlo Simulation</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3200" b="1" dirty="0">
              <a:solidFill>
                <a:schemeClr val="bg1"/>
              </a:solidFill>
            </a:endParaRPr>
          </a:p>
        </p:txBody>
      </p:sp>
      <p:grpSp>
        <p:nvGrpSpPr>
          <p:cNvPr id="10243" name="Group 3"/>
          <p:cNvGrpSpPr>
            <a:grpSpLocks/>
          </p:cNvGrpSpPr>
          <p:nvPr/>
        </p:nvGrpSpPr>
        <p:grpSpPr bwMode="auto">
          <a:xfrm>
            <a:off x="20638" y="1079500"/>
            <a:ext cx="2671762" cy="4014788"/>
            <a:chOff x="13" y="15"/>
            <a:chExt cx="2741" cy="3858"/>
          </a:xfrm>
        </p:grpSpPr>
        <p:sp>
          <p:nvSpPr>
            <p:cNvPr id="10245" name="Freeform 4"/>
            <p:cNvSpPr>
              <a:spLocks noChangeAspect="1"/>
            </p:cNvSpPr>
            <p:nvPr/>
          </p:nvSpPr>
          <p:spPr bwMode="auto">
            <a:xfrm>
              <a:off x="13" y="2190"/>
              <a:ext cx="1009" cy="98"/>
            </a:xfrm>
            <a:custGeom>
              <a:avLst/>
              <a:gdLst>
                <a:gd name="T0" fmla="*/ 1019 w 1004"/>
                <a:gd name="T1" fmla="*/ 0 h 98"/>
                <a:gd name="T2" fmla="*/ 0 w 1004"/>
                <a:gd name="T3" fmla="*/ 0 h 98"/>
                <a:gd name="T4" fmla="*/ 0 w 1004"/>
                <a:gd name="T5" fmla="*/ 98 h 98"/>
                <a:gd name="T6" fmla="*/ 921 w 1004"/>
                <a:gd name="T7" fmla="*/ 98 h 98"/>
                <a:gd name="T8" fmla="*/ 1019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0246" name="Freeform 5"/>
            <p:cNvSpPr>
              <a:spLocks noChangeAspect="1"/>
            </p:cNvSpPr>
            <p:nvPr/>
          </p:nvSpPr>
          <p:spPr bwMode="auto">
            <a:xfrm>
              <a:off x="13" y="1016"/>
              <a:ext cx="411" cy="98"/>
            </a:xfrm>
            <a:custGeom>
              <a:avLst/>
              <a:gdLst>
                <a:gd name="T0" fmla="*/ 317 w 409"/>
                <a:gd name="T1" fmla="*/ 0 h 98"/>
                <a:gd name="T2" fmla="*/ 0 w 409"/>
                <a:gd name="T3" fmla="*/ 0 h 98"/>
                <a:gd name="T4" fmla="*/ 0 w 409"/>
                <a:gd name="T5" fmla="*/ 98 h 98"/>
                <a:gd name="T6" fmla="*/ 415 w 409"/>
                <a:gd name="T7" fmla="*/ 98 h 98"/>
                <a:gd name="T8" fmla="*/ 317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0247" name="Freeform 6"/>
            <p:cNvSpPr>
              <a:spLocks noChangeAspect="1"/>
            </p:cNvSpPr>
            <p:nvPr/>
          </p:nvSpPr>
          <p:spPr bwMode="auto">
            <a:xfrm>
              <a:off x="13" y="2789"/>
              <a:ext cx="420" cy="107"/>
            </a:xfrm>
            <a:custGeom>
              <a:avLst/>
              <a:gdLst>
                <a:gd name="T0" fmla="*/ 424 w 418"/>
                <a:gd name="T1" fmla="*/ 0 h 107"/>
                <a:gd name="T2" fmla="*/ 0 w 418"/>
                <a:gd name="T3" fmla="*/ 0 h 107"/>
                <a:gd name="T4" fmla="*/ 0 w 418"/>
                <a:gd name="T5" fmla="*/ 107 h 107"/>
                <a:gd name="T6" fmla="*/ 314 w 418"/>
                <a:gd name="T7" fmla="*/ 107 h 107"/>
                <a:gd name="T8" fmla="*/ 424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0248" name="Freeform 7"/>
            <p:cNvSpPr>
              <a:spLocks noChangeAspect="1"/>
            </p:cNvSpPr>
            <p:nvPr/>
          </p:nvSpPr>
          <p:spPr bwMode="auto">
            <a:xfrm>
              <a:off x="13" y="1599"/>
              <a:ext cx="1009" cy="98"/>
            </a:xfrm>
            <a:custGeom>
              <a:avLst/>
              <a:gdLst>
                <a:gd name="T0" fmla="*/ 921 w 1004"/>
                <a:gd name="T1" fmla="*/ 0 h 98"/>
                <a:gd name="T2" fmla="*/ 0 w 1004"/>
                <a:gd name="T3" fmla="*/ 0 h 98"/>
                <a:gd name="T4" fmla="*/ 0 w 1004"/>
                <a:gd name="T5" fmla="*/ 98 h 98"/>
                <a:gd name="T6" fmla="*/ 1019 w 1004"/>
                <a:gd name="T7" fmla="*/ 98 h 98"/>
                <a:gd name="T8" fmla="*/ 921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0249" name="Freeform 8"/>
            <p:cNvSpPr>
              <a:spLocks noChangeAspect="1"/>
            </p:cNvSpPr>
            <p:nvPr/>
          </p:nvSpPr>
          <p:spPr bwMode="auto">
            <a:xfrm>
              <a:off x="13" y="1222"/>
              <a:ext cx="2277" cy="286"/>
            </a:xfrm>
            <a:custGeom>
              <a:avLst/>
              <a:gdLst>
                <a:gd name="T0" fmla="*/ 0 w 2266"/>
                <a:gd name="T1" fmla="*/ 288 h 285"/>
                <a:gd name="T2" fmla="*/ 2299 w 2266"/>
                <a:gd name="T3" fmla="*/ 288 h 285"/>
                <a:gd name="T4" fmla="*/ 2012 w 2266"/>
                <a:gd name="T5" fmla="*/ 0 h 285"/>
                <a:gd name="T6" fmla="*/ 0 w 2266"/>
                <a:gd name="T7" fmla="*/ 0 h 285"/>
                <a:gd name="T8" fmla="*/ 0 w 2266"/>
                <a:gd name="T9" fmla="*/ 288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0250" name="Freeform 9"/>
            <p:cNvSpPr>
              <a:spLocks noChangeAspect="1"/>
            </p:cNvSpPr>
            <p:nvPr/>
          </p:nvSpPr>
          <p:spPr bwMode="auto">
            <a:xfrm>
              <a:off x="13" y="2395"/>
              <a:ext cx="2286" cy="286"/>
            </a:xfrm>
            <a:custGeom>
              <a:avLst/>
              <a:gdLst>
                <a:gd name="T0" fmla="*/ 0 w 2275"/>
                <a:gd name="T1" fmla="*/ 288 h 285"/>
                <a:gd name="T2" fmla="*/ 2021 w 2275"/>
                <a:gd name="T3" fmla="*/ 288 h 285"/>
                <a:gd name="T4" fmla="*/ 2308 w 2275"/>
                <a:gd name="T5" fmla="*/ 0 h 285"/>
                <a:gd name="T6" fmla="*/ 0 w 2275"/>
                <a:gd name="T7" fmla="*/ 0 h 285"/>
                <a:gd name="T8" fmla="*/ 0 w 2275"/>
                <a:gd name="T9" fmla="*/ 288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0251" name="Freeform 10"/>
            <p:cNvSpPr>
              <a:spLocks noChangeAspect="1"/>
            </p:cNvSpPr>
            <p:nvPr/>
          </p:nvSpPr>
          <p:spPr bwMode="auto">
            <a:xfrm>
              <a:off x="13" y="1805"/>
              <a:ext cx="2741" cy="286"/>
            </a:xfrm>
            <a:custGeom>
              <a:avLst/>
              <a:gdLst>
                <a:gd name="T0" fmla="*/ 2622 w 2728"/>
                <a:gd name="T1" fmla="*/ 0 h 285"/>
                <a:gd name="T2" fmla="*/ 0 w 2728"/>
                <a:gd name="T3" fmla="*/ 0 h 285"/>
                <a:gd name="T4" fmla="*/ 0 w 2728"/>
                <a:gd name="T5" fmla="*/ 288 h 285"/>
                <a:gd name="T6" fmla="*/ 2622 w 2728"/>
                <a:gd name="T7" fmla="*/ 288 h 285"/>
                <a:gd name="T8" fmla="*/ 2767 w 2728"/>
                <a:gd name="T9" fmla="*/ 142 h 285"/>
                <a:gd name="T10" fmla="*/ 2622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0252" name="Freeform 11"/>
            <p:cNvSpPr>
              <a:spLocks noChangeAspect="1"/>
            </p:cNvSpPr>
            <p:nvPr/>
          </p:nvSpPr>
          <p:spPr bwMode="auto">
            <a:xfrm>
              <a:off x="13" y="2994"/>
              <a:ext cx="1679" cy="286"/>
            </a:xfrm>
            <a:custGeom>
              <a:avLst/>
              <a:gdLst>
                <a:gd name="T0" fmla="*/ 0 w 1671"/>
                <a:gd name="T1" fmla="*/ 288 h 285"/>
                <a:gd name="T2" fmla="*/ 1407 w 1671"/>
                <a:gd name="T3" fmla="*/ 288 h 285"/>
                <a:gd name="T4" fmla="*/ 1695 w 1671"/>
                <a:gd name="T5" fmla="*/ 0 h 285"/>
                <a:gd name="T6" fmla="*/ 0 w 1671"/>
                <a:gd name="T7" fmla="*/ 0 h 285"/>
                <a:gd name="T8" fmla="*/ 0 w 1671"/>
                <a:gd name="T9" fmla="*/ 288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0253" name="Freeform 12"/>
            <p:cNvSpPr>
              <a:spLocks noChangeAspect="1"/>
            </p:cNvSpPr>
            <p:nvPr/>
          </p:nvSpPr>
          <p:spPr bwMode="auto">
            <a:xfrm>
              <a:off x="13" y="3588"/>
              <a:ext cx="1071" cy="285"/>
            </a:xfrm>
            <a:custGeom>
              <a:avLst/>
              <a:gdLst>
                <a:gd name="T0" fmla="*/ 0 w 1066"/>
                <a:gd name="T1" fmla="*/ 287 h 284"/>
                <a:gd name="T2" fmla="*/ 794 w 1066"/>
                <a:gd name="T3" fmla="*/ 287 h 284"/>
                <a:gd name="T4" fmla="*/ 1081 w 1066"/>
                <a:gd name="T5" fmla="*/ 0 h 284"/>
                <a:gd name="T6" fmla="*/ 0 w 1066"/>
                <a:gd name="T7" fmla="*/ 0 h 284"/>
                <a:gd name="T8" fmla="*/ 0 w 1066"/>
                <a:gd name="T9" fmla="*/ 287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0254" name="Freeform 13"/>
            <p:cNvSpPr>
              <a:spLocks noChangeAspect="1"/>
            </p:cNvSpPr>
            <p:nvPr/>
          </p:nvSpPr>
          <p:spPr bwMode="auto">
            <a:xfrm>
              <a:off x="13" y="15"/>
              <a:ext cx="1089" cy="286"/>
            </a:xfrm>
            <a:custGeom>
              <a:avLst/>
              <a:gdLst>
                <a:gd name="T0" fmla="*/ 0 w 1084"/>
                <a:gd name="T1" fmla="*/ 288 h 285"/>
                <a:gd name="T2" fmla="*/ 1099 w 1084"/>
                <a:gd name="T3" fmla="*/ 288 h 285"/>
                <a:gd name="T4" fmla="*/ 812 w 1084"/>
                <a:gd name="T5" fmla="*/ 0 h 285"/>
                <a:gd name="T6" fmla="*/ 0 w 1084"/>
                <a:gd name="T7" fmla="*/ 0 h 285"/>
                <a:gd name="T8" fmla="*/ 0 w 1084"/>
                <a:gd name="T9" fmla="*/ 288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0255" name="Freeform 14"/>
            <p:cNvSpPr>
              <a:spLocks noChangeAspect="1"/>
            </p:cNvSpPr>
            <p:nvPr/>
          </p:nvSpPr>
          <p:spPr bwMode="auto">
            <a:xfrm>
              <a:off x="13" y="614"/>
              <a:ext cx="1688" cy="286"/>
            </a:xfrm>
            <a:custGeom>
              <a:avLst/>
              <a:gdLst>
                <a:gd name="T0" fmla="*/ 0 w 1680"/>
                <a:gd name="T1" fmla="*/ 288 h 285"/>
                <a:gd name="T2" fmla="*/ 1704 w 1680"/>
                <a:gd name="T3" fmla="*/ 288 h 285"/>
                <a:gd name="T4" fmla="*/ 1416 w 1680"/>
                <a:gd name="T5" fmla="*/ 0 h 285"/>
                <a:gd name="T6" fmla="*/ 0 w 1680"/>
                <a:gd name="T7" fmla="*/ 0 h 285"/>
                <a:gd name="T8" fmla="*/ 0 w 1680"/>
                <a:gd name="T9" fmla="*/ 288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grpSp>
      <p:sp>
        <p:nvSpPr>
          <p:cNvPr id="10244"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en-US" sz="3200" b="1" dirty="0">
                <a:solidFill>
                  <a:schemeClr val="bg1"/>
                </a:solidFill>
              </a:rPr>
              <a:t>Estimation Using Monte Carlo Simulation</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Estimation Using Monte Carlo Simulation</a:t>
            </a:r>
          </a:p>
        </p:txBody>
      </p:sp>
      <p:sp>
        <p:nvSpPr>
          <p:cNvPr id="11267" name="Rectangle 3"/>
          <p:cNvSpPr>
            <a:spLocks noGrp="1" noChangeArrowheads="1"/>
          </p:cNvSpPr>
          <p:nvPr>
            <p:ph type="body" idx="1"/>
          </p:nvPr>
        </p:nvSpPr>
        <p:spPr/>
        <p:txBody>
          <a:bodyPr/>
          <a:lstStyle/>
          <a:p>
            <a:pPr marL="0" indent="0" eaLnBrk="1" hangingPunct="1">
              <a:lnSpc>
                <a:spcPct val="80000"/>
              </a:lnSpc>
            </a:pPr>
            <a:r>
              <a:rPr lang="en-US" altLang="ja-JP" sz="2000" b="1" dirty="0">
                <a:ea typeface="ＭＳ Ｐゴシック" panose="020B0600070205080204" pitchFamily="34" charset="-128"/>
              </a:rPr>
              <a:t>What is Monte Carlo simulation?</a:t>
            </a:r>
          </a:p>
          <a:p>
            <a:pPr marL="0" indent="0" eaLnBrk="1" hangingPunct="1">
              <a:lnSpc>
                <a:spcPct val="80000"/>
              </a:lnSpc>
            </a:pPr>
            <a:r>
              <a:rPr lang="en-US" altLang="ja-JP" sz="2000" dirty="0">
                <a:ea typeface="ＭＳ Ｐゴシック" panose="020B0600070205080204" pitchFamily="34" charset="-128"/>
              </a:rPr>
              <a:t>Monte Carlo uses random numbers and probability statistics to execute a simulation model repeatedly.</a:t>
            </a:r>
          </a:p>
          <a:p>
            <a:pPr marL="0" indent="0" eaLnBrk="1" hangingPunct="1">
              <a:lnSpc>
                <a:spcPct val="80000"/>
              </a:lnSpc>
            </a:pPr>
            <a:r>
              <a:rPr lang="en-US" altLang="ja-JP" sz="2000" b="1" dirty="0">
                <a:ea typeface="ＭＳ Ｐゴシック" panose="020B0600070205080204" pitchFamily="34" charset="-128"/>
              </a:rPr>
              <a:t>Benefits </a:t>
            </a:r>
          </a:p>
          <a:p>
            <a:pPr marL="0" indent="0" eaLnBrk="1" hangingPunct="1">
              <a:lnSpc>
                <a:spcPct val="80000"/>
              </a:lnSpc>
            </a:pPr>
            <a:r>
              <a:rPr lang="en-US" altLang="ja-JP" sz="2000" dirty="0">
                <a:ea typeface="ＭＳ Ｐゴシック" panose="020B0600070205080204" pitchFamily="34" charset="-128"/>
              </a:rPr>
              <a:t>Monte Carlo simulation </a:t>
            </a:r>
          </a:p>
          <a:p>
            <a:pPr lvl="1" eaLnBrk="1" hangingPunct="1">
              <a:lnSpc>
                <a:spcPct val="80000"/>
              </a:lnSpc>
            </a:pPr>
            <a:r>
              <a:rPr lang="en-US" altLang="ja-JP" sz="2000" dirty="0">
                <a:ea typeface="ＭＳ Ｐゴシック" panose="020B0600070205080204" pitchFamily="34" charset="-128"/>
              </a:rPr>
              <a:t>allows modeling of variables that are uncertain (The user can enter a range of values instead of a single value.)</a:t>
            </a:r>
          </a:p>
          <a:p>
            <a:pPr lvl="1" eaLnBrk="1" hangingPunct="1">
              <a:lnSpc>
                <a:spcPct val="80000"/>
              </a:lnSpc>
            </a:pPr>
            <a:r>
              <a:rPr lang="en-US" altLang="ja-JP" sz="2000" dirty="0">
                <a:ea typeface="ＭＳ Ｐゴシック" panose="020B0600070205080204" pitchFamily="34" charset="-128"/>
              </a:rPr>
              <a:t>enables more accurate sensitivity analysis</a:t>
            </a:r>
          </a:p>
          <a:p>
            <a:pPr lvl="1" eaLnBrk="1" hangingPunct="1">
              <a:lnSpc>
                <a:spcPct val="80000"/>
              </a:lnSpc>
            </a:pPr>
            <a:r>
              <a:rPr lang="en-US" altLang="ja-JP" sz="2000" dirty="0">
                <a:ea typeface="ＭＳ Ｐゴシック" panose="020B0600070205080204" pitchFamily="34" charset="-128"/>
              </a:rPr>
              <a:t>analyzes simultaneous effects of many different uncertain variables, creating a more realistic analysis</a:t>
            </a:r>
          </a:p>
          <a:p>
            <a:pPr lvl="1" eaLnBrk="1" hangingPunct="1">
              <a:lnSpc>
                <a:spcPct val="80000"/>
              </a:lnSpc>
            </a:pPr>
            <a:r>
              <a:rPr lang="en-US" altLang="ja-JP" sz="2000" dirty="0">
                <a:ea typeface="ＭＳ Ｐゴシック" panose="020B0600070205080204" pitchFamily="34" charset="-128"/>
              </a:rPr>
              <a:t>eases audience buy-in and acceptance of modeling because values for the uncertain variables are included in the analysis</a:t>
            </a:r>
          </a:p>
          <a:p>
            <a:pPr lvl="1" eaLnBrk="1" hangingPunct="1">
              <a:lnSpc>
                <a:spcPct val="80000"/>
              </a:lnSpc>
            </a:pPr>
            <a:r>
              <a:rPr lang="en-US" altLang="ja-JP" sz="2000" dirty="0">
                <a:ea typeface="ＭＳ Ｐゴシック" panose="020B0600070205080204" pitchFamily="34" charset="-128"/>
              </a:rPr>
              <a:t>establishes confidence levels for outcomes, which supports risk management</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Crystal Ball</a:t>
            </a:r>
          </a:p>
        </p:txBody>
      </p:sp>
      <p:sp>
        <p:nvSpPr>
          <p:cNvPr id="12291" name="Rectangle 3"/>
          <p:cNvSpPr>
            <a:spLocks noGrp="1" noChangeArrowheads="1"/>
          </p:cNvSpPr>
          <p:nvPr>
            <p:ph type="body" idx="1"/>
          </p:nvPr>
        </p:nvSpPr>
        <p:spPr/>
        <p:txBody>
          <a:bodyPr/>
          <a:lstStyle/>
          <a:p>
            <a:pPr marL="0" indent="0" eaLnBrk="1" hangingPunct="1"/>
            <a:r>
              <a:rPr lang="en-US" altLang="ja-JP" sz="2000" dirty="0">
                <a:ea typeface="ＭＳ Ｐゴシック" panose="020B0600070205080204" pitchFamily="34" charset="-128"/>
              </a:rPr>
              <a:t>Popular Monte Carlo simulation software</a:t>
            </a:r>
          </a:p>
          <a:p>
            <a:pPr marL="0" indent="0" eaLnBrk="1" hangingPunct="1"/>
            <a:r>
              <a:rPr lang="en-US" altLang="ja-JP" sz="2000" dirty="0">
                <a:ea typeface="ＭＳ Ｐゴシック" panose="020B0600070205080204" pitchFamily="34" charset="-128"/>
              </a:rPr>
              <a:t>Microsoft Excel add-in</a:t>
            </a:r>
          </a:p>
          <a:p>
            <a:pPr marL="0" indent="0" eaLnBrk="1" hangingPunct="1"/>
            <a:r>
              <a:rPr lang="en-US" altLang="ja-JP" sz="2000" dirty="0">
                <a:ea typeface="ＭＳ Ｐゴシック" panose="020B0600070205080204" pitchFamily="34" charset="-128"/>
              </a:rPr>
              <a:t>Crystal Ball Professional or Premium Edition is suitable to use for implementing the methods described in this course.</a:t>
            </a:r>
            <a:r>
              <a:rPr lang="en-US" altLang="ja-JP" sz="2400" dirty="0">
                <a:ea typeface="ＭＳ Ｐゴシック" panose="020B0600070205080204" pitchFamily="34" charset="-128"/>
              </a:rPr>
              <a:t>   </a:t>
            </a:r>
          </a:p>
        </p:txBody>
      </p:sp>
      <p:sp>
        <p:nvSpPr>
          <p:cNvPr id="12292" name="Text Box 4"/>
          <p:cNvSpPr txBox="1">
            <a:spLocks noChangeArrowheads="1"/>
          </p:cNvSpPr>
          <p:nvPr/>
        </p:nvSpPr>
        <p:spPr bwMode="auto">
          <a:xfrm>
            <a:off x="457200" y="4648200"/>
            <a:ext cx="7788275" cy="15478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Portions of the input and output contained in this module manual are printed with permission of Oracle. Crystal Ball 11.1.2.4 (Build 11.1.4100.0) is used to capture screenshots in this module.</a:t>
            </a:r>
          </a:p>
          <a:p>
            <a:pPr eaLnBrk="1" hangingPunct="1">
              <a:spcBef>
                <a:spcPct val="30000"/>
              </a:spcBef>
            </a:pPr>
            <a:r>
              <a:rPr lang="en-US" altLang="ja-JP" sz="1800" dirty="0"/>
              <a:t>The Web page for Crystal Ball is available at http://www.oracle.com/crystalball/index.html</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p:cNvSpPr>
            <a:spLocks noChangeArrowheads="1"/>
          </p:cNvSpPr>
          <p:nvPr/>
        </p:nvSpPr>
        <p:spPr bwMode="auto">
          <a:xfrm>
            <a:off x="3124200" y="2644775"/>
            <a:ext cx="2819400" cy="1066800"/>
          </a:xfrm>
          <a:prstGeom prst="roundRect">
            <a:avLst>
              <a:gd name="adj" fmla="val 16667"/>
            </a:avLst>
          </a:prstGeom>
          <a:solidFill>
            <a:srgbClr val="CCFFFF"/>
          </a:solidFill>
          <a:ln w="12700">
            <a:solidFill>
              <a:schemeClr val="tx1"/>
            </a:solidFill>
            <a:round/>
            <a:headEnd/>
            <a:tailEnd/>
          </a:ln>
        </p:spPr>
        <p:txBody>
          <a:bodyPr anchor="ct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3315" name="Line 3"/>
          <p:cNvSpPr>
            <a:spLocks noChangeShapeType="1"/>
          </p:cNvSpPr>
          <p:nvPr/>
        </p:nvSpPr>
        <p:spPr bwMode="auto">
          <a:xfrm>
            <a:off x="609600" y="815975"/>
            <a:ext cx="0" cy="19812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en-US" dirty="0"/>
          </a:p>
        </p:txBody>
      </p:sp>
      <p:sp>
        <p:nvSpPr>
          <p:cNvPr id="13316" name="Line 4"/>
          <p:cNvSpPr>
            <a:spLocks noChangeShapeType="1"/>
          </p:cNvSpPr>
          <p:nvPr/>
        </p:nvSpPr>
        <p:spPr bwMode="auto">
          <a:xfrm rot="-5400000">
            <a:off x="1790700" y="1616075"/>
            <a:ext cx="0" cy="23622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en-US" dirty="0"/>
          </a:p>
        </p:txBody>
      </p:sp>
      <p:sp>
        <p:nvSpPr>
          <p:cNvPr id="179205" name="Rectangle 5"/>
          <p:cNvSpPr>
            <a:spLocks noChangeArrowheads="1"/>
          </p:cNvSpPr>
          <p:nvPr/>
        </p:nvSpPr>
        <p:spPr bwMode="auto">
          <a:xfrm>
            <a:off x="685800" y="2339975"/>
            <a:ext cx="338138" cy="409575"/>
          </a:xfrm>
          <a:prstGeom prst="rect">
            <a:avLst/>
          </a:prstGeom>
          <a:solidFill>
            <a:srgbClr val="0000FF"/>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1</a:t>
            </a:r>
          </a:p>
        </p:txBody>
      </p:sp>
      <p:sp>
        <p:nvSpPr>
          <p:cNvPr id="179206" name="Rectangle 6"/>
          <p:cNvSpPr>
            <a:spLocks noChangeArrowheads="1"/>
          </p:cNvSpPr>
          <p:nvPr/>
        </p:nvSpPr>
        <p:spPr bwMode="auto">
          <a:xfrm>
            <a:off x="685800" y="1425575"/>
            <a:ext cx="338138" cy="409575"/>
          </a:xfrm>
          <a:prstGeom prst="rect">
            <a:avLst/>
          </a:prstGeom>
          <a:solidFill>
            <a:srgbClr val="0000FF"/>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1</a:t>
            </a:r>
          </a:p>
        </p:txBody>
      </p:sp>
      <p:sp>
        <p:nvSpPr>
          <p:cNvPr id="179207" name="Rectangle 7"/>
          <p:cNvSpPr>
            <a:spLocks noChangeArrowheads="1"/>
          </p:cNvSpPr>
          <p:nvPr/>
        </p:nvSpPr>
        <p:spPr bwMode="auto">
          <a:xfrm>
            <a:off x="685800" y="1882775"/>
            <a:ext cx="338138" cy="409575"/>
          </a:xfrm>
          <a:prstGeom prst="rect">
            <a:avLst/>
          </a:prstGeom>
          <a:solidFill>
            <a:srgbClr val="0000FF"/>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1</a:t>
            </a:r>
          </a:p>
        </p:txBody>
      </p:sp>
      <p:sp>
        <p:nvSpPr>
          <p:cNvPr id="179208" name="Rectangle 8"/>
          <p:cNvSpPr>
            <a:spLocks noChangeArrowheads="1"/>
          </p:cNvSpPr>
          <p:nvPr/>
        </p:nvSpPr>
        <p:spPr bwMode="auto">
          <a:xfrm>
            <a:off x="1109663" y="2339975"/>
            <a:ext cx="338137" cy="409575"/>
          </a:xfrm>
          <a:prstGeom prst="rect">
            <a:avLst/>
          </a:prstGeom>
          <a:solidFill>
            <a:srgbClr val="0000FF"/>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2</a:t>
            </a:r>
          </a:p>
        </p:txBody>
      </p:sp>
      <p:sp>
        <p:nvSpPr>
          <p:cNvPr id="179209" name="Rectangle 9"/>
          <p:cNvSpPr>
            <a:spLocks noChangeArrowheads="1"/>
          </p:cNvSpPr>
          <p:nvPr/>
        </p:nvSpPr>
        <p:spPr bwMode="auto">
          <a:xfrm>
            <a:off x="685800" y="968375"/>
            <a:ext cx="338138" cy="409575"/>
          </a:xfrm>
          <a:prstGeom prst="rect">
            <a:avLst/>
          </a:prstGeom>
          <a:solidFill>
            <a:srgbClr val="0000FF"/>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1</a:t>
            </a:r>
          </a:p>
        </p:txBody>
      </p:sp>
      <p:sp>
        <p:nvSpPr>
          <p:cNvPr id="179210" name="Rectangle 10"/>
          <p:cNvSpPr>
            <a:spLocks noChangeArrowheads="1"/>
          </p:cNvSpPr>
          <p:nvPr/>
        </p:nvSpPr>
        <p:spPr bwMode="auto">
          <a:xfrm>
            <a:off x="1109663" y="1882775"/>
            <a:ext cx="338137" cy="409575"/>
          </a:xfrm>
          <a:prstGeom prst="rect">
            <a:avLst/>
          </a:prstGeom>
          <a:solidFill>
            <a:srgbClr val="0000FF"/>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2</a:t>
            </a:r>
          </a:p>
        </p:txBody>
      </p:sp>
      <p:sp>
        <p:nvSpPr>
          <p:cNvPr id="179211" name="Rectangle 11"/>
          <p:cNvSpPr>
            <a:spLocks noChangeArrowheads="1"/>
          </p:cNvSpPr>
          <p:nvPr/>
        </p:nvSpPr>
        <p:spPr bwMode="auto">
          <a:xfrm>
            <a:off x="1490663" y="2339975"/>
            <a:ext cx="338137" cy="409575"/>
          </a:xfrm>
          <a:prstGeom prst="rect">
            <a:avLst/>
          </a:prstGeom>
          <a:solidFill>
            <a:srgbClr val="0000FF"/>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3</a:t>
            </a:r>
          </a:p>
        </p:txBody>
      </p:sp>
      <p:sp>
        <p:nvSpPr>
          <p:cNvPr id="179212" name="Rectangle 12"/>
          <p:cNvSpPr>
            <a:spLocks noChangeArrowheads="1"/>
          </p:cNvSpPr>
          <p:nvPr/>
        </p:nvSpPr>
        <p:spPr bwMode="auto">
          <a:xfrm>
            <a:off x="1871663" y="2339975"/>
            <a:ext cx="338137" cy="409575"/>
          </a:xfrm>
          <a:prstGeom prst="rect">
            <a:avLst/>
          </a:prstGeom>
          <a:solidFill>
            <a:srgbClr val="0000FF"/>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4</a:t>
            </a:r>
          </a:p>
        </p:txBody>
      </p:sp>
      <p:sp>
        <p:nvSpPr>
          <p:cNvPr id="179213" name="Rectangle 13"/>
          <p:cNvSpPr>
            <a:spLocks noChangeArrowheads="1"/>
          </p:cNvSpPr>
          <p:nvPr/>
        </p:nvSpPr>
        <p:spPr bwMode="auto">
          <a:xfrm>
            <a:off x="2252663" y="2339975"/>
            <a:ext cx="338137" cy="409575"/>
          </a:xfrm>
          <a:prstGeom prst="rect">
            <a:avLst/>
          </a:prstGeom>
          <a:solidFill>
            <a:srgbClr val="0000FF"/>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5</a:t>
            </a:r>
          </a:p>
        </p:txBody>
      </p:sp>
      <p:sp>
        <p:nvSpPr>
          <p:cNvPr id="13326" name="Line 14"/>
          <p:cNvSpPr>
            <a:spLocks noChangeShapeType="1"/>
          </p:cNvSpPr>
          <p:nvPr/>
        </p:nvSpPr>
        <p:spPr bwMode="auto">
          <a:xfrm>
            <a:off x="6248400" y="968375"/>
            <a:ext cx="0" cy="1828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en-US" dirty="0"/>
          </a:p>
        </p:txBody>
      </p:sp>
      <p:sp>
        <p:nvSpPr>
          <p:cNvPr id="13327" name="Line 15"/>
          <p:cNvSpPr>
            <a:spLocks noChangeShapeType="1"/>
          </p:cNvSpPr>
          <p:nvPr/>
        </p:nvSpPr>
        <p:spPr bwMode="auto">
          <a:xfrm rot="-5400000">
            <a:off x="7429500" y="1616075"/>
            <a:ext cx="0" cy="23622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en-US" dirty="0"/>
          </a:p>
        </p:txBody>
      </p:sp>
      <p:sp>
        <p:nvSpPr>
          <p:cNvPr id="179216" name="Rectangle 16"/>
          <p:cNvSpPr>
            <a:spLocks noChangeArrowheads="1"/>
          </p:cNvSpPr>
          <p:nvPr/>
        </p:nvSpPr>
        <p:spPr bwMode="auto">
          <a:xfrm>
            <a:off x="6324600" y="2339975"/>
            <a:ext cx="338138" cy="409575"/>
          </a:xfrm>
          <a:prstGeom prst="rect">
            <a:avLst/>
          </a:prstGeom>
          <a:solidFill>
            <a:srgbClr val="8000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1</a:t>
            </a:r>
          </a:p>
        </p:txBody>
      </p:sp>
      <p:sp>
        <p:nvSpPr>
          <p:cNvPr id="179217" name="Rectangle 17"/>
          <p:cNvSpPr>
            <a:spLocks noChangeArrowheads="1"/>
          </p:cNvSpPr>
          <p:nvPr/>
        </p:nvSpPr>
        <p:spPr bwMode="auto">
          <a:xfrm>
            <a:off x="6748463" y="2339975"/>
            <a:ext cx="338137" cy="409575"/>
          </a:xfrm>
          <a:prstGeom prst="rect">
            <a:avLst/>
          </a:prstGeom>
          <a:solidFill>
            <a:srgbClr val="8000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2</a:t>
            </a:r>
          </a:p>
        </p:txBody>
      </p:sp>
      <p:sp>
        <p:nvSpPr>
          <p:cNvPr id="179218" name="Rectangle 18"/>
          <p:cNvSpPr>
            <a:spLocks noChangeArrowheads="1"/>
          </p:cNvSpPr>
          <p:nvPr/>
        </p:nvSpPr>
        <p:spPr bwMode="auto">
          <a:xfrm>
            <a:off x="6748463" y="1882775"/>
            <a:ext cx="338137" cy="409575"/>
          </a:xfrm>
          <a:prstGeom prst="rect">
            <a:avLst/>
          </a:prstGeom>
          <a:solidFill>
            <a:srgbClr val="8000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2</a:t>
            </a:r>
          </a:p>
        </p:txBody>
      </p:sp>
      <p:sp>
        <p:nvSpPr>
          <p:cNvPr id="179219" name="Rectangle 19"/>
          <p:cNvSpPr>
            <a:spLocks noChangeArrowheads="1"/>
          </p:cNvSpPr>
          <p:nvPr/>
        </p:nvSpPr>
        <p:spPr bwMode="auto">
          <a:xfrm>
            <a:off x="7129463" y="2339975"/>
            <a:ext cx="338137" cy="409575"/>
          </a:xfrm>
          <a:prstGeom prst="rect">
            <a:avLst/>
          </a:prstGeom>
          <a:solidFill>
            <a:srgbClr val="8000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3</a:t>
            </a:r>
          </a:p>
        </p:txBody>
      </p:sp>
      <p:sp>
        <p:nvSpPr>
          <p:cNvPr id="179220" name="Rectangle 20"/>
          <p:cNvSpPr>
            <a:spLocks noChangeArrowheads="1"/>
          </p:cNvSpPr>
          <p:nvPr/>
        </p:nvSpPr>
        <p:spPr bwMode="auto">
          <a:xfrm>
            <a:off x="7129463" y="1425575"/>
            <a:ext cx="338137" cy="409575"/>
          </a:xfrm>
          <a:prstGeom prst="rect">
            <a:avLst/>
          </a:prstGeom>
          <a:solidFill>
            <a:srgbClr val="8000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3</a:t>
            </a:r>
          </a:p>
        </p:txBody>
      </p:sp>
      <p:sp>
        <p:nvSpPr>
          <p:cNvPr id="179221" name="Rectangle 21"/>
          <p:cNvSpPr>
            <a:spLocks noChangeArrowheads="1"/>
          </p:cNvSpPr>
          <p:nvPr/>
        </p:nvSpPr>
        <p:spPr bwMode="auto">
          <a:xfrm>
            <a:off x="7129463" y="1882775"/>
            <a:ext cx="338137" cy="409575"/>
          </a:xfrm>
          <a:prstGeom prst="rect">
            <a:avLst/>
          </a:prstGeom>
          <a:solidFill>
            <a:srgbClr val="8000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3</a:t>
            </a:r>
          </a:p>
        </p:txBody>
      </p:sp>
      <p:sp>
        <p:nvSpPr>
          <p:cNvPr id="179222" name="Rectangle 22"/>
          <p:cNvSpPr>
            <a:spLocks noChangeArrowheads="1"/>
          </p:cNvSpPr>
          <p:nvPr/>
        </p:nvSpPr>
        <p:spPr bwMode="auto">
          <a:xfrm>
            <a:off x="7510463" y="2339975"/>
            <a:ext cx="338137" cy="409575"/>
          </a:xfrm>
          <a:prstGeom prst="rect">
            <a:avLst/>
          </a:prstGeom>
          <a:solidFill>
            <a:srgbClr val="8000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4</a:t>
            </a:r>
          </a:p>
        </p:txBody>
      </p:sp>
      <p:sp>
        <p:nvSpPr>
          <p:cNvPr id="179223" name="Rectangle 23"/>
          <p:cNvSpPr>
            <a:spLocks noChangeArrowheads="1"/>
          </p:cNvSpPr>
          <p:nvPr/>
        </p:nvSpPr>
        <p:spPr bwMode="auto">
          <a:xfrm>
            <a:off x="7510463" y="1882775"/>
            <a:ext cx="338137" cy="409575"/>
          </a:xfrm>
          <a:prstGeom prst="rect">
            <a:avLst/>
          </a:prstGeom>
          <a:solidFill>
            <a:srgbClr val="8000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4</a:t>
            </a:r>
          </a:p>
        </p:txBody>
      </p:sp>
      <p:sp>
        <p:nvSpPr>
          <p:cNvPr id="179224" name="Rectangle 24"/>
          <p:cNvSpPr>
            <a:spLocks noChangeArrowheads="1"/>
          </p:cNvSpPr>
          <p:nvPr/>
        </p:nvSpPr>
        <p:spPr bwMode="auto">
          <a:xfrm>
            <a:off x="7891463" y="2339975"/>
            <a:ext cx="338137" cy="409575"/>
          </a:xfrm>
          <a:prstGeom prst="rect">
            <a:avLst/>
          </a:prstGeom>
          <a:solidFill>
            <a:srgbClr val="8000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5</a:t>
            </a:r>
          </a:p>
        </p:txBody>
      </p:sp>
      <p:grpSp>
        <p:nvGrpSpPr>
          <p:cNvPr id="13337" name="Group 25"/>
          <p:cNvGrpSpPr>
            <a:grpSpLocks/>
          </p:cNvGrpSpPr>
          <p:nvPr/>
        </p:nvGrpSpPr>
        <p:grpSpPr bwMode="auto">
          <a:xfrm>
            <a:off x="2209800" y="4397375"/>
            <a:ext cx="4114800" cy="1752600"/>
            <a:chOff x="2688" y="2448"/>
            <a:chExt cx="2976" cy="1488"/>
          </a:xfrm>
        </p:grpSpPr>
        <p:grpSp>
          <p:nvGrpSpPr>
            <p:cNvPr id="13396" name="Group 26"/>
            <p:cNvGrpSpPr>
              <a:grpSpLocks/>
            </p:cNvGrpSpPr>
            <p:nvPr/>
          </p:nvGrpSpPr>
          <p:grpSpPr bwMode="auto">
            <a:xfrm>
              <a:off x="2688" y="2448"/>
              <a:ext cx="1488" cy="1488"/>
              <a:chOff x="2688" y="2448"/>
              <a:chExt cx="1488" cy="1488"/>
            </a:xfrm>
          </p:grpSpPr>
          <p:sp>
            <p:nvSpPr>
              <p:cNvPr id="13398" name="Line 27"/>
              <p:cNvSpPr>
                <a:spLocks noChangeShapeType="1"/>
              </p:cNvSpPr>
              <p:nvPr/>
            </p:nvSpPr>
            <p:spPr bwMode="auto">
              <a:xfrm>
                <a:off x="2688" y="2448"/>
                <a:ext cx="0" cy="148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en-US" dirty="0"/>
              </a:p>
            </p:txBody>
          </p:sp>
          <p:sp>
            <p:nvSpPr>
              <p:cNvPr id="13399" name="Line 28"/>
              <p:cNvSpPr>
                <a:spLocks noChangeShapeType="1"/>
              </p:cNvSpPr>
              <p:nvPr/>
            </p:nvSpPr>
            <p:spPr bwMode="auto">
              <a:xfrm rot="-5400000">
                <a:off x="3432" y="3192"/>
                <a:ext cx="0" cy="148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en-US" dirty="0"/>
              </a:p>
            </p:txBody>
          </p:sp>
        </p:grpSp>
        <p:sp>
          <p:nvSpPr>
            <p:cNvPr id="13397" name="Line 29"/>
            <p:cNvSpPr>
              <a:spLocks noChangeShapeType="1"/>
            </p:cNvSpPr>
            <p:nvPr/>
          </p:nvSpPr>
          <p:spPr bwMode="auto">
            <a:xfrm rot="-5400000">
              <a:off x="4920" y="3192"/>
              <a:ext cx="0" cy="148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en-US" dirty="0"/>
            </a:p>
          </p:txBody>
        </p:sp>
      </p:grpSp>
      <p:sp>
        <p:nvSpPr>
          <p:cNvPr id="13338" name="Text Box 30"/>
          <p:cNvSpPr txBox="1">
            <a:spLocks noChangeArrowheads="1"/>
          </p:cNvSpPr>
          <p:nvPr/>
        </p:nvSpPr>
        <p:spPr bwMode="auto">
          <a:xfrm>
            <a:off x="1600200" y="511175"/>
            <a:ext cx="381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3200" b="1" u="sng" dirty="0"/>
              <a:t>A</a:t>
            </a:r>
          </a:p>
        </p:txBody>
      </p:sp>
      <p:sp>
        <p:nvSpPr>
          <p:cNvPr id="13339" name="Text Box 31"/>
          <p:cNvSpPr txBox="1">
            <a:spLocks noChangeArrowheads="1"/>
          </p:cNvSpPr>
          <p:nvPr/>
        </p:nvSpPr>
        <p:spPr bwMode="auto">
          <a:xfrm>
            <a:off x="7086600" y="511175"/>
            <a:ext cx="381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3200" b="1" u="sng" dirty="0"/>
              <a:t>B</a:t>
            </a:r>
          </a:p>
        </p:txBody>
      </p:sp>
      <p:sp>
        <p:nvSpPr>
          <p:cNvPr id="13340" name="Text Box 32"/>
          <p:cNvSpPr txBox="1">
            <a:spLocks noChangeArrowheads="1"/>
          </p:cNvSpPr>
          <p:nvPr/>
        </p:nvSpPr>
        <p:spPr bwMode="auto">
          <a:xfrm>
            <a:off x="3276600" y="3254375"/>
            <a:ext cx="381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b="1" dirty="0"/>
              <a:t>A</a:t>
            </a:r>
          </a:p>
        </p:txBody>
      </p:sp>
      <p:sp>
        <p:nvSpPr>
          <p:cNvPr id="13341" name="Text Box 33"/>
          <p:cNvSpPr txBox="1">
            <a:spLocks noChangeArrowheads="1"/>
          </p:cNvSpPr>
          <p:nvPr/>
        </p:nvSpPr>
        <p:spPr bwMode="auto">
          <a:xfrm>
            <a:off x="4343400" y="3254375"/>
            <a:ext cx="381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b="1" dirty="0"/>
              <a:t>B</a:t>
            </a:r>
          </a:p>
        </p:txBody>
      </p:sp>
      <p:sp>
        <p:nvSpPr>
          <p:cNvPr id="13342" name="Text Box 34"/>
          <p:cNvSpPr txBox="1">
            <a:spLocks noChangeArrowheads="1"/>
          </p:cNvSpPr>
          <p:nvPr/>
        </p:nvSpPr>
        <p:spPr bwMode="auto">
          <a:xfrm>
            <a:off x="5410200" y="3254375"/>
            <a:ext cx="381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b="1" dirty="0"/>
              <a:t>C</a:t>
            </a:r>
          </a:p>
        </p:txBody>
      </p:sp>
      <p:sp>
        <p:nvSpPr>
          <p:cNvPr id="13343" name="Text Box 35"/>
          <p:cNvSpPr txBox="1">
            <a:spLocks noChangeArrowheads="1"/>
          </p:cNvSpPr>
          <p:nvPr/>
        </p:nvSpPr>
        <p:spPr bwMode="auto">
          <a:xfrm>
            <a:off x="3810000" y="3254375"/>
            <a:ext cx="381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b="1" dirty="0"/>
              <a:t>+</a:t>
            </a:r>
          </a:p>
        </p:txBody>
      </p:sp>
      <p:sp>
        <p:nvSpPr>
          <p:cNvPr id="13344" name="Text Box 36"/>
          <p:cNvSpPr txBox="1">
            <a:spLocks noChangeArrowheads="1"/>
          </p:cNvSpPr>
          <p:nvPr/>
        </p:nvSpPr>
        <p:spPr bwMode="auto">
          <a:xfrm>
            <a:off x="4876800" y="3254375"/>
            <a:ext cx="381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b="1" dirty="0"/>
              <a:t>=</a:t>
            </a:r>
          </a:p>
        </p:txBody>
      </p:sp>
      <p:sp>
        <p:nvSpPr>
          <p:cNvPr id="13345" name="Text Box 37"/>
          <p:cNvSpPr txBox="1">
            <a:spLocks noChangeArrowheads="1"/>
          </p:cNvSpPr>
          <p:nvPr/>
        </p:nvSpPr>
        <p:spPr bwMode="auto">
          <a:xfrm>
            <a:off x="3962400" y="3787775"/>
            <a:ext cx="381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3200" b="1" u="sng" dirty="0"/>
              <a:t>C</a:t>
            </a:r>
          </a:p>
        </p:txBody>
      </p:sp>
      <p:sp>
        <p:nvSpPr>
          <p:cNvPr id="13346" name="Rectangle 38"/>
          <p:cNvSpPr>
            <a:spLocks noChangeArrowheads="1"/>
          </p:cNvSpPr>
          <p:nvPr/>
        </p:nvSpPr>
        <p:spPr bwMode="auto">
          <a:xfrm>
            <a:off x="2292350" y="6156325"/>
            <a:ext cx="3254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t>1</a:t>
            </a:r>
          </a:p>
        </p:txBody>
      </p:sp>
      <p:sp>
        <p:nvSpPr>
          <p:cNvPr id="13347" name="Rectangle 39"/>
          <p:cNvSpPr>
            <a:spLocks noChangeArrowheads="1"/>
          </p:cNvSpPr>
          <p:nvPr/>
        </p:nvSpPr>
        <p:spPr bwMode="auto">
          <a:xfrm>
            <a:off x="2665413" y="6156325"/>
            <a:ext cx="3254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t>2</a:t>
            </a:r>
          </a:p>
        </p:txBody>
      </p:sp>
      <p:sp>
        <p:nvSpPr>
          <p:cNvPr id="13348" name="Rectangle 40"/>
          <p:cNvSpPr>
            <a:spLocks noChangeArrowheads="1"/>
          </p:cNvSpPr>
          <p:nvPr/>
        </p:nvSpPr>
        <p:spPr bwMode="auto">
          <a:xfrm>
            <a:off x="3038475" y="6156325"/>
            <a:ext cx="3254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t>3</a:t>
            </a:r>
          </a:p>
        </p:txBody>
      </p:sp>
      <p:sp>
        <p:nvSpPr>
          <p:cNvPr id="13349" name="Rectangle 41"/>
          <p:cNvSpPr>
            <a:spLocks noChangeArrowheads="1"/>
          </p:cNvSpPr>
          <p:nvPr/>
        </p:nvSpPr>
        <p:spPr bwMode="auto">
          <a:xfrm>
            <a:off x="3411538" y="6156325"/>
            <a:ext cx="3254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t>4</a:t>
            </a:r>
          </a:p>
        </p:txBody>
      </p:sp>
      <p:sp>
        <p:nvSpPr>
          <p:cNvPr id="13350" name="Rectangle 42"/>
          <p:cNvSpPr>
            <a:spLocks noChangeArrowheads="1"/>
          </p:cNvSpPr>
          <p:nvPr/>
        </p:nvSpPr>
        <p:spPr bwMode="auto">
          <a:xfrm>
            <a:off x="3784600" y="6156325"/>
            <a:ext cx="3254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t>5</a:t>
            </a:r>
          </a:p>
        </p:txBody>
      </p:sp>
      <p:sp>
        <p:nvSpPr>
          <p:cNvPr id="13351" name="Rectangle 43"/>
          <p:cNvSpPr>
            <a:spLocks noChangeArrowheads="1"/>
          </p:cNvSpPr>
          <p:nvPr/>
        </p:nvSpPr>
        <p:spPr bwMode="auto">
          <a:xfrm>
            <a:off x="4157663" y="6156325"/>
            <a:ext cx="3254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t>6</a:t>
            </a:r>
          </a:p>
        </p:txBody>
      </p:sp>
      <p:sp>
        <p:nvSpPr>
          <p:cNvPr id="13352" name="Rectangle 44"/>
          <p:cNvSpPr>
            <a:spLocks noChangeArrowheads="1"/>
          </p:cNvSpPr>
          <p:nvPr/>
        </p:nvSpPr>
        <p:spPr bwMode="auto">
          <a:xfrm>
            <a:off x="4530725" y="6156325"/>
            <a:ext cx="3254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t>7</a:t>
            </a:r>
          </a:p>
        </p:txBody>
      </p:sp>
      <p:sp>
        <p:nvSpPr>
          <p:cNvPr id="13353" name="Rectangle 45"/>
          <p:cNvSpPr>
            <a:spLocks noChangeArrowheads="1"/>
          </p:cNvSpPr>
          <p:nvPr/>
        </p:nvSpPr>
        <p:spPr bwMode="auto">
          <a:xfrm>
            <a:off x="4903788" y="6156325"/>
            <a:ext cx="3254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t>8</a:t>
            </a:r>
          </a:p>
        </p:txBody>
      </p:sp>
      <p:sp>
        <p:nvSpPr>
          <p:cNvPr id="13354" name="Rectangle 46"/>
          <p:cNvSpPr>
            <a:spLocks noChangeArrowheads="1"/>
          </p:cNvSpPr>
          <p:nvPr/>
        </p:nvSpPr>
        <p:spPr bwMode="auto">
          <a:xfrm>
            <a:off x="5276850" y="6156325"/>
            <a:ext cx="3254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t>9</a:t>
            </a:r>
          </a:p>
        </p:txBody>
      </p:sp>
      <p:sp>
        <p:nvSpPr>
          <p:cNvPr id="13355" name="Rectangle 47"/>
          <p:cNvSpPr>
            <a:spLocks noChangeArrowheads="1"/>
          </p:cNvSpPr>
          <p:nvPr/>
        </p:nvSpPr>
        <p:spPr bwMode="auto">
          <a:xfrm>
            <a:off x="5651500" y="6156325"/>
            <a:ext cx="466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t>10</a:t>
            </a:r>
          </a:p>
        </p:txBody>
      </p:sp>
      <p:sp>
        <p:nvSpPr>
          <p:cNvPr id="13356" name="Rectangle 48"/>
          <p:cNvSpPr>
            <a:spLocks noChangeArrowheads="1"/>
          </p:cNvSpPr>
          <p:nvPr/>
        </p:nvSpPr>
        <p:spPr bwMode="auto">
          <a:xfrm>
            <a:off x="692150" y="2851150"/>
            <a:ext cx="3254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t>1</a:t>
            </a:r>
          </a:p>
        </p:txBody>
      </p:sp>
      <p:sp>
        <p:nvSpPr>
          <p:cNvPr id="13357" name="Rectangle 49"/>
          <p:cNvSpPr>
            <a:spLocks noChangeArrowheads="1"/>
          </p:cNvSpPr>
          <p:nvPr/>
        </p:nvSpPr>
        <p:spPr bwMode="auto">
          <a:xfrm>
            <a:off x="1116013" y="2851150"/>
            <a:ext cx="3254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t>2</a:t>
            </a:r>
          </a:p>
        </p:txBody>
      </p:sp>
      <p:sp>
        <p:nvSpPr>
          <p:cNvPr id="13358" name="Rectangle 50"/>
          <p:cNvSpPr>
            <a:spLocks noChangeArrowheads="1"/>
          </p:cNvSpPr>
          <p:nvPr/>
        </p:nvSpPr>
        <p:spPr bwMode="auto">
          <a:xfrm>
            <a:off x="1497013" y="2851150"/>
            <a:ext cx="3254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t>3</a:t>
            </a:r>
          </a:p>
        </p:txBody>
      </p:sp>
      <p:sp>
        <p:nvSpPr>
          <p:cNvPr id="13359" name="Rectangle 51"/>
          <p:cNvSpPr>
            <a:spLocks noChangeArrowheads="1"/>
          </p:cNvSpPr>
          <p:nvPr/>
        </p:nvSpPr>
        <p:spPr bwMode="auto">
          <a:xfrm>
            <a:off x="1878013" y="2851150"/>
            <a:ext cx="3254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t>4</a:t>
            </a:r>
          </a:p>
        </p:txBody>
      </p:sp>
      <p:sp>
        <p:nvSpPr>
          <p:cNvPr id="13360" name="Rectangle 52"/>
          <p:cNvSpPr>
            <a:spLocks noChangeArrowheads="1"/>
          </p:cNvSpPr>
          <p:nvPr/>
        </p:nvSpPr>
        <p:spPr bwMode="auto">
          <a:xfrm>
            <a:off x="2259013" y="2851150"/>
            <a:ext cx="3254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t>5</a:t>
            </a:r>
          </a:p>
        </p:txBody>
      </p:sp>
      <p:sp>
        <p:nvSpPr>
          <p:cNvPr id="13361" name="Rectangle 53"/>
          <p:cNvSpPr>
            <a:spLocks noChangeArrowheads="1"/>
          </p:cNvSpPr>
          <p:nvPr/>
        </p:nvSpPr>
        <p:spPr bwMode="auto">
          <a:xfrm>
            <a:off x="6330950" y="2803525"/>
            <a:ext cx="3254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t>1</a:t>
            </a:r>
          </a:p>
        </p:txBody>
      </p:sp>
      <p:sp>
        <p:nvSpPr>
          <p:cNvPr id="13362" name="Rectangle 54"/>
          <p:cNvSpPr>
            <a:spLocks noChangeArrowheads="1"/>
          </p:cNvSpPr>
          <p:nvPr/>
        </p:nvSpPr>
        <p:spPr bwMode="auto">
          <a:xfrm>
            <a:off x="6754813" y="2803525"/>
            <a:ext cx="3254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t>2</a:t>
            </a:r>
          </a:p>
        </p:txBody>
      </p:sp>
      <p:sp>
        <p:nvSpPr>
          <p:cNvPr id="13363" name="Rectangle 55"/>
          <p:cNvSpPr>
            <a:spLocks noChangeArrowheads="1"/>
          </p:cNvSpPr>
          <p:nvPr/>
        </p:nvSpPr>
        <p:spPr bwMode="auto">
          <a:xfrm>
            <a:off x="7135813" y="2803525"/>
            <a:ext cx="3254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t>3</a:t>
            </a:r>
          </a:p>
        </p:txBody>
      </p:sp>
      <p:sp>
        <p:nvSpPr>
          <p:cNvPr id="13364" name="Rectangle 56"/>
          <p:cNvSpPr>
            <a:spLocks noChangeArrowheads="1"/>
          </p:cNvSpPr>
          <p:nvPr/>
        </p:nvSpPr>
        <p:spPr bwMode="auto">
          <a:xfrm>
            <a:off x="7516813" y="2803525"/>
            <a:ext cx="3254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t>4</a:t>
            </a:r>
          </a:p>
        </p:txBody>
      </p:sp>
      <p:sp>
        <p:nvSpPr>
          <p:cNvPr id="13365" name="Rectangle 57"/>
          <p:cNvSpPr>
            <a:spLocks noChangeArrowheads="1"/>
          </p:cNvSpPr>
          <p:nvPr/>
        </p:nvSpPr>
        <p:spPr bwMode="auto">
          <a:xfrm>
            <a:off x="7897813" y="2803525"/>
            <a:ext cx="3254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t>5</a:t>
            </a:r>
          </a:p>
        </p:txBody>
      </p:sp>
      <p:sp>
        <p:nvSpPr>
          <p:cNvPr id="179258" name="Rectangle 58"/>
          <p:cNvSpPr>
            <a:spLocks noChangeArrowheads="1"/>
          </p:cNvSpPr>
          <p:nvPr/>
        </p:nvSpPr>
        <p:spPr bwMode="auto">
          <a:xfrm>
            <a:off x="5410200" y="2844800"/>
            <a:ext cx="338138" cy="409575"/>
          </a:xfrm>
          <a:prstGeom prst="rect">
            <a:avLst/>
          </a:prstGeom>
          <a:solidFill>
            <a:srgbClr val="0033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4</a:t>
            </a:r>
          </a:p>
        </p:txBody>
      </p:sp>
      <p:sp>
        <p:nvSpPr>
          <p:cNvPr id="179259" name="Rectangle 59"/>
          <p:cNvSpPr>
            <a:spLocks noChangeArrowheads="1"/>
          </p:cNvSpPr>
          <p:nvPr/>
        </p:nvSpPr>
        <p:spPr bwMode="auto">
          <a:xfrm>
            <a:off x="5410200" y="2797175"/>
            <a:ext cx="338138" cy="409575"/>
          </a:xfrm>
          <a:prstGeom prst="rect">
            <a:avLst/>
          </a:prstGeom>
          <a:solidFill>
            <a:srgbClr val="0033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9</a:t>
            </a:r>
          </a:p>
        </p:txBody>
      </p:sp>
      <p:sp>
        <p:nvSpPr>
          <p:cNvPr id="179260" name="Rectangle 60"/>
          <p:cNvSpPr>
            <a:spLocks noChangeArrowheads="1"/>
          </p:cNvSpPr>
          <p:nvPr/>
        </p:nvSpPr>
        <p:spPr bwMode="auto">
          <a:xfrm>
            <a:off x="5410200" y="2797175"/>
            <a:ext cx="338138" cy="409575"/>
          </a:xfrm>
          <a:prstGeom prst="rect">
            <a:avLst/>
          </a:prstGeom>
          <a:solidFill>
            <a:srgbClr val="0033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3</a:t>
            </a:r>
          </a:p>
        </p:txBody>
      </p:sp>
      <p:sp>
        <p:nvSpPr>
          <p:cNvPr id="179261" name="Rectangle 61"/>
          <p:cNvSpPr>
            <a:spLocks noChangeArrowheads="1"/>
          </p:cNvSpPr>
          <p:nvPr/>
        </p:nvSpPr>
        <p:spPr bwMode="auto">
          <a:xfrm>
            <a:off x="5410200" y="2797175"/>
            <a:ext cx="338138" cy="409575"/>
          </a:xfrm>
          <a:prstGeom prst="rect">
            <a:avLst/>
          </a:prstGeom>
          <a:solidFill>
            <a:srgbClr val="0033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8</a:t>
            </a:r>
          </a:p>
        </p:txBody>
      </p:sp>
      <p:sp>
        <p:nvSpPr>
          <p:cNvPr id="179262" name="Rectangle 62"/>
          <p:cNvSpPr>
            <a:spLocks noChangeArrowheads="1"/>
          </p:cNvSpPr>
          <p:nvPr/>
        </p:nvSpPr>
        <p:spPr bwMode="auto">
          <a:xfrm>
            <a:off x="5410200" y="2797175"/>
            <a:ext cx="338138" cy="409575"/>
          </a:xfrm>
          <a:prstGeom prst="rect">
            <a:avLst/>
          </a:prstGeom>
          <a:solidFill>
            <a:srgbClr val="0033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8</a:t>
            </a:r>
          </a:p>
        </p:txBody>
      </p:sp>
      <p:sp>
        <p:nvSpPr>
          <p:cNvPr id="179263" name="Rectangle 63"/>
          <p:cNvSpPr>
            <a:spLocks noChangeArrowheads="1"/>
          </p:cNvSpPr>
          <p:nvPr/>
        </p:nvSpPr>
        <p:spPr bwMode="auto">
          <a:xfrm>
            <a:off x="5410200" y="2797175"/>
            <a:ext cx="338138" cy="409575"/>
          </a:xfrm>
          <a:prstGeom prst="rect">
            <a:avLst/>
          </a:prstGeom>
          <a:solidFill>
            <a:srgbClr val="0033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5</a:t>
            </a:r>
          </a:p>
        </p:txBody>
      </p:sp>
      <p:sp>
        <p:nvSpPr>
          <p:cNvPr id="179264" name="Rectangle 64"/>
          <p:cNvSpPr>
            <a:spLocks noChangeArrowheads="1"/>
          </p:cNvSpPr>
          <p:nvPr/>
        </p:nvSpPr>
        <p:spPr bwMode="auto">
          <a:xfrm>
            <a:off x="5410200" y="2797175"/>
            <a:ext cx="338138" cy="409575"/>
          </a:xfrm>
          <a:prstGeom prst="rect">
            <a:avLst/>
          </a:prstGeom>
          <a:solidFill>
            <a:srgbClr val="0033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3</a:t>
            </a:r>
          </a:p>
        </p:txBody>
      </p:sp>
      <p:sp>
        <p:nvSpPr>
          <p:cNvPr id="179265" name="Rectangle 65"/>
          <p:cNvSpPr>
            <a:spLocks noChangeArrowheads="1"/>
          </p:cNvSpPr>
          <p:nvPr/>
        </p:nvSpPr>
        <p:spPr bwMode="auto">
          <a:xfrm>
            <a:off x="5410200" y="2797175"/>
            <a:ext cx="338138" cy="409575"/>
          </a:xfrm>
          <a:prstGeom prst="rect">
            <a:avLst/>
          </a:prstGeom>
          <a:solidFill>
            <a:srgbClr val="0033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5</a:t>
            </a:r>
          </a:p>
        </p:txBody>
      </p:sp>
      <p:sp>
        <p:nvSpPr>
          <p:cNvPr id="179266" name="Rectangle 66"/>
          <p:cNvSpPr>
            <a:spLocks noChangeArrowheads="1"/>
          </p:cNvSpPr>
          <p:nvPr/>
        </p:nvSpPr>
        <p:spPr bwMode="auto">
          <a:xfrm>
            <a:off x="5410200" y="2797175"/>
            <a:ext cx="338138" cy="409575"/>
          </a:xfrm>
          <a:prstGeom prst="rect">
            <a:avLst/>
          </a:prstGeom>
          <a:solidFill>
            <a:srgbClr val="0033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2</a:t>
            </a:r>
          </a:p>
        </p:txBody>
      </p:sp>
      <p:sp>
        <p:nvSpPr>
          <p:cNvPr id="179267" name="AutoShape 67"/>
          <p:cNvSpPr>
            <a:spLocks noChangeArrowheads="1"/>
          </p:cNvSpPr>
          <p:nvPr/>
        </p:nvSpPr>
        <p:spPr bwMode="auto">
          <a:xfrm>
            <a:off x="2895600" y="511175"/>
            <a:ext cx="2971800" cy="1905000"/>
          </a:xfrm>
          <a:prstGeom prst="wedgeRoundRectCallout">
            <a:avLst>
              <a:gd name="adj1" fmla="val -14583"/>
              <a:gd name="adj2" fmla="val 68500"/>
              <a:gd name="adj3" fmla="val 16667"/>
            </a:avLst>
          </a:prstGeom>
          <a:solidFill>
            <a:srgbClr val="FFFFCC"/>
          </a:solidFill>
          <a:ln w="12700">
            <a:solidFill>
              <a:schemeClr val="tx1"/>
            </a:solidFill>
            <a:miter lim="800000"/>
            <a:headEnd/>
            <a:tailEnd/>
          </a:ln>
        </p:spPr>
        <p:txBody>
          <a:bodyPr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sz="2400" dirty="0"/>
              <a:t>Crystal Ball uses a random number generator to select values for A and B</a:t>
            </a:r>
          </a:p>
        </p:txBody>
      </p:sp>
      <p:sp>
        <p:nvSpPr>
          <p:cNvPr id="179268" name="AutoShape 68"/>
          <p:cNvSpPr>
            <a:spLocks noChangeArrowheads="1"/>
          </p:cNvSpPr>
          <p:nvPr/>
        </p:nvSpPr>
        <p:spPr bwMode="auto">
          <a:xfrm>
            <a:off x="6172200" y="3711575"/>
            <a:ext cx="2743200" cy="2667000"/>
          </a:xfrm>
          <a:prstGeom prst="wedgeRoundRectCallout">
            <a:avLst>
              <a:gd name="adj1" fmla="val -63426"/>
              <a:gd name="adj2" fmla="val -72440"/>
              <a:gd name="adj3" fmla="val 16667"/>
            </a:avLst>
          </a:prstGeom>
          <a:solidFill>
            <a:srgbClr val="FFFFCC"/>
          </a:solidFill>
          <a:ln w="12700">
            <a:solidFill>
              <a:schemeClr val="tx1"/>
            </a:solidFill>
            <a:miter lim="800000"/>
            <a:headEnd/>
            <a:tailEnd/>
          </a:ln>
        </p:spPr>
        <p:txBody>
          <a:bodyPr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sz="2400" dirty="0"/>
              <a:t>Crystal Ball causes Excel to recalculate all cells, and then it saves the different results for C!</a:t>
            </a:r>
          </a:p>
        </p:txBody>
      </p:sp>
      <p:sp>
        <p:nvSpPr>
          <p:cNvPr id="179269" name="AutoShape 69"/>
          <p:cNvSpPr>
            <a:spLocks noChangeArrowheads="1"/>
          </p:cNvSpPr>
          <p:nvPr/>
        </p:nvSpPr>
        <p:spPr bwMode="auto">
          <a:xfrm>
            <a:off x="152400" y="3254375"/>
            <a:ext cx="2743200" cy="1905000"/>
          </a:xfrm>
          <a:prstGeom prst="wedgeRoundRectCallout">
            <a:avLst>
              <a:gd name="adj1" fmla="val 82005"/>
              <a:gd name="adj2" fmla="val 9250"/>
              <a:gd name="adj3" fmla="val 16667"/>
            </a:avLst>
          </a:prstGeom>
          <a:solidFill>
            <a:srgbClr val="FFFFCC"/>
          </a:solidFill>
          <a:ln w="12700">
            <a:solidFill>
              <a:schemeClr val="tx1"/>
            </a:solidFill>
            <a:miter lim="800000"/>
            <a:headEnd/>
            <a:tailEnd/>
          </a:ln>
        </p:spPr>
        <p:txBody>
          <a:bodyPr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sz="2400" dirty="0"/>
              <a:t>Crystal Ball then allows the user to analyze and interpret the final distribution of C!</a:t>
            </a:r>
          </a:p>
        </p:txBody>
      </p:sp>
      <p:sp>
        <p:nvSpPr>
          <p:cNvPr id="13378" name="Rectangle 70"/>
          <p:cNvSpPr>
            <a:spLocks noChangeArrowheads="1"/>
          </p:cNvSpPr>
          <p:nvPr/>
        </p:nvSpPr>
        <p:spPr bwMode="auto">
          <a:xfrm>
            <a:off x="685800" y="968375"/>
            <a:ext cx="338138" cy="409575"/>
          </a:xfrm>
          <a:prstGeom prst="rect">
            <a:avLst/>
          </a:prstGeom>
          <a:solidFill>
            <a:srgbClr val="0000FF"/>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1</a:t>
            </a:r>
          </a:p>
        </p:txBody>
      </p:sp>
      <p:sp>
        <p:nvSpPr>
          <p:cNvPr id="13379" name="Rectangle 71"/>
          <p:cNvSpPr>
            <a:spLocks noChangeArrowheads="1"/>
          </p:cNvSpPr>
          <p:nvPr/>
        </p:nvSpPr>
        <p:spPr bwMode="auto">
          <a:xfrm>
            <a:off x="685800" y="1425575"/>
            <a:ext cx="338138" cy="409575"/>
          </a:xfrm>
          <a:prstGeom prst="rect">
            <a:avLst/>
          </a:prstGeom>
          <a:solidFill>
            <a:srgbClr val="0000FF"/>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1</a:t>
            </a:r>
          </a:p>
        </p:txBody>
      </p:sp>
      <p:sp>
        <p:nvSpPr>
          <p:cNvPr id="13380" name="Rectangle 72"/>
          <p:cNvSpPr>
            <a:spLocks noChangeArrowheads="1"/>
          </p:cNvSpPr>
          <p:nvPr/>
        </p:nvSpPr>
        <p:spPr bwMode="auto">
          <a:xfrm>
            <a:off x="685800" y="1882775"/>
            <a:ext cx="338138" cy="409575"/>
          </a:xfrm>
          <a:prstGeom prst="rect">
            <a:avLst/>
          </a:prstGeom>
          <a:solidFill>
            <a:srgbClr val="0000FF"/>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1</a:t>
            </a:r>
          </a:p>
        </p:txBody>
      </p:sp>
      <p:sp>
        <p:nvSpPr>
          <p:cNvPr id="13381" name="Rectangle 73"/>
          <p:cNvSpPr>
            <a:spLocks noChangeArrowheads="1"/>
          </p:cNvSpPr>
          <p:nvPr/>
        </p:nvSpPr>
        <p:spPr bwMode="auto">
          <a:xfrm>
            <a:off x="685800" y="2339975"/>
            <a:ext cx="338138" cy="409575"/>
          </a:xfrm>
          <a:prstGeom prst="rect">
            <a:avLst/>
          </a:prstGeom>
          <a:solidFill>
            <a:srgbClr val="0000FF"/>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1</a:t>
            </a:r>
          </a:p>
        </p:txBody>
      </p:sp>
      <p:sp>
        <p:nvSpPr>
          <p:cNvPr id="13382" name="Rectangle 74"/>
          <p:cNvSpPr>
            <a:spLocks noChangeArrowheads="1"/>
          </p:cNvSpPr>
          <p:nvPr/>
        </p:nvSpPr>
        <p:spPr bwMode="auto">
          <a:xfrm>
            <a:off x="1109663" y="1882775"/>
            <a:ext cx="338137" cy="409575"/>
          </a:xfrm>
          <a:prstGeom prst="rect">
            <a:avLst/>
          </a:prstGeom>
          <a:solidFill>
            <a:srgbClr val="0000FF"/>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2</a:t>
            </a:r>
          </a:p>
        </p:txBody>
      </p:sp>
      <p:sp>
        <p:nvSpPr>
          <p:cNvPr id="13383" name="Rectangle 75"/>
          <p:cNvSpPr>
            <a:spLocks noChangeArrowheads="1"/>
          </p:cNvSpPr>
          <p:nvPr/>
        </p:nvSpPr>
        <p:spPr bwMode="auto">
          <a:xfrm>
            <a:off x="1109663" y="2339975"/>
            <a:ext cx="338137" cy="409575"/>
          </a:xfrm>
          <a:prstGeom prst="rect">
            <a:avLst/>
          </a:prstGeom>
          <a:solidFill>
            <a:srgbClr val="0000FF"/>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2</a:t>
            </a:r>
          </a:p>
        </p:txBody>
      </p:sp>
      <p:sp>
        <p:nvSpPr>
          <p:cNvPr id="13384" name="Rectangle 76"/>
          <p:cNvSpPr>
            <a:spLocks noChangeArrowheads="1"/>
          </p:cNvSpPr>
          <p:nvPr/>
        </p:nvSpPr>
        <p:spPr bwMode="auto">
          <a:xfrm>
            <a:off x="1490663" y="2339975"/>
            <a:ext cx="338137" cy="409575"/>
          </a:xfrm>
          <a:prstGeom prst="rect">
            <a:avLst/>
          </a:prstGeom>
          <a:solidFill>
            <a:srgbClr val="0000FF"/>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3</a:t>
            </a:r>
          </a:p>
        </p:txBody>
      </p:sp>
      <p:sp>
        <p:nvSpPr>
          <p:cNvPr id="13385" name="Rectangle 77"/>
          <p:cNvSpPr>
            <a:spLocks noChangeArrowheads="1"/>
          </p:cNvSpPr>
          <p:nvPr/>
        </p:nvSpPr>
        <p:spPr bwMode="auto">
          <a:xfrm>
            <a:off x="1871663" y="2339975"/>
            <a:ext cx="338137" cy="409575"/>
          </a:xfrm>
          <a:prstGeom prst="rect">
            <a:avLst/>
          </a:prstGeom>
          <a:solidFill>
            <a:srgbClr val="0000FF"/>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4</a:t>
            </a:r>
          </a:p>
        </p:txBody>
      </p:sp>
      <p:sp>
        <p:nvSpPr>
          <p:cNvPr id="13386" name="Rectangle 78"/>
          <p:cNvSpPr>
            <a:spLocks noChangeArrowheads="1"/>
          </p:cNvSpPr>
          <p:nvPr/>
        </p:nvSpPr>
        <p:spPr bwMode="auto">
          <a:xfrm>
            <a:off x="2252663" y="2339975"/>
            <a:ext cx="338137" cy="409575"/>
          </a:xfrm>
          <a:prstGeom prst="rect">
            <a:avLst/>
          </a:prstGeom>
          <a:solidFill>
            <a:srgbClr val="0000FF"/>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5</a:t>
            </a:r>
          </a:p>
        </p:txBody>
      </p:sp>
      <p:sp>
        <p:nvSpPr>
          <p:cNvPr id="13387" name="Rectangle 79"/>
          <p:cNvSpPr>
            <a:spLocks noChangeArrowheads="1"/>
          </p:cNvSpPr>
          <p:nvPr/>
        </p:nvSpPr>
        <p:spPr bwMode="auto">
          <a:xfrm>
            <a:off x="6324600" y="2339975"/>
            <a:ext cx="338138" cy="409575"/>
          </a:xfrm>
          <a:prstGeom prst="rect">
            <a:avLst/>
          </a:prstGeom>
          <a:solidFill>
            <a:srgbClr val="8000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1</a:t>
            </a:r>
          </a:p>
        </p:txBody>
      </p:sp>
      <p:sp>
        <p:nvSpPr>
          <p:cNvPr id="13388" name="Rectangle 80"/>
          <p:cNvSpPr>
            <a:spLocks noChangeArrowheads="1"/>
          </p:cNvSpPr>
          <p:nvPr/>
        </p:nvSpPr>
        <p:spPr bwMode="auto">
          <a:xfrm>
            <a:off x="6748463" y="1882775"/>
            <a:ext cx="338137" cy="409575"/>
          </a:xfrm>
          <a:prstGeom prst="rect">
            <a:avLst/>
          </a:prstGeom>
          <a:solidFill>
            <a:srgbClr val="8000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2</a:t>
            </a:r>
          </a:p>
        </p:txBody>
      </p:sp>
      <p:sp>
        <p:nvSpPr>
          <p:cNvPr id="13389" name="Rectangle 81"/>
          <p:cNvSpPr>
            <a:spLocks noChangeArrowheads="1"/>
          </p:cNvSpPr>
          <p:nvPr/>
        </p:nvSpPr>
        <p:spPr bwMode="auto">
          <a:xfrm>
            <a:off x="6748463" y="2339975"/>
            <a:ext cx="338137" cy="409575"/>
          </a:xfrm>
          <a:prstGeom prst="rect">
            <a:avLst/>
          </a:prstGeom>
          <a:solidFill>
            <a:srgbClr val="8000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2</a:t>
            </a:r>
          </a:p>
        </p:txBody>
      </p:sp>
      <p:sp>
        <p:nvSpPr>
          <p:cNvPr id="13390" name="Rectangle 82"/>
          <p:cNvSpPr>
            <a:spLocks noChangeArrowheads="1"/>
          </p:cNvSpPr>
          <p:nvPr/>
        </p:nvSpPr>
        <p:spPr bwMode="auto">
          <a:xfrm>
            <a:off x="7129463" y="1425575"/>
            <a:ext cx="338137" cy="409575"/>
          </a:xfrm>
          <a:prstGeom prst="rect">
            <a:avLst/>
          </a:prstGeom>
          <a:solidFill>
            <a:srgbClr val="8000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3</a:t>
            </a:r>
          </a:p>
        </p:txBody>
      </p:sp>
      <p:sp>
        <p:nvSpPr>
          <p:cNvPr id="13391" name="Rectangle 83"/>
          <p:cNvSpPr>
            <a:spLocks noChangeArrowheads="1"/>
          </p:cNvSpPr>
          <p:nvPr/>
        </p:nvSpPr>
        <p:spPr bwMode="auto">
          <a:xfrm>
            <a:off x="7129463" y="1882775"/>
            <a:ext cx="338137" cy="409575"/>
          </a:xfrm>
          <a:prstGeom prst="rect">
            <a:avLst/>
          </a:prstGeom>
          <a:solidFill>
            <a:srgbClr val="8000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3</a:t>
            </a:r>
          </a:p>
        </p:txBody>
      </p:sp>
      <p:sp>
        <p:nvSpPr>
          <p:cNvPr id="13392" name="Rectangle 84"/>
          <p:cNvSpPr>
            <a:spLocks noChangeArrowheads="1"/>
          </p:cNvSpPr>
          <p:nvPr/>
        </p:nvSpPr>
        <p:spPr bwMode="auto">
          <a:xfrm>
            <a:off x="7129463" y="2339975"/>
            <a:ext cx="338137" cy="409575"/>
          </a:xfrm>
          <a:prstGeom prst="rect">
            <a:avLst/>
          </a:prstGeom>
          <a:solidFill>
            <a:srgbClr val="8000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3</a:t>
            </a:r>
          </a:p>
        </p:txBody>
      </p:sp>
      <p:sp>
        <p:nvSpPr>
          <p:cNvPr id="13393" name="Rectangle 85"/>
          <p:cNvSpPr>
            <a:spLocks noChangeArrowheads="1"/>
          </p:cNvSpPr>
          <p:nvPr/>
        </p:nvSpPr>
        <p:spPr bwMode="auto">
          <a:xfrm>
            <a:off x="7510463" y="1882775"/>
            <a:ext cx="338137" cy="409575"/>
          </a:xfrm>
          <a:prstGeom prst="rect">
            <a:avLst/>
          </a:prstGeom>
          <a:solidFill>
            <a:srgbClr val="8000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4</a:t>
            </a:r>
          </a:p>
        </p:txBody>
      </p:sp>
      <p:sp>
        <p:nvSpPr>
          <p:cNvPr id="13394" name="Rectangle 86"/>
          <p:cNvSpPr>
            <a:spLocks noChangeArrowheads="1"/>
          </p:cNvSpPr>
          <p:nvPr/>
        </p:nvSpPr>
        <p:spPr bwMode="auto">
          <a:xfrm>
            <a:off x="7510463" y="2339975"/>
            <a:ext cx="338137" cy="409575"/>
          </a:xfrm>
          <a:prstGeom prst="rect">
            <a:avLst/>
          </a:prstGeom>
          <a:solidFill>
            <a:srgbClr val="8000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4</a:t>
            </a:r>
          </a:p>
        </p:txBody>
      </p:sp>
      <p:sp>
        <p:nvSpPr>
          <p:cNvPr id="13395" name="Rectangle 87"/>
          <p:cNvSpPr>
            <a:spLocks noChangeArrowheads="1"/>
          </p:cNvSpPr>
          <p:nvPr/>
        </p:nvSpPr>
        <p:spPr bwMode="auto">
          <a:xfrm>
            <a:off x="7891463" y="2339975"/>
            <a:ext cx="338137" cy="409575"/>
          </a:xfrm>
          <a:prstGeom prst="rect">
            <a:avLst/>
          </a:prstGeom>
          <a:solidFill>
            <a:srgbClr val="800000"/>
          </a:solidFill>
          <a:ln w="12700">
            <a:solidFill>
              <a:schemeClr val="tx1"/>
            </a:solidFill>
            <a:miter lim="800000"/>
            <a:headEnd/>
            <a:tailEnd/>
          </a:ln>
        </p:spPr>
        <p:txBody>
          <a:bodyPr wrap="none"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b="1" dirty="0">
                <a:solidFill>
                  <a:schemeClr val="bg1"/>
                </a:solidFill>
              </a:rPr>
              <a:t>5</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9267"/>
                                        </p:tgtEl>
                                        <p:attrNameLst>
                                          <p:attrName>style.visibility</p:attrName>
                                        </p:attrNameLst>
                                      </p:cBhvr>
                                      <p:to>
                                        <p:strVal val="visible"/>
                                      </p:to>
                                    </p:set>
                                  </p:childTnLst>
                                </p:cTn>
                              </p:par>
                            </p:childTnLst>
                          </p:cTn>
                        </p:par>
                        <p:par>
                          <p:cTn id="7" fill="hold" nodeType="afterGroup">
                            <p:stCondLst>
                              <p:cond delay="0"/>
                            </p:stCondLst>
                            <p:childTnLst>
                              <p:par>
                                <p:cTn id="8" presetID="1" presetClass="exit" presetSubtype="0" fill="hold" grpId="1" nodeType="afterEffect">
                                  <p:stCondLst>
                                    <p:cond delay="7000"/>
                                  </p:stCondLst>
                                  <p:childTnLst>
                                    <p:set>
                                      <p:cBhvr>
                                        <p:cTn id="9" dur="1" fill="hold">
                                          <p:stCondLst>
                                            <p:cond delay="0"/>
                                          </p:stCondLst>
                                        </p:cTn>
                                        <p:tgtEl>
                                          <p:spTgt spid="179267"/>
                                        </p:tgtEl>
                                        <p:attrNameLst>
                                          <p:attrName>style.visibility</p:attrName>
                                        </p:attrNameLst>
                                      </p:cBhvr>
                                      <p:to>
                                        <p:strVal val="hidden"/>
                                      </p:to>
                                    </p:set>
                                  </p:childTnLst>
                                </p:cTn>
                              </p:par>
                            </p:childTnLst>
                          </p:cTn>
                        </p:par>
                        <p:par>
                          <p:cTn id="10" fill="hold" nodeType="afterGroup">
                            <p:stCondLst>
                              <p:cond delay="7000"/>
                            </p:stCondLst>
                            <p:childTnLst>
                              <p:par>
                                <p:cTn id="11" presetID="0" presetClass="path" presetSubtype="0" accel="50000" decel="50000" fill="hold" grpId="0" nodeType="afterEffect">
                                  <p:stCondLst>
                                    <p:cond delay="0"/>
                                  </p:stCondLst>
                                  <p:childTnLst>
                                    <p:animMotion origin="layout" path="M -2.77778E-6 -4.59403E-6 L 0.2816 0.26996 " pathEditMode="relative" rAng="0" ptsTypes="AA">
                                      <p:cBhvr>
                                        <p:cTn id="12" dur="1000" fill="hold"/>
                                        <p:tgtEl>
                                          <p:spTgt spid="179209"/>
                                        </p:tgtEl>
                                        <p:attrNameLst>
                                          <p:attrName>ppt_x</p:attrName>
                                          <p:attrName>ppt_y</p:attrName>
                                        </p:attrNameLst>
                                      </p:cBhvr>
                                      <p:rCtr x="14080" y="13486"/>
                                    </p:animMotion>
                                  </p:childTnLst>
                                </p:cTn>
                              </p:par>
                            </p:childTnLst>
                          </p:cTn>
                        </p:par>
                        <p:par>
                          <p:cTn id="13" fill="hold" nodeType="afterGroup">
                            <p:stCondLst>
                              <p:cond delay="8000"/>
                            </p:stCondLst>
                            <p:childTnLst>
                              <p:par>
                                <p:cTn id="14" presetID="0" presetClass="path" presetSubtype="0" accel="50000" decel="50000" fill="hold" grpId="0" nodeType="afterEffect">
                                  <p:stCondLst>
                                    <p:cond delay="0"/>
                                  </p:stCondLst>
                                  <p:childTnLst>
                                    <p:animMotion origin="layout" path="M 0.00191 0.00347 L -0.30642 0.20334 " pathEditMode="relative" rAng="0" ptsTypes="AA">
                                      <p:cBhvr>
                                        <p:cTn id="15" dur="1000" fill="hold"/>
                                        <p:tgtEl>
                                          <p:spTgt spid="179220"/>
                                        </p:tgtEl>
                                        <p:attrNameLst>
                                          <p:attrName>ppt_x</p:attrName>
                                          <p:attrName>ppt_y</p:attrName>
                                        </p:attrNameLst>
                                      </p:cBhvr>
                                      <p:rCtr x="-15417" y="9993"/>
                                    </p:animMotion>
                                  </p:childTnLst>
                                </p:cTn>
                              </p:par>
                            </p:childTnLst>
                          </p:cTn>
                        </p:par>
                        <p:par>
                          <p:cTn id="16" fill="hold" nodeType="afterGroup">
                            <p:stCondLst>
                              <p:cond delay="9000"/>
                            </p:stCondLst>
                            <p:childTnLst>
                              <p:par>
                                <p:cTn id="17" presetID="1" presetClass="entr" presetSubtype="0" fill="hold" grpId="0" nodeType="afterEffect">
                                  <p:stCondLst>
                                    <p:cond delay="0"/>
                                  </p:stCondLst>
                                  <p:childTnLst>
                                    <p:set>
                                      <p:cBhvr>
                                        <p:cTn id="18" dur="1" fill="hold">
                                          <p:stCondLst>
                                            <p:cond delay="0"/>
                                          </p:stCondLst>
                                        </p:cTn>
                                        <p:tgtEl>
                                          <p:spTgt spid="17925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9268"/>
                                        </p:tgtEl>
                                        <p:attrNameLst>
                                          <p:attrName>style.visibility</p:attrName>
                                        </p:attrNameLst>
                                      </p:cBhvr>
                                      <p:to>
                                        <p:strVal val="visible"/>
                                      </p:to>
                                    </p:set>
                                  </p:childTnLst>
                                </p:cTn>
                              </p:par>
                            </p:childTnLst>
                          </p:cTn>
                        </p:par>
                        <p:par>
                          <p:cTn id="21" fill="hold" nodeType="afterGroup">
                            <p:stCondLst>
                              <p:cond delay="9000"/>
                            </p:stCondLst>
                            <p:childTnLst>
                              <p:par>
                                <p:cTn id="22" presetID="1" presetClass="exit" presetSubtype="0" fill="hold" grpId="1" nodeType="afterEffect">
                                  <p:stCondLst>
                                    <p:cond delay="5000"/>
                                  </p:stCondLst>
                                  <p:childTnLst>
                                    <p:set>
                                      <p:cBhvr>
                                        <p:cTn id="23" dur="1" fill="hold">
                                          <p:stCondLst>
                                            <p:cond delay="0"/>
                                          </p:stCondLst>
                                        </p:cTn>
                                        <p:tgtEl>
                                          <p:spTgt spid="179268"/>
                                        </p:tgtEl>
                                        <p:attrNameLst>
                                          <p:attrName>style.visibility</p:attrName>
                                        </p:attrNameLst>
                                      </p:cBhvr>
                                      <p:to>
                                        <p:strVal val="hidden"/>
                                      </p:to>
                                    </p:set>
                                  </p:childTnLst>
                                </p:cTn>
                              </p:par>
                            </p:childTnLst>
                          </p:cTn>
                        </p:par>
                        <p:par>
                          <p:cTn id="24" fill="hold" nodeType="afterGroup">
                            <p:stCondLst>
                              <p:cond delay="14000"/>
                            </p:stCondLst>
                            <p:childTnLst>
                              <p:par>
                                <p:cTn id="25" presetID="0" presetClass="path" presetSubtype="0" accel="50000" decel="50000" fill="hold" grpId="1" nodeType="afterEffect">
                                  <p:stCondLst>
                                    <p:cond delay="0"/>
                                  </p:stCondLst>
                                  <p:childTnLst>
                                    <p:animMotion origin="layout" path="M 5.55556E-7 4.17071E-6 L -0.2184 0.41846 " pathEditMode="relative" rAng="0" ptsTypes="AA">
                                      <p:cBhvr>
                                        <p:cTn id="26" dur="1000" fill="hold"/>
                                        <p:tgtEl>
                                          <p:spTgt spid="179258"/>
                                        </p:tgtEl>
                                        <p:attrNameLst>
                                          <p:attrName>ppt_x</p:attrName>
                                          <p:attrName>ppt_y</p:attrName>
                                        </p:attrNameLst>
                                      </p:cBhvr>
                                      <p:rCtr x="-10920" y="20911"/>
                                    </p:animMotion>
                                  </p:childTnLst>
                                </p:cTn>
                              </p:par>
                            </p:childTnLst>
                          </p:cTn>
                        </p:par>
                        <p:par>
                          <p:cTn id="27" fill="hold" nodeType="afterGroup">
                            <p:stCondLst>
                              <p:cond delay="15000"/>
                            </p:stCondLst>
                            <p:childTnLst>
                              <p:par>
                                <p:cTn id="28" presetID="1" presetClass="exit" presetSubtype="0" fill="hold" grpId="1" nodeType="afterEffect">
                                  <p:stCondLst>
                                    <p:cond delay="0"/>
                                  </p:stCondLst>
                                  <p:childTnLst>
                                    <p:set>
                                      <p:cBhvr>
                                        <p:cTn id="29" dur="1" fill="hold">
                                          <p:stCondLst>
                                            <p:cond delay="0"/>
                                          </p:stCondLst>
                                        </p:cTn>
                                        <p:tgtEl>
                                          <p:spTgt spid="179220"/>
                                        </p:tgtEl>
                                        <p:attrNameLst>
                                          <p:attrName>style.visibility</p:attrName>
                                        </p:attrNameLst>
                                      </p:cBhvr>
                                      <p:to>
                                        <p:strVal val="hidden"/>
                                      </p:to>
                                    </p:set>
                                  </p:childTnLst>
                                </p:cTn>
                              </p:par>
                              <p:par>
                                <p:cTn id="30" presetID="1" presetClass="exit" presetSubtype="0" fill="hold" grpId="1" nodeType="withEffect">
                                  <p:stCondLst>
                                    <p:cond delay="0"/>
                                  </p:stCondLst>
                                  <p:childTnLst>
                                    <p:set>
                                      <p:cBhvr>
                                        <p:cTn id="31" dur="1" fill="hold">
                                          <p:stCondLst>
                                            <p:cond delay="0"/>
                                          </p:stCondLst>
                                        </p:cTn>
                                        <p:tgtEl>
                                          <p:spTgt spid="179209"/>
                                        </p:tgtEl>
                                        <p:attrNameLst>
                                          <p:attrName>style.visibility</p:attrName>
                                        </p:attrNameLst>
                                      </p:cBhvr>
                                      <p:to>
                                        <p:strVal val="hidden"/>
                                      </p:to>
                                    </p:set>
                                  </p:childTnLst>
                                </p:cTn>
                              </p:par>
                            </p:childTnLst>
                          </p:cTn>
                        </p:par>
                        <p:par>
                          <p:cTn id="32" fill="hold" nodeType="afterGroup">
                            <p:stCondLst>
                              <p:cond delay="15000"/>
                            </p:stCondLst>
                            <p:childTnLst>
                              <p:par>
                                <p:cTn id="33" presetID="0" presetClass="path" presetSubtype="0" accel="50000" decel="50000" fill="hold" grpId="0" nodeType="afterEffect">
                                  <p:stCondLst>
                                    <p:cond delay="0"/>
                                  </p:stCondLst>
                                  <p:childTnLst>
                                    <p:animMotion origin="layout" path="M 2.77778E-7 1.8737E-7 L 0.10833 0.06662 " pathEditMode="relative" ptsTypes="AA">
                                      <p:cBhvr>
                                        <p:cTn id="34" dur="1000" fill="hold"/>
                                        <p:tgtEl>
                                          <p:spTgt spid="179213"/>
                                        </p:tgtEl>
                                        <p:attrNameLst>
                                          <p:attrName>ppt_x</p:attrName>
                                          <p:attrName>ppt_y</p:attrName>
                                        </p:attrNameLst>
                                      </p:cBhvr>
                                    </p:animMotion>
                                  </p:childTnLst>
                                </p:cTn>
                              </p:par>
                            </p:childTnLst>
                          </p:cTn>
                        </p:par>
                        <p:par>
                          <p:cTn id="35" fill="hold" nodeType="afterGroup">
                            <p:stCondLst>
                              <p:cond delay="16000"/>
                            </p:stCondLst>
                            <p:childTnLst>
                              <p:par>
                                <p:cTn id="36" presetID="0" presetClass="path" presetSubtype="0" accel="50000" decel="50000" fill="hold" grpId="0" nodeType="afterEffect">
                                  <p:stCondLst>
                                    <p:cond delay="0"/>
                                  </p:stCondLst>
                                  <p:childTnLst>
                                    <p:animMotion origin="layout" path="M 2.77778E-7 1.8737E-7 L -0.35 0.13324 " pathEditMode="relative" ptsTypes="AA">
                                      <p:cBhvr>
                                        <p:cTn id="37" dur="1000" fill="hold"/>
                                        <p:tgtEl>
                                          <p:spTgt spid="179223"/>
                                        </p:tgtEl>
                                        <p:attrNameLst>
                                          <p:attrName>ppt_x</p:attrName>
                                          <p:attrName>ppt_y</p:attrName>
                                        </p:attrNameLst>
                                      </p:cBhvr>
                                    </p:animMotion>
                                  </p:childTnLst>
                                </p:cTn>
                              </p:par>
                            </p:childTnLst>
                          </p:cTn>
                        </p:par>
                        <p:par>
                          <p:cTn id="38" fill="hold" nodeType="afterGroup">
                            <p:stCondLst>
                              <p:cond delay="17000"/>
                            </p:stCondLst>
                            <p:childTnLst>
                              <p:par>
                                <p:cTn id="39" presetID="1" presetClass="entr" presetSubtype="0" fill="hold" grpId="0" nodeType="afterEffect">
                                  <p:stCondLst>
                                    <p:cond delay="0"/>
                                  </p:stCondLst>
                                  <p:childTnLst>
                                    <p:set>
                                      <p:cBhvr>
                                        <p:cTn id="40" dur="1" fill="hold">
                                          <p:stCondLst>
                                            <p:cond delay="0"/>
                                          </p:stCondLst>
                                        </p:cTn>
                                        <p:tgtEl>
                                          <p:spTgt spid="179259"/>
                                        </p:tgtEl>
                                        <p:attrNameLst>
                                          <p:attrName>style.visibility</p:attrName>
                                        </p:attrNameLst>
                                      </p:cBhvr>
                                      <p:to>
                                        <p:strVal val="visible"/>
                                      </p:to>
                                    </p:set>
                                  </p:childTnLst>
                                </p:cTn>
                              </p:par>
                            </p:childTnLst>
                          </p:cTn>
                        </p:par>
                        <p:par>
                          <p:cTn id="41" fill="hold" nodeType="afterGroup">
                            <p:stCondLst>
                              <p:cond delay="17000"/>
                            </p:stCondLst>
                            <p:childTnLst>
                              <p:par>
                                <p:cTn id="42" presetID="0" presetClass="path" presetSubtype="0" accel="50000" decel="50000" fill="hold" grpId="1" nodeType="afterEffect">
                                  <p:stCondLst>
                                    <p:cond delay="1000"/>
                                  </p:stCondLst>
                                  <p:childTnLst>
                                    <p:animMotion origin="layout" path="M 5.55556E-7 1.83711E-6 L -0.01007 0.4255 " pathEditMode="relative" rAng="0" ptsTypes="AA">
                                      <p:cBhvr>
                                        <p:cTn id="43" dur="1000" fill="hold"/>
                                        <p:tgtEl>
                                          <p:spTgt spid="179259"/>
                                        </p:tgtEl>
                                        <p:attrNameLst>
                                          <p:attrName>ppt_x</p:attrName>
                                          <p:attrName>ppt_y</p:attrName>
                                        </p:attrNameLst>
                                      </p:cBhvr>
                                      <p:rCtr x="-503" y="21263"/>
                                    </p:animMotion>
                                  </p:childTnLst>
                                </p:cTn>
                              </p:par>
                            </p:childTnLst>
                          </p:cTn>
                        </p:par>
                        <p:par>
                          <p:cTn id="44" fill="hold" nodeType="afterGroup">
                            <p:stCondLst>
                              <p:cond delay="19000"/>
                            </p:stCondLst>
                            <p:childTnLst>
                              <p:par>
                                <p:cTn id="45" presetID="1" presetClass="exit" presetSubtype="0" fill="hold" grpId="1" nodeType="afterEffect">
                                  <p:stCondLst>
                                    <p:cond delay="0"/>
                                  </p:stCondLst>
                                  <p:childTnLst>
                                    <p:set>
                                      <p:cBhvr>
                                        <p:cTn id="46" dur="1" fill="hold">
                                          <p:stCondLst>
                                            <p:cond delay="0"/>
                                          </p:stCondLst>
                                        </p:cTn>
                                        <p:tgtEl>
                                          <p:spTgt spid="179213"/>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179223"/>
                                        </p:tgtEl>
                                        <p:attrNameLst>
                                          <p:attrName>style.visibility</p:attrName>
                                        </p:attrNameLst>
                                      </p:cBhvr>
                                      <p:to>
                                        <p:strVal val="hidden"/>
                                      </p:to>
                                    </p:set>
                                  </p:childTnLst>
                                </p:cTn>
                              </p:par>
                            </p:childTnLst>
                          </p:cTn>
                        </p:par>
                        <p:par>
                          <p:cTn id="49" fill="hold" nodeType="afterGroup">
                            <p:stCondLst>
                              <p:cond delay="19000"/>
                            </p:stCondLst>
                            <p:childTnLst>
                              <p:par>
                                <p:cTn id="50" presetID="0" presetClass="path" presetSubtype="0" accel="50000" decel="50000" fill="hold" grpId="0" nodeType="afterEffect">
                                  <p:stCondLst>
                                    <p:cond delay="0"/>
                                  </p:stCondLst>
                                  <p:childTnLst>
                                    <p:animMotion origin="layout" path="M 6.11111E-6 1.8737E-7 L 0.28334 0.19987 " pathEditMode="relative" ptsTypes="AA">
                                      <p:cBhvr>
                                        <p:cTn id="51" dur="1000" fill="hold"/>
                                        <p:tgtEl>
                                          <p:spTgt spid="179206"/>
                                        </p:tgtEl>
                                        <p:attrNameLst>
                                          <p:attrName>ppt_x</p:attrName>
                                          <p:attrName>ppt_y</p:attrName>
                                        </p:attrNameLst>
                                      </p:cBhvr>
                                    </p:animMotion>
                                  </p:childTnLst>
                                </p:cTn>
                              </p:par>
                            </p:childTnLst>
                          </p:cTn>
                        </p:par>
                        <p:par>
                          <p:cTn id="52" fill="hold" nodeType="afterGroup">
                            <p:stCondLst>
                              <p:cond delay="20000"/>
                            </p:stCondLst>
                            <p:childTnLst>
                              <p:par>
                                <p:cTn id="53" presetID="0" presetClass="path" presetSubtype="0" accel="50000" decel="50000" fill="hold" grpId="0" nodeType="afterEffect">
                                  <p:stCondLst>
                                    <p:cond delay="0"/>
                                  </p:stCondLst>
                                  <p:childTnLst>
                                    <p:animMotion origin="layout" path="M 0 0 L -0.26666 0.13324 " pathEditMode="relative" ptsTypes="AA">
                                      <p:cBhvr>
                                        <p:cTn id="54" dur="1000" fill="hold"/>
                                        <p:tgtEl>
                                          <p:spTgt spid="179218"/>
                                        </p:tgtEl>
                                        <p:attrNameLst>
                                          <p:attrName>ppt_x</p:attrName>
                                          <p:attrName>ppt_y</p:attrName>
                                        </p:attrNameLst>
                                      </p:cBhvr>
                                    </p:animMotion>
                                  </p:childTnLst>
                                </p:cTn>
                              </p:par>
                            </p:childTnLst>
                          </p:cTn>
                        </p:par>
                        <p:par>
                          <p:cTn id="55" fill="hold" nodeType="afterGroup">
                            <p:stCondLst>
                              <p:cond delay="21000"/>
                            </p:stCondLst>
                            <p:childTnLst>
                              <p:par>
                                <p:cTn id="56" presetID="1" presetClass="entr" presetSubtype="0" fill="hold" grpId="0" nodeType="afterEffect">
                                  <p:stCondLst>
                                    <p:cond delay="0"/>
                                  </p:stCondLst>
                                  <p:childTnLst>
                                    <p:set>
                                      <p:cBhvr>
                                        <p:cTn id="57" dur="1" fill="hold">
                                          <p:stCondLst>
                                            <p:cond delay="0"/>
                                          </p:stCondLst>
                                        </p:cTn>
                                        <p:tgtEl>
                                          <p:spTgt spid="179260"/>
                                        </p:tgtEl>
                                        <p:attrNameLst>
                                          <p:attrName>style.visibility</p:attrName>
                                        </p:attrNameLst>
                                      </p:cBhvr>
                                      <p:to>
                                        <p:strVal val="visible"/>
                                      </p:to>
                                    </p:set>
                                  </p:childTnLst>
                                </p:cTn>
                              </p:par>
                            </p:childTnLst>
                          </p:cTn>
                        </p:par>
                        <p:par>
                          <p:cTn id="58" fill="hold" nodeType="afterGroup">
                            <p:stCondLst>
                              <p:cond delay="21000"/>
                            </p:stCondLst>
                            <p:childTnLst>
                              <p:par>
                                <p:cTn id="59" presetID="0" presetClass="path" presetSubtype="0" accel="50000" decel="50000" fill="hold" grpId="1" nodeType="afterEffect">
                                  <p:stCondLst>
                                    <p:cond delay="1000"/>
                                  </p:stCondLst>
                                  <p:childTnLst>
                                    <p:animMotion origin="layout" path="M 5.55556E-7 3.79598E-6 L -0.26007 0.4254 " pathEditMode="relative" rAng="0" ptsTypes="AA">
                                      <p:cBhvr>
                                        <p:cTn id="60" dur="1000" fill="hold"/>
                                        <p:tgtEl>
                                          <p:spTgt spid="179260"/>
                                        </p:tgtEl>
                                        <p:attrNameLst>
                                          <p:attrName>ppt_x</p:attrName>
                                          <p:attrName>ppt_y</p:attrName>
                                        </p:attrNameLst>
                                      </p:cBhvr>
                                      <p:rCtr x="-13003" y="21258"/>
                                    </p:animMotion>
                                  </p:childTnLst>
                                </p:cTn>
                              </p:par>
                            </p:childTnLst>
                          </p:cTn>
                        </p:par>
                        <p:par>
                          <p:cTn id="61" fill="hold" nodeType="afterGroup">
                            <p:stCondLst>
                              <p:cond delay="23000"/>
                            </p:stCondLst>
                            <p:childTnLst>
                              <p:par>
                                <p:cTn id="62" presetID="1" presetClass="exit" presetSubtype="0" fill="hold" grpId="1" nodeType="afterEffect">
                                  <p:stCondLst>
                                    <p:cond delay="0"/>
                                  </p:stCondLst>
                                  <p:childTnLst>
                                    <p:set>
                                      <p:cBhvr>
                                        <p:cTn id="63" dur="1" fill="hold">
                                          <p:stCondLst>
                                            <p:cond delay="0"/>
                                          </p:stCondLst>
                                        </p:cTn>
                                        <p:tgtEl>
                                          <p:spTgt spid="179206"/>
                                        </p:tgtEl>
                                        <p:attrNameLst>
                                          <p:attrName>style.visibility</p:attrName>
                                        </p:attrNameLst>
                                      </p:cBhvr>
                                      <p:to>
                                        <p:strVal val="hidden"/>
                                      </p:to>
                                    </p:set>
                                  </p:childTnLst>
                                </p:cTn>
                              </p:par>
                              <p:par>
                                <p:cTn id="64" presetID="1" presetClass="exit" presetSubtype="0" fill="hold" grpId="1" nodeType="withEffect">
                                  <p:stCondLst>
                                    <p:cond delay="0"/>
                                  </p:stCondLst>
                                  <p:childTnLst>
                                    <p:set>
                                      <p:cBhvr>
                                        <p:cTn id="65" dur="1" fill="hold">
                                          <p:stCondLst>
                                            <p:cond delay="0"/>
                                          </p:stCondLst>
                                        </p:cTn>
                                        <p:tgtEl>
                                          <p:spTgt spid="179218"/>
                                        </p:tgtEl>
                                        <p:attrNameLst>
                                          <p:attrName>style.visibility</p:attrName>
                                        </p:attrNameLst>
                                      </p:cBhvr>
                                      <p:to>
                                        <p:strVal val="hidden"/>
                                      </p:to>
                                    </p:set>
                                  </p:childTnLst>
                                </p:cTn>
                              </p:par>
                            </p:childTnLst>
                          </p:cTn>
                        </p:par>
                        <p:par>
                          <p:cTn id="66" fill="hold" nodeType="afterGroup">
                            <p:stCondLst>
                              <p:cond delay="23000"/>
                            </p:stCondLst>
                            <p:childTnLst>
                              <p:par>
                                <p:cTn id="67" presetID="0" presetClass="path" presetSubtype="0" accel="50000" decel="50000" fill="hold" grpId="0" nodeType="afterEffect">
                                  <p:stCondLst>
                                    <p:cond delay="0"/>
                                  </p:stCondLst>
                                  <p:childTnLst>
                                    <p:animMotion origin="layout" path="M 2.77778E-7 -6.15456E-7 L 0.15 0.06664 " pathEditMode="relative" ptsTypes="AA">
                                      <p:cBhvr>
                                        <p:cTn id="68" dur="1000" fill="hold"/>
                                        <p:tgtEl>
                                          <p:spTgt spid="179212"/>
                                        </p:tgtEl>
                                        <p:attrNameLst>
                                          <p:attrName>ppt_x</p:attrName>
                                          <p:attrName>ppt_y</p:attrName>
                                        </p:attrNameLst>
                                      </p:cBhvr>
                                    </p:animMotion>
                                  </p:childTnLst>
                                </p:cTn>
                              </p:par>
                            </p:childTnLst>
                          </p:cTn>
                        </p:par>
                        <p:par>
                          <p:cTn id="69" fill="hold" nodeType="afterGroup">
                            <p:stCondLst>
                              <p:cond delay="24000"/>
                            </p:stCondLst>
                            <p:childTnLst>
                              <p:par>
                                <p:cTn id="70" presetID="0" presetClass="path" presetSubtype="0" accel="50000" decel="50000" fill="hold" grpId="0" nodeType="afterEffect">
                                  <p:stCondLst>
                                    <p:cond delay="0"/>
                                  </p:stCondLst>
                                  <p:childTnLst>
                                    <p:animMotion origin="layout" path="M 2.77778E-7 -6.15456E-7 L -0.35 0.06664 " pathEditMode="relative" ptsTypes="AA">
                                      <p:cBhvr>
                                        <p:cTn id="71" dur="1000" fill="hold"/>
                                        <p:tgtEl>
                                          <p:spTgt spid="179222"/>
                                        </p:tgtEl>
                                        <p:attrNameLst>
                                          <p:attrName>ppt_x</p:attrName>
                                          <p:attrName>ppt_y</p:attrName>
                                        </p:attrNameLst>
                                      </p:cBhvr>
                                    </p:animMotion>
                                  </p:childTnLst>
                                </p:cTn>
                              </p:par>
                            </p:childTnLst>
                          </p:cTn>
                        </p:par>
                        <p:par>
                          <p:cTn id="72" fill="hold" nodeType="afterGroup">
                            <p:stCondLst>
                              <p:cond delay="25000"/>
                            </p:stCondLst>
                            <p:childTnLst>
                              <p:par>
                                <p:cTn id="73" presetID="1" presetClass="entr" presetSubtype="0" fill="hold" grpId="0" nodeType="afterEffect">
                                  <p:stCondLst>
                                    <p:cond delay="0"/>
                                  </p:stCondLst>
                                  <p:childTnLst>
                                    <p:set>
                                      <p:cBhvr>
                                        <p:cTn id="74" dur="1" fill="hold">
                                          <p:stCondLst>
                                            <p:cond delay="0"/>
                                          </p:stCondLst>
                                        </p:cTn>
                                        <p:tgtEl>
                                          <p:spTgt spid="179261"/>
                                        </p:tgtEl>
                                        <p:attrNameLst>
                                          <p:attrName>style.visibility</p:attrName>
                                        </p:attrNameLst>
                                      </p:cBhvr>
                                      <p:to>
                                        <p:strVal val="visible"/>
                                      </p:to>
                                    </p:set>
                                  </p:childTnLst>
                                </p:cTn>
                              </p:par>
                            </p:childTnLst>
                          </p:cTn>
                        </p:par>
                        <p:par>
                          <p:cTn id="75" fill="hold" nodeType="afterGroup">
                            <p:stCondLst>
                              <p:cond delay="25000"/>
                            </p:stCondLst>
                            <p:childTnLst>
                              <p:par>
                                <p:cTn id="76" presetID="0" presetClass="path" presetSubtype="0" accel="50000" decel="50000" fill="hold" grpId="1" nodeType="afterEffect">
                                  <p:stCondLst>
                                    <p:cond delay="1000"/>
                                  </p:stCondLst>
                                  <p:childTnLst>
                                    <p:animMotion origin="layout" path="M 5.55556E-7 1.83711E-6 L -0.05174 0.4255 " pathEditMode="relative" rAng="0" ptsTypes="AA">
                                      <p:cBhvr>
                                        <p:cTn id="77" dur="1000" fill="hold"/>
                                        <p:tgtEl>
                                          <p:spTgt spid="179261"/>
                                        </p:tgtEl>
                                        <p:attrNameLst>
                                          <p:attrName>ppt_x</p:attrName>
                                          <p:attrName>ppt_y</p:attrName>
                                        </p:attrNameLst>
                                      </p:cBhvr>
                                      <p:rCtr x="-2587" y="21263"/>
                                    </p:animMotion>
                                  </p:childTnLst>
                                </p:cTn>
                              </p:par>
                            </p:childTnLst>
                          </p:cTn>
                        </p:par>
                        <p:par>
                          <p:cTn id="78" fill="hold" nodeType="afterGroup">
                            <p:stCondLst>
                              <p:cond delay="27000"/>
                            </p:stCondLst>
                            <p:childTnLst>
                              <p:par>
                                <p:cTn id="79" presetID="1" presetClass="exit" presetSubtype="0" fill="hold" grpId="1" nodeType="afterEffect">
                                  <p:stCondLst>
                                    <p:cond delay="0"/>
                                  </p:stCondLst>
                                  <p:childTnLst>
                                    <p:set>
                                      <p:cBhvr>
                                        <p:cTn id="80" dur="1" fill="hold">
                                          <p:stCondLst>
                                            <p:cond delay="0"/>
                                          </p:stCondLst>
                                        </p:cTn>
                                        <p:tgtEl>
                                          <p:spTgt spid="179212"/>
                                        </p:tgtEl>
                                        <p:attrNameLst>
                                          <p:attrName>style.visibility</p:attrName>
                                        </p:attrNameLst>
                                      </p:cBhvr>
                                      <p:to>
                                        <p:strVal val="hidden"/>
                                      </p:to>
                                    </p:set>
                                  </p:childTnLst>
                                </p:cTn>
                              </p:par>
                              <p:par>
                                <p:cTn id="81" presetID="1" presetClass="exit" presetSubtype="0" fill="hold" grpId="1" nodeType="withEffect">
                                  <p:stCondLst>
                                    <p:cond delay="0"/>
                                  </p:stCondLst>
                                  <p:childTnLst>
                                    <p:set>
                                      <p:cBhvr>
                                        <p:cTn id="82" dur="1" fill="hold">
                                          <p:stCondLst>
                                            <p:cond delay="0"/>
                                          </p:stCondLst>
                                        </p:cTn>
                                        <p:tgtEl>
                                          <p:spTgt spid="179222"/>
                                        </p:tgtEl>
                                        <p:attrNameLst>
                                          <p:attrName>style.visibility</p:attrName>
                                        </p:attrNameLst>
                                      </p:cBhvr>
                                      <p:to>
                                        <p:strVal val="hidden"/>
                                      </p:to>
                                    </p:set>
                                  </p:childTnLst>
                                </p:cTn>
                              </p:par>
                            </p:childTnLst>
                          </p:cTn>
                        </p:par>
                        <p:par>
                          <p:cTn id="83" fill="hold" nodeType="afterGroup">
                            <p:stCondLst>
                              <p:cond delay="27000"/>
                            </p:stCondLst>
                            <p:childTnLst>
                              <p:par>
                                <p:cTn id="84" presetID="0" presetClass="path" presetSubtype="0" accel="50000" decel="50000" fill="hold" grpId="0" nodeType="afterEffect">
                                  <p:stCondLst>
                                    <p:cond delay="0"/>
                                  </p:stCondLst>
                                  <p:childTnLst>
                                    <p:animMotion origin="layout" path="M 2.77778E-7 -6.15456E-7 L 0.19167 0.06664 " pathEditMode="relative" ptsTypes="AA">
                                      <p:cBhvr>
                                        <p:cTn id="85" dur="1000" fill="hold"/>
                                        <p:tgtEl>
                                          <p:spTgt spid="179211"/>
                                        </p:tgtEl>
                                        <p:attrNameLst>
                                          <p:attrName>ppt_x</p:attrName>
                                          <p:attrName>ppt_y</p:attrName>
                                        </p:attrNameLst>
                                      </p:cBhvr>
                                    </p:animMotion>
                                  </p:childTnLst>
                                </p:cTn>
                              </p:par>
                            </p:childTnLst>
                          </p:cTn>
                        </p:par>
                        <p:par>
                          <p:cTn id="86" fill="hold" nodeType="afterGroup">
                            <p:stCondLst>
                              <p:cond delay="28000"/>
                            </p:stCondLst>
                            <p:childTnLst>
                              <p:par>
                                <p:cTn id="87" presetID="0" presetClass="path" presetSubtype="0" accel="50000" decel="50000" fill="hold" grpId="0" nodeType="afterEffect">
                                  <p:stCondLst>
                                    <p:cond delay="0"/>
                                  </p:stCondLst>
                                  <p:childTnLst>
                                    <p:animMotion origin="layout" path="M 2.77778E-7 -6.15456E-7 L -0.39166 0.06664 " pathEditMode="relative" ptsTypes="AA">
                                      <p:cBhvr>
                                        <p:cTn id="88" dur="1000" fill="hold"/>
                                        <p:tgtEl>
                                          <p:spTgt spid="179224"/>
                                        </p:tgtEl>
                                        <p:attrNameLst>
                                          <p:attrName>ppt_x</p:attrName>
                                          <p:attrName>ppt_y</p:attrName>
                                        </p:attrNameLst>
                                      </p:cBhvr>
                                    </p:animMotion>
                                  </p:childTnLst>
                                </p:cTn>
                              </p:par>
                            </p:childTnLst>
                          </p:cTn>
                        </p:par>
                        <p:par>
                          <p:cTn id="89" fill="hold" nodeType="afterGroup">
                            <p:stCondLst>
                              <p:cond delay="29000"/>
                            </p:stCondLst>
                            <p:childTnLst>
                              <p:par>
                                <p:cTn id="90" presetID="1" presetClass="entr" presetSubtype="0" fill="hold" grpId="0" nodeType="afterEffect">
                                  <p:stCondLst>
                                    <p:cond delay="0"/>
                                  </p:stCondLst>
                                  <p:childTnLst>
                                    <p:set>
                                      <p:cBhvr>
                                        <p:cTn id="91" dur="1" fill="hold">
                                          <p:stCondLst>
                                            <p:cond delay="0"/>
                                          </p:stCondLst>
                                        </p:cTn>
                                        <p:tgtEl>
                                          <p:spTgt spid="179262"/>
                                        </p:tgtEl>
                                        <p:attrNameLst>
                                          <p:attrName>style.visibility</p:attrName>
                                        </p:attrNameLst>
                                      </p:cBhvr>
                                      <p:to>
                                        <p:strVal val="visible"/>
                                      </p:to>
                                    </p:set>
                                  </p:childTnLst>
                                </p:cTn>
                              </p:par>
                            </p:childTnLst>
                          </p:cTn>
                        </p:par>
                        <p:par>
                          <p:cTn id="92" fill="hold" nodeType="afterGroup">
                            <p:stCondLst>
                              <p:cond delay="29000"/>
                            </p:stCondLst>
                            <p:childTnLst>
                              <p:par>
                                <p:cTn id="93" presetID="0" presetClass="path" presetSubtype="0" accel="50000" decel="50000" fill="hold" grpId="1" nodeType="afterEffect">
                                  <p:stCondLst>
                                    <p:cond delay="1000"/>
                                  </p:stCondLst>
                                  <p:childTnLst>
                                    <p:animMotion origin="layout" path="M 5.55556E-7 1.83711E-6 L -0.05174 0.35886 " pathEditMode="relative" rAng="0" ptsTypes="AA">
                                      <p:cBhvr>
                                        <p:cTn id="94" dur="1000" fill="hold"/>
                                        <p:tgtEl>
                                          <p:spTgt spid="179262"/>
                                        </p:tgtEl>
                                        <p:attrNameLst>
                                          <p:attrName>ppt_x</p:attrName>
                                          <p:attrName>ppt_y</p:attrName>
                                        </p:attrNameLst>
                                      </p:cBhvr>
                                      <p:rCtr x="-2587" y="17932"/>
                                    </p:animMotion>
                                  </p:childTnLst>
                                </p:cTn>
                              </p:par>
                            </p:childTnLst>
                          </p:cTn>
                        </p:par>
                        <p:par>
                          <p:cTn id="95" fill="hold" nodeType="afterGroup">
                            <p:stCondLst>
                              <p:cond delay="31000"/>
                            </p:stCondLst>
                            <p:childTnLst>
                              <p:par>
                                <p:cTn id="96" presetID="1" presetClass="exit" presetSubtype="0" fill="hold" grpId="1" nodeType="afterEffect">
                                  <p:stCondLst>
                                    <p:cond delay="0"/>
                                  </p:stCondLst>
                                  <p:childTnLst>
                                    <p:set>
                                      <p:cBhvr>
                                        <p:cTn id="97" dur="1" fill="hold">
                                          <p:stCondLst>
                                            <p:cond delay="0"/>
                                          </p:stCondLst>
                                        </p:cTn>
                                        <p:tgtEl>
                                          <p:spTgt spid="179211"/>
                                        </p:tgtEl>
                                        <p:attrNameLst>
                                          <p:attrName>style.visibility</p:attrName>
                                        </p:attrNameLst>
                                      </p:cBhvr>
                                      <p:to>
                                        <p:strVal val="hidden"/>
                                      </p:to>
                                    </p:set>
                                  </p:childTnLst>
                                </p:cTn>
                              </p:par>
                              <p:par>
                                <p:cTn id="98" presetID="1" presetClass="exit" presetSubtype="0" fill="hold" grpId="1" nodeType="withEffect">
                                  <p:stCondLst>
                                    <p:cond delay="0"/>
                                  </p:stCondLst>
                                  <p:childTnLst>
                                    <p:set>
                                      <p:cBhvr>
                                        <p:cTn id="99" dur="1" fill="hold">
                                          <p:stCondLst>
                                            <p:cond delay="0"/>
                                          </p:stCondLst>
                                        </p:cTn>
                                        <p:tgtEl>
                                          <p:spTgt spid="179224"/>
                                        </p:tgtEl>
                                        <p:attrNameLst>
                                          <p:attrName>style.visibility</p:attrName>
                                        </p:attrNameLst>
                                      </p:cBhvr>
                                      <p:to>
                                        <p:strVal val="hidden"/>
                                      </p:to>
                                    </p:set>
                                  </p:childTnLst>
                                </p:cTn>
                              </p:par>
                            </p:childTnLst>
                          </p:cTn>
                        </p:par>
                        <p:par>
                          <p:cTn id="100" fill="hold" nodeType="afterGroup">
                            <p:stCondLst>
                              <p:cond delay="31000"/>
                            </p:stCondLst>
                            <p:childTnLst>
                              <p:par>
                                <p:cTn id="101" presetID="0" presetClass="path" presetSubtype="0" accel="50000" decel="50000" fill="hold" grpId="0" nodeType="afterEffect">
                                  <p:stCondLst>
                                    <p:cond delay="0"/>
                                  </p:stCondLst>
                                  <p:childTnLst>
                                    <p:animMotion origin="layout" path="M 2.77778E-7 -6.15456E-7 L 0.23333 0.13327 " pathEditMode="relative" ptsTypes="AA">
                                      <p:cBhvr>
                                        <p:cTn id="102" dur="1000" fill="hold"/>
                                        <p:tgtEl>
                                          <p:spTgt spid="179210"/>
                                        </p:tgtEl>
                                        <p:attrNameLst>
                                          <p:attrName>ppt_x</p:attrName>
                                          <p:attrName>ppt_y</p:attrName>
                                        </p:attrNameLst>
                                      </p:cBhvr>
                                    </p:animMotion>
                                  </p:childTnLst>
                                </p:cTn>
                              </p:par>
                            </p:childTnLst>
                          </p:cTn>
                        </p:par>
                        <p:par>
                          <p:cTn id="103" fill="hold" nodeType="afterGroup">
                            <p:stCondLst>
                              <p:cond delay="32000"/>
                            </p:stCondLst>
                            <p:childTnLst>
                              <p:par>
                                <p:cTn id="104" presetID="0" presetClass="path" presetSubtype="0" accel="50000" decel="50000" fill="hold" grpId="0" nodeType="afterEffect">
                                  <p:stCondLst>
                                    <p:cond delay="0"/>
                                  </p:stCondLst>
                                  <p:childTnLst>
                                    <p:animMotion origin="layout" path="M 2.77778E-7 -6.15456E-7 L -0.30833 0.13327 " pathEditMode="relative" ptsTypes="AA">
                                      <p:cBhvr>
                                        <p:cTn id="105" dur="1000" fill="hold"/>
                                        <p:tgtEl>
                                          <p:spTgt spid="179221"/>
                                        </p:tgtEl>
                                        <p:attrNameLst>
                                          <p:attrName>ppt_x</p:attrName>
                                          <p:attrName>ppt_y</p:attrName>
                                        </p:attrNameLst>
                                      </p:cBhvr>
                                    </p:animMotion>
                                  </p:childTnLst>
                                </p:cTn>
                              </p:par>
                            </p:childTnLst>
                          </p:cTn>
                        </p:par>
                        <p:par>
                          <p:cTn id="106" fill="hold" nodeType="afterGroup">
                            <p:stCondLst>
                              <p:cond delay="33000"/>
                            </p:stCondLst>
                            <p:childTnLst>
                              <p:par>
                                <p:cTn id="107" presetID="1" presetClass="entr" presetSubtype="0" fill="hold" grpId="0" nodeType="afterEffect">
                                  <p:stCondLst>
                                    <p:cond delay="0"/>
                                  </p:stCondLst>
                                  <p:childTnLst>
                                    <p:set>
                                      <p:cBhvr>
                                        <p:cTn id="108" dur="1" fill="hold">
                                          <p:stCondLst>
                                            <p:cond delay="0"/>
                                          </p:stCondLst>
                                        </p:cTn>
                                        <p:tgtEl>
                                          <p:spTgt spid="179263"/>
                                        </p:tgtEl>
                                        <p:attrNameLst>
                                          <p:attrName>style.visibility</p:attrName>
                                        </p:attrNameLst>
                                      </p:cBhvr>
                                      <p:to>
                                        <p:strVal val="visible"/>
                                      </p:to>
                                    </p:set>
                                  </p:childTnLst>
                                </p:cTn>
                              </p:par>
                            </p:childTnLst>
                          </p:cTn>
                        </p:par>
                        <p:par>
                          <p:cTn id="109" fill="hold" nodeType="afterGroup">
                            <p:stCondLst>
                              <p:cond delay="33000"/>
                            </p:stCondLst>
                            <p:childTnLst>
                              <p:par>
                                <p:cTn id="110" presetID="0" presetClass="path" presetSubtype="0" accel="50000" decel="50000" fill="hold" grpId="1" nodeType="afterEffect">
                                  <p:stCondLst>
                                    <p:cond delay="1000"/>
                                  </p:stCondLst>
                                  <p:childTnLst>
                                    <p:animMotion origin="layout" path="M 5.55556E-7 1.83711E-6 L -0.17674 0.4255 " pathEditMode="relative" rAng="0" ptsTypes="AA">
                                      <p:cBhvr>
                                        <p:cTn id="111" dur="1000" fill="hold"/>
                                        <p:tgtEl>
                                          <p:spTgt spid="179263"/>
                                        </p:tgtEl>
                                        <p:attrNameLst>
                                          <p:attrName>ppt_x</p:attrName>
                                          <p:attrName>ppt_y</p:attrName>
                                        </p:attrNameLst>
                                      </p:cBhvr>
                                      <p:rCtr x="-8837" y="21263"/>
                                    </p:animMotion>
                                  </p:childTnLst>
                                </p:cTn>
                              </p:par>
                            </p:childTnLst>
                          </p:cTn>
                        </p:par>
                        <p:par>
                          <p:cTn id="112" fill="hold" nodeType="afterGroup">
                            <p:stCondLst>
                              <p:cond delay="35000"/>
                            </p:stCondLst>
                            <p:childTnLst>
                              <p:par>
                                <p:cTn id="113" presetID="1" presetClass="exit" presetSubtype="0" fill="hold" grpId="1" nodeType="afterEffect">
                                  <p:stCondLst>
                                    <p:cond delay="0"/>
                                  </p:stCondLst>
                                  <p:childTnLst>
                                    <p:set>
                                      <p:cBhvr>
                                        <p:cTn id="114" dur="1" fill="hold">
                                          <p:stCondLst>
                                            <p:cond delay="0"/>
                                          </p:stCondLst>
                                        </p:cTn>
                                        <p:tgtEl>
                                          <p:spTgt spid="179210"/>
                                        </p:tgtEl>
                                        <p:attrNameLst>
                                          <p:attrName>style.visibility</p:attrName>
                                        </p:attrNameLst>
                                      </p:cBhvr>
                                      <p:to>
                                        <p:strVal val="hidden"/>
                                      </p:to>
                                    </p:set>
                                  </p:childTnLst>
                                </p:cTn>
                              </p:par>
                              <p:par>
                                <p:cTn id="115" presetID="1" presetClass="exit" presetSubtype="0" fill="hold" grpId="1" nodeType="withEffect">
                                  <p:stCondLst>
                                    <p:cond delay="0"/>
                                  </p:stCondLst>
                                  <p:childTnLst>
                                    <p:set>
                                      <p:cBhvr>
                                        <p:cTn id="116" dur="1" fill="hold">
                                          <p:stCondLst>
                                            <p:cond delay="0"/>
                                          </p:stCondLst>
                                        </p:cTn>
                                        <p:tgtEl>
                                          <p:spTgt spid="179221"/>
                                        </p:tgtEl>
                                        <p:attrNameLst>
                                          <p:attrName>style.visibility</p:attrName>
                                        </p:attrNameLst>
                                      </p:cBhvr>
                                      <p:to>
                                        <p:strVal val="hidden"/>
                                      </p:to>
                                    </p:set>
                                  </p:childTnLst>
                                </p:cTn>
                              </p:par>
                            </p:childTnLst>
                          </p:cTn>
                        </p:par>
                        <p:par>
                          <p:cTn id="117" fill="hold" nodeType="afterGroup">
                            <p:stCondLst>
                              <p:cond delay="35000"/>
                            </p:stCondLst>
                            <p:childTnLst>
                              <p:par>
                                <p:cTn id="118" presetID="0" presetClass="path" presetSubtype="0" accel="50000" decel="50000" fill="hold" grpId="0" nodeType="afterEffect">
                                  <p:stCondLst>
                                    <p:cond delay="0"/>
                                  </p:stCondLst>
                                  <p:childTnLst>
                                    <p:animMotion origin="layout" path="M 6.11111E-6 -6.15456E-7 L 0.28334 0.13327 " pathEditMode="relative" ptsTypes="AA">
                                      <p:cBhvr>
                                        <p:cTn id="119" dur="1000" fill="hold"/>
                                        <p:tgtEl>
                                          <p:spTgt spid="179207"/>
                                        </p:tgtEl>
                                        <p:attrNameLst>
                                          <p:attrName>ppt_x</p:attrName>
                                          <p:attrName>ppt_y</p:attrName>
                                        </p:attrNameLst>
                                      </p:cBhvr>
                                    </p:animMotion>
                                  </p:childTnLst>
                                </p:cTn>
                              </p:par>
                            </p:childTnLst>
                          </p:cTn>
                        </p:par>
                        <p:par>
                          <p:cTn id="120" fill="hold" nodeType="afterGroup">
                            <p:stCondLst>
                              <p:cond delay="36000"/>
                            </p:stCondLst>
                            <p:childTnLst>
                              <p:par>
                                <p:cTn id="121" presetID="0" presetClass="path" presetSubtype="0" accel="50000" decel="50000" fill="hold" grpId="0" nodeType="afterEffect">
                                  <p:stCondLst>
                                    <p:cond delay="0"/>
                                  </p:stCondLst>
                                  <p:childTnLst>
                                    <p:animMotion origin="layout" path="M 2.77778E-7 -6.15456E-7 L -0.26666 0.06664 " pathEditMode="relative" ptsTypes="AA">
                                      <p:cBhvr>
                                        <p:cTn id="122" dur="1000" fill="hold"/>
                                        <p:tgtEl>
                                          <p:spTgt spid="179217"/>
                                        </p:tgtEl>
                                        <p:attrNameLst>
                                          <p:attrName>ppt_x</p:attrName>
                                          <p:attrName>ppt_y</p:attrName>
                                        </p:attrNameLst>
                                      </p:cBhvr>
                                    </p:animMotion>
                                  </p:childTnLst>
                                </p:cTn>
                              </p:par>
                            </p:childTnLst>
                          </p:cTn>
                        </p:par>
                        <p:par>
                          <p:cTn id="123" fill="hold" nodeType="afterGroup">
                            <p:stCondLst>
                              <p:cond delay="37000"/>
                            </p:stCondLst>
                            <p:childTnLst>
                              <p:par>
                                <p:cTn id="124" presetID="1" presetClass="entr" presetSubtype="0" fill="hold" grpId="0" nodeType="afterEffect">
                                  <p:stCondLst>
                                    <p:cond delay="0"/>
                                  </p:stCondLst>
                                  <p:childTnLst>
                                    <p:set>
                                      <p:cBhvr>
                                        <p:cTn id="125" dur="1" fill="hold">
                                          <p:stCondLst>
                                            <p:cond delay="0"/>
                                          </p:stCondLst>
                                        </p:cTn>
                                        <p:tgtEl>
                                          <p:spTgt spid="179264"/>
                                        </p:tgtEl>
                                        <p:attrNameLst>
                                          <p:attrName>style.visibility</p:attrName>
                                        </p:attrNameLst>
                                      </p:cBhvr>
                                      <p:to>
                                        <p:strVal val="visible"/>
                                      </p:to>
                                    </p:set>
                                  </p:childTnLst>
                                </p:cTn>
                              </p:par>
                            </p:childTnLst>
                          </p:cTn>
                        </p:par>
                        <p:par>
                          <p:cTn id="126" fill="hold" nodeType="afterGroup">
                            <p:stCondLst>
                              <p:cond delay="37000"/>
                            </p:stCondLst>
                            <p:childTnLst>
                              <p:par>
                                <p:cTn id="127" presetID="0" presetClass="path" presetSubtype="0" accel="50000" decel="50000" fill="hold" grpId="1" nodeType="afterEffect">
                                  <p:stCondLst>
                                    <p:cond delay="1000"/>
                                  </p:stCondLst>
                                  <p:childTnLst>
                                    <p:animMotion origin="layout" path="M 5.55556E-7 1.83711E-6 L -0.26007 0.35886 " pathEditMode="relative" rAng="0" ptsTypes="AA">
                                      <p:cBhvr>
                                        <p:cTn id="128" dur="1000" fill="hold"/>
                                        <p:tgtEl>
                                          <p:spTgt spid="179264"/>
                                        </p:tgtEl>
                                        <p:attrNameLst>
                                          <p:attrName>ppt_x</p:attrName>
                                          <p:attrName>ppt_y</p:attrName>
                                        </p:attrNameLst>
                                      </p:cBhvr>
                                      <p:rCtr x="-13003" y="17932"/>
                                    </p:animMotion>
                                  </p:childTnLst>
                                </p:cTn>
                              </p:par>
                            </p:childTnLst>
                          </p:cTn>
                        </p:par>
                        <p:par>
                          <p:cTn id="129" fill="hold" nodeType="afterGroup">
                            <p:stCondLst>
                              <p:cond delay="39000"/>
                            </p:stCondLst>
                            <p:childTnLst>
                              <p:par>
                                <p:cTn id="130" presetID="1" presetClass="exit" presetSubtype="0" fill="hold" grpId="1" nodeType="afterEffect">
                                  <p:stCondLst>
                                    <p:cond delay="0"/>
                                  </p:stCondLst>
                                  <p:childTnLst>
                                    <p:set>
                                      <p:cBhvr>
                                        <p:cTn id="131" dur="1" fill="hold">
                                          <p:stCondLst>
                                            <p:cond delay="0"/>
                                          </p:stCondLst>
                                        </p:cTn>
                                        <p:tgtEl>
                                          <p:spTgt spid="179207"/>
                                        </p:tgtEl>
                                        <p:attrNameLst>
                                          <p:attrName>style.visibility</p:attrName>
                                        </p:attrNameLst>
                                      </p:cBhvr>
                                      <p:to>
                                        <p:strVal val="hidden"/>
                                      </p:to>
                                    </p:set>
                                  </p:childTnLst>
                                </p:cTn>
                              </p:par>
                              <p:par>
                                <p:cTn id="132" presetID="1" presetClass="exit" presetSubtype="0" fill="hold" grpId="1" nodeType="withEffect">
                                  <p:stCondLst>
                                    <p:cond delay="0"/>
                                  </p:stCondLst>
                                  <p:childTnLst>
                                    <p:set>
                                      <p:cBhvr>
                                        <p:cTn id="133" dur="1" fill="hold">
                                          <p:stCondLst>
                                            <p:cond delay="0"/>
                                          </p:stCondLst>
                                        </p:cTn>
                                        <p:tgtEl>
                                          <p:spTgt spid="179217"/>
                                        </p:tgtEl>
                                        <p:attrNameLst>
                                          <p:attrName>style.visibility</p:attrName>
                                        </p:attrNameLst>
                                      </p:cBhvr>
                                      <p:to>
                                        <p:strVal val="hidden"/>
                                      </p:to>
                                    </p:set>
                                  </p:childTnLst>
                                </p:cTn>
                              </p:par>
                            </p:childTnLst>
                          </p:cTn>
                        </p:par>
                        <p:par>
                          <p:cTn id="134" fill="hold" nodeType="afterGroup">
                            <p:stCondLst>
                              <p:cond delay="39000"/>
                            </p:stCondLst>
                            <p:childTnLst>
                              <p:par>
                                <p:cTn id="135" presetID="0" presetClass="path" presetSubtype="0" accel="50000" decel="50000" fill="hold" grpId="0" nodeType="afterEffect">
                                  <p:stCondLst>
                                    <p:cond delay="0"/>
                                  </p:stCondLst>
                                  <p:childTnLst>
                                    <p:animMotion origin="layout" path="M 2.77778E-7 -6.15456E-7 L 0.23333 0.06664 " pathEditMode="relative" ptsTypes="AA">
                                      <p:cBhvr>
                                        <p:cTn id="136" dur="1000" fill="hold"/>
                                        <p:tgtEl>
                                          <p:spTgt spid="179208"/>
                                        </p:tgtEl>
                                        <p:attrNameLst>
                                          <p:attrName>ppt_x</p:attrName>
                                          <p:attrName>ppt_y</p:attrName>
                                        </p:attrNameLst>
                                      </p:cBhvr>
                                    </p:animMotion>
                                  </p:childTnLst>
                                </p:cTn>
                              </p:par>
                            </p:childTnLst>
                          </p:cTn>
                        </p:par>
                        <p:par>
                          <p:cTn id="137" fill="hold" nodeType="afterGroup">
                            <p:stCondLst>
                              <p:cond delay="40000"/>
                            </p:stCondLst>
                            <p:childTnLst>
                              <p:par>
                                <p:cTn id="138" presetID="0" presetClass="path" presetSubtype="0" accel="50000" decel="50000" fill="hold" grpId="0" nodeType="afterEffect">
                                  <p:stCondLst>
                                    <p:cond delay="0"/>
                                  </p:stCondLst>
                                  <p:childTnLst>
                                    <p:animMotion origin="layout" path="M -2.77778E-7 -2.34614E-6 L -0.30642 0.07011 " pathEditMode="relative" rAng="0" ptsTypes="AA">
                                      <p:cBhvr>
                                        <p:cTn id="139" dur="1000" fill="hold"/>
                                        <p:tgtEl>
                                          <p:spTgt spid="179219"/>
                                        </p:tgtEl>
                                        <p:attrNameLst>
                                          <p:attrName>ppt_x</p:attrName>
                                          <p:attrName>ppt_y</p:attrName>
                                        </p:attrNameLst>
                                      </p:cBhvr>
                                      <p:rCtr x="-15330" y="3494"/>
                                    </p:animMotion>
                                  </p:childTnLst>
                                </p:cTn>
                              </p:par>
                            </p:childTnLst>
                          </p:cTn>
                        </p:par>
                        <p:par>
                          <p:cTn id="140" fill="hold" nodeType="afterGroup">
                            <p:stCondLst>
                              <p:cond delay="41000"/>
                            </p:stCondLst>
                            <p:childTnLst>
                              <p:par>
                                <p:cTn id="141" presetID="1" presetClass="entr" presetSubtype="0" fill="hold" grpId="0" nodeType="afterEffect">
                                  <p:stCondLst>
                                    <p:cond delay="0"/>
                                  </p:stCondLst>
                                  <p:childTnLst>
                                    <p:set>
                                      <p:cBhvr>
                                        <p:cTn id="142" dur="1" fill="hold">
                                          <p:stCondLst>
                                            <p:cond delay="0"/>
                                          </p:stCondLst>
                                        </p:cTn>
                                        <p:tgtEl>
                                          <p:spTgt spid="179265"/>
                                        </p:tgtEl>
                                        <p:attrNameLst>
                                          <p:attrName>style.visibility</p:attrName>
                                        </p:attrNameLst>
                                      </p:cBhvr>
                                      <p:to>
                                        <p:strVal val="visible"/>
                                      </p:to>
                                    </p:set>
                                  </p:childTnLst>
                                </p:cTn>
                              </p:par>
                            </p:childTnLst>
                          </p:cTn>
                        </p:par>
                        <p:par>
                          <p:cTn id="143" fill="hold" nodeType="afterGroup">
                            <p:stCondLst>
                              <p:cond delay="41000"/>
                            </p:stCondLst>
                            <p:childTnLst>
                              <p:par>
                                <p:cTn id="144" presetID="0" presetClass="path" presetSubtype="0" accel="50000" decel="50000" fill="hold" grpId="1" nodeType="afterEffect">
                                  <p:stCondLst>
                                    <p:cond delay="1000"/>
                                  </p:stCondLst>
                                  <p:childTnLst>
                                    <p:animMotion origin="layout" path="M 5.55556E-7 1.83711E-6 L -0.17674 0.35886 " pathEditMode="relative" rAng="0" ptsTypes="AA">
                                      <p:cBhvr>
                                        <p:cTn id="145" dur="1000" fill="hold"/>
                                        <p:tgtEl>
                                          <p:spTgt spid="179265"/>
                                        </p:tgtEl>
                                        <p:attrNameLst>
                                          <p:attrName>ppt_x</p:attrName>
                                          <p:attrName>ppt_y</p:attrName>
                                        </p:attrNameLst>
                                      </p:cBhvr>
                                      <p:rCtr x="-8837" y="17932"/>
                                    </p:animMotion>
                                  </p:childTnLst>
                                </p:cTn>
                              </p:par>
                            </p:childTnLst>
                          </p:cTn>
                        </p:par>
                        <p:par>
                          <p:cTn id="146" fill="hold" nodeType="afterGroup">
                            <p:stCondLst>
                              <p:cond delay="43000"/>
                            </p:stCondLst>
                            <p:childTnLst>
                              <p:par>
                                <p:cTn id="147" presetID="1" presetClass="exit" presetSubtype="0" fill="hold" grpId="1" nodeType="afterEffect">
                                  <p:stCondLst>
                                    <p:cond delay="0"/>
                                  </p:stCondLst>
                                  <p:childTnLst>
                                    <p:set>
                                      <p:cBhvr>
                                        <p:cTn id="148" dur="1" fill="hold">
                                          <p:stCondLst>
                                            <p:cond delay="0"/>
                                          </p:stCondLst>
                                        </p:cTn>
                                        <p:tgtEl>
                                          <p:spTgt spid="179208"/>
                                        </p:tgtEl>
                                        <p:attrNameLst>
                                          <p:attrName>style.visibility</p:attrName>
                                        </p:attrNameLst>
                                      </p:cBhvr>
                                      <p:to>
                                        <p:strVal val="hidden"/>
                                      </p:to>
                                    </p:set>
                                  </p:childTnLst>
                                </p:cTn>
                              </p:par>
                              <p:par>
                                <p:cTn id="149" presetID="1" presetClass="exit" presetSubtype="0" fill="hold" grpId="1" nodeType="withEffect">
                                  <p:stCondLst>
                                    <p:cond delay="0"/>
                                  </p:stCondLst>
                                  <p:childTnLst>
                                    <p:set>
                                      <p:cBhvr>
                                        <p:cTn id="150" dur="1" fill="hold">
                                          <p:stCondLst>
                                            <p:cond delay="0"/>
                                          </p:stCondLst>
                                        </p:cTn>
                                        <p:tgtEl>
                                          <p:spTgt spid="179219"/>
                                        </p:tgtEl>
                                        <p:attrNameLst>
                                          <p:attrName>style.visibility</p:attrName>
                                        </p:attrNameLst>
                                      </p:cBhvr>
                                      <p:to>
                                        <p:strVal val="hidden"/>
                                      </p:to>
                                    </p:set>
                                  </p:childTnLst>
                                </p:cTn>
                              </p:par>
                            </p:childTnLst>
                          </p:cTn>
                        </p:par>
                        <p:par>
                          <p:cTn id="151" fill="hold" nodeType="afterGroup">
                            <p:stCondLst>
                              <p:cond delay="43000"/>
                            </p:stCondLst>
                            <p:childTnLst>
                              <p:par>
                                <p:cTn id="152" presetID="0" presetClass="path" presetSubtype="0" accel="50000" decel="50000" fill="hold" grpId="0" nodeType="afterEffect">
                                  <p:stCondLst>
                                    <p:cond delay="0"/>
                                  </p:stCondLst>
                                  <p:childTnLst>
                                    <p:animMotion origin="layout" path="M 6.11111E-6 -6.15456E-7 L 0.28334 0.06664 " pathEditMode="relative" ptsTypes="AA">
                                      <p:cBhvr>
                                        <p:cTn id="153" dur="1000" fill="hold"/>
                                        <p:tgtEl>
                                          <p:spTgt spid="179205"/>
                                        </p:tgtEl>
                                        <p:attrNameLst>
                                          <p:attrName>ppt_x</p:attrName>
                                          <p:attrName>ppt_y</p:attrName>
                                        </p:attrNameLst>
                                      </p:cBhvr>
                                    </p:animMotion>
                                  </p:childTnLst>
                                </p:cTn>
                              </p:par>
                            </p:childTnLst>
                          </p:cTn>
                        </p:par>
                        <p:par>
                          <p:cTn id="154" fill="hold" nodeType="afterGroup">
                            <p:stCondLst>
                              <p:cond delay="44000"/>
                            </p:stCondLst>
                            <p:childTnLst>
                              <p:par>
                                <p:cTn id="155" presetID="0" presetClass="path" presetSubtype="0" accel="50000" decel="50000" fill="hold" grpId="0" nodeType="afterEffect">
                                  <p:stCondLst>
                                    <p:cond delay="0"/>
                                  </p:stCondLst>
                                  <p:childTnLst>
                                    <p:animMotion origin="layout" path="M -3.88889E-6 -6.15456E-7 L -0.21666 0.06664 " pathEditMode="relative" ptsTypes="AA">
                                      <p:cBhvr>
                                        <p:cTn id="156" dur="1000" fill="hold"/>
                                        <p:tgtEl>
                                          <p:spTgt spid="179216"/>
                                        </p:tgtEl>
                                        <p:attrNameLst>
                                          <p:attrName>ppt_x</p:attrName>
                                          <p:attrName>ppt_y</p:attrName>
                                        </p:attrNameLst>
                                      </p:cBhvr>
                                    </p:animMotion>
                                  </p:childTnLst>
                                </p:cTn>
                              </p:par>
                            </p:childTnLst>
                          </p:cTn>
                        </p:par>
                        <p:par>
                          <p:cTn id="157" fill="hold" nodeType="afterGroup">
                            <p:stCondLst>
                              <p:cond delay="45000"/>
                            </p:stCondLst>
                            <p:childTnLst>
                              <p:par>
                                <p:cTn id="158" presetID="1" presetClass="entr" presetSubtype="0" fill="hold" grpId="0" nodeType="afterEffect">
                                  <p:stCondLst>
                                    <p:cond delay="0"/>
                                  </p:stCondLst>
                                  <p:childTnLst>
                                    <p:set>
                                      <p:cBhvr>
                                        <p:cTn id="159" dur="1" fill="hold">
                                          <p:stCondLst>
                                            <p:cond delay="0"/>
                                          </p:stCondLst>
                                        </p:cTn>
                                        <p:tgtEl>
                                          <p:spTgt spid="179266"/>
                                        </p:tgtEl>
                                        <p:attrNameLst>
                                          <p:attrName>style.visibility</p:attrName>
                                        </p:attrNameLst>
                                      </p:cBhvr>
                                      <p:to>
                                        <p:strVal val="visible"/>
                                      </p:to>
                                    </p:set>
                                  </p:childTnLst>
                                </p:cTn>
                              </p:par>
                            </p:childTnLst>
                          </p:cTn>
                        </p:par>
                        <p:par>
                          <p:cTn id="160" fill="hold" nodeType="afterGroup">
                            <p:stCondLst>
                              <p:cond delay="45000"/>
                            </p:stCondLst>
                            <p:childTnLst>
                              <p:par>
                                <p:cTn id="161" presetID="0" presetClass="path" presetSubtype="0" accel="50000" decel="50000" fill="hold" grpId="1" nodeType="afterEffect">
                                  <p:stCondLst>
                                    <p:cond delay="1000"/>
                                  </p:stCondLst>
                                  <p:childTnLst>
                                    <p:animMotion origin="layout" path="M 5.55556E-7 1.83711E-6 L -0.30174 0.4255 " pathEditMode="relative" rAng="0" ptsTypes="AA">
                                      <p:cBhvr>
                                        <p:cTn id="162" dur="1000" fill="hold"/>
                                        <p:tgtEl>
                                          <p:spTgt spid="179266"/>
                                        </p:tgtEl>
                                        <p:attrNameLst>
                                          <p:attrName>ppt_x</p:attrName>
                                          <p:attrName>ppt_y</p:attrName>
                                        </p:attrNameLst>
                                      </p:cBhvr>
                                      <p:rCtr x="-15087" y="21263"/>
                                    </p:animMotion>
                                  </p:childTnLst>
                                </p:cTn>
                              </p:par>
                            </p:childTnLst>
                          </p:cTn>
                        </p:par>
                        <p:par>
                          <p:cTn id="163" fill="hold" nodeType="afterGroup">
                            <p:stCondLst>
                              <p:cond delay="47000"/>
                            </p:stCondLst>
                            <p:childTnLst>
                              <p:par>
                                <p:cTn id="164" presetID="1" presetClass="exit" presetSubtype="0" fill="hold" grpId="1" nodeType="afterEffect">
                                  <p:stCondLst>
                                    <p:cond delay="0"/>
                                  </p:stCondLst>
                                  <p:childTnLst>
                                    <p:set>
                                      <p:cBhvr>
                                        <p:cTn id="165" dur="1" fill="hold">
                                          <p:stCondLst>
                                            <p:cond delay="0"/>
                                          </p:stCondLst>
                                        </p:cTn>
                                        <p:tgtEl>
                                          <p:spTgt spid="179205"/>
                                        </p:tgtEl>
                                        <p:attrNameLst>
                                          <p:attrName>style.visibility</p:attrName>
                                        </p:attrNameLst>
                                      </p:cBhvr>
                                      <p:to>
                                        <p:strVal val="hidden"/>
                                      </p:to>
                                    </p:set>
                                  </p:childTnLst>
                                </p:cTn>
                              </p:par>
                              <p:par>
                                <p:cTn id="166" presetID="1" presetClass="exit" presetSubtype="0" fill="hold" grpId="1" nodeType="withEffect">
                                  <p:stCondLst>
                                    <p:cond delay="0"/>
                                  </p:stCondLst>
                                  <p:childTnLst>
                                    <p:set>
                                      <p:cBhvr>
                                        <p:cTn id="167" dur="1" fill="hold">
                                          <p:stCondLst>
                                            <p:cond delay="0"/>
                                          </p:stCondLst>
                                        </p:cTn>
                                        <p:tgtEl>
                                          <p:spTgt spid="179216"/>
                                        </p:tgtEl>
                                        <p:attrNameLst>
                                          <p:attrName>style.visibility</p:attrName>
                                        </p:attrNameLst>
                                      </p:cBhvr>
                                      <p:to>
                                        <p:strVal val="hidden"/>
                                      </p:to>
                                    </p:set>
                                  </p:childTnLst>
                                </p:cTn>
                              </p:par>
                            </p:childTnLst>
                          </p:cTn>
                        </p:par>
                        <p:par>
                          <p:cTn id="168" fill="hold" nodeType="afterGroup">
                            <p:stCondLst>
                              <p:cond delay="47000"/>
                            </p:stCondLst>
                            <p:childTnLst>
                              <p:par>
                                <p:cTn id="169" presetID="1" presetClass="entr" presetSubtype="0" fill="hold" grpId="0" nodeType="afterEffect">
                                  <p:stCondLst>
                                    <p:cond delay="0"/>
                                  </p:stCondLst>
                                  <p:childTnLst>
                                    <p:set>
                                      <p:cBhvr>
                                        <p:cTn id="170" dur="1" fill="hold">
                                          <p:stCondLst>
                                            <p:cond delay="0"/>
                                          </p:stCondLst>
                                        </p:cTn>
                                        <p:tgtEl>
                                          <p:spTgt spid="1792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5" grpId="0" animBg="1"/>
      <p:bldP spid="179205" grpId="1" animBg="1"/>
      <p:bldP spid="179206" grpId="0" animBg="1"/>
      <p:bldP spid="179206" grpId="1" animBg="1"/>
      <p:bldP spid="179207" grpId="0" animBg="1"/>
      <p:bldP spid="179207" grpId="1" animBg="1"/>
      <p:bldP spid="179208" grpId="0" animBg="1"/>
      <p:bldP spid="179208" grpId="1" animBg="1"/>
      <p:bldP spid="179209" grpId="0" animBg="1"/>
      <p:bldP spid="179209" grpId="1" animBg="1"/>
      <p:bldP spid="179210" grpId="0" animBg="1"/>
      <p:bldP spid="179210" grpId="1" animBg="1"/>
      <p:bldP spid="179211" grpId="0" animBg="1"/>
      <p:bldP spid="179211" grpId="1" animBg="1"/>
      <p:bldP spid="179212" grpId="0" animBg="1"/>
      <p:bldP spid="179212" grpId="1" animBg="1"/>
      <p:bldP spid="179213" grpId="0" animBg="1"/>
      <p:bldP spid="179213" grpId="1" animBg="1"/>
      <p:bldP spid="179216" grpId="0" animBg="1"/>
      <p:bldP spid="179216" grpId="1" animBg="1"/>
      <p:bldP spid="179217" grpId="0" animBg="1"/>
      <p:bldP spid="179217" grpId="1" animBg="1"/>
      <p:bldP spid="179218" grpId="0" animBg="1"/>
      <p:bldP spid="179218" grpId="1" animBg="1"/>
      <p:bldP spid="179219" grpId="0" animBg="1"/>
      <p:bldP spid="179219" grpId="1" animBg="1"/>
      <p:bldP spid="179220" grpId="0" animBg="1"/>
      <p:bldP spid="179220" grpId="1" animBg="1"/>
      <p:bldP spid="179221" grpId="0" animBg="1"/>
      <p:bldP spid="179221" grpId="1" animBg="1"/>
      <p:bldP spid="179222" grpId="0" animBg="1"/>
      <p:bldP spid="179222" grpId="1" animBg="1"/>
      <p:bldP spid="179223" grpId="0" animBg="1"/>
      <p:bldP spid="179223" grpId="1" animBg="1"/>
      <p:bldP spid="179224" grpId="0" animBg="1"/>
      <p:bldP spid="179224" grpId="1" animBg="1"/>
      <p:bldP spid="179258" grpId="0" animBg="1"/>
      <p:bldP spid="179258" grpId="1" animBg="1"/>
      <p:bldP spid="179259" grpId="0" animBg="1"/>
      <p:bldP spid="179259" grpId="1" animBg="1"/>
      <p:bldP spid="179260" grpId="0" animBg="1"/>
      <p:bldP spid="179260" grpId="1" animBg="1"/>
      <p:bldP spid="179261" grpId="0" animBg="1"/>
      <p:bldP spid="179261" grpId="1" animBg="1"/>
      <p:bldP spid="179262" grpId="0" animBg="1"/>
      <p:bldP spid="179262" grpId="1" animBg="1"/>
      <p:bldP spid="179263" grpId="0" animBg="1"/>
      <p:bldP spid="179263" grpId="1" animBg="1"/>
      <p:bldP spid="179264" grpId="0" animBg="1"/>
      <p:bldP spid="179264" grpId="1" animBg="1"/>
      <p:bldP spid="179265" grpId="0" animBg="1"/>
      <p:bldP spid="179265" grpId="1" animBg="1"/>
      <p:bldP spid="179266" grpId="0" animBg="1"/>
      <p:bldP spid="179266" grpId="1" animBg="1"/>
      <p:bldP spid="179267" grpId="0" animBg="1"/>
      <p:bldP spid="179267" grpId="1" animBg="1"/>
      <p:bldP spid="179268" grpId="0" animBg="1"/>
      <p:bldP spid="179268" grpId="1" animBg="1"/>
      <p:bldP spid="17926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3200" b="1" dirty="0">
              <a:solidFill>
                <a:schemeClr val="bg1"/>
              </a:solidFill>
            </a:endParaRPr>
          </a:p>
        </p:txBody>
      </p:sp>
      <p:grpSp>
        <p:nvGrpSpPr>
          <p:cNvPr id="14339" name="Group 3"/>
          <p:cNvGrpSpPr>
            <a:grpSpLocks/>
          </p:cNvGrpSpPr>
          <p:nvPr/>
        </p:nvGrpSpPr>
        <p:grpSpPr bwMode="auto">
          <a:xfrm>
            <a:off x="20638" y="1079500"/>
            <a:ext cx="2671762" cy="4014788"/>
            <a:chOff x="13" y="15"/>
            <a:chExt cx="2741" cy="3858"/>
          </a:xfrm>
        </p:grpSpPr>
        <p:sp>
          <p:nvSpPr>
            <p:cNvPr id="14341" name="Freeform 4"/>
            <p:cNvSpPr>
              <a:spLocks noChangeAspect="1"/>
            </p:cNvSpPr>
            <p:nvPr/>
          </p:nvSpPr>
          <p:spPr bwMode="auto">
            <a:xfrm>
              <a:off x="13" y="2190"/>
              <a:ext cx="1009" cy="98"/>
            </a:xfrm>
            <a:custGeom>
              <a:avLst/>
              <a:gdLst>
                <a:gd name="T0" fmla="*/ 1019 w 1004"/>
                <a:gd name="T1" fmla="*/ 0 h 98"/>
                <a:gd name="T2" fmla="*/ 0 w 1004"/>
                <a:gd name="T3" fmla="*/ 0 h 98"/>
                <a:gd name="T4" fmla="*/ 0 w 1004"/>
                <a:gd name="T5" fmla="*/ 98 h 98"/>
                <a:gd name="T6" fmla="*/ 921 w 1004"/>
                <a:gd name="T7" fmla="*/ 98 h 98"/>
                <a:gd name="T8" fmla="*/ 1019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4342" name="Freeform 5"/>
            <p:cNvSpPr>
              <a:spLocks noChangeAspect="1"/>
            </p:cNvSpPr>
            <p:nvPr/>
          </p:nvSpPr>
          <p:spPr bwMode="auto">
            <a:xfrm>
              <a:off x="13" y="1016"/>
              <a:ext cx="411" cy="98"/>
            </a:xfrm>
            <a:custGeom>
              <a:avLst/>
              <a:gdLst>
                <a:gd name="T0" fmla="*/ 317 w 409"/>
                <a:gd name="T1" fmla="*/ 0 h 98"/>
                <a:gd name="T2" fmla="*/ 0 w 409"/>
                <a:gd name="T3" fmla="*/ 0 h 98"/>
                <a:gd name="T4" fmla="*/ 0 w 409"/>
                <a:gd name="T5" fmla="*/ 98 h 98"/>
                <a:gd name="T6" fmla="*/ 415 w 409"/>
                <a:gd name="T7" fmla="*/ 98 h 98"/>
                <a:gd name="T8" fmla="*/ 317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4343" name="Freeform 6"/>
            <p:cNvSpPr>
              <a:spLocks noChangeAspect="1"/>
            </p:cNvSpPr>
            <p:nvPr/>
          </p:nvSpPr>
          <p:spPr bwMode="auto">
            <a:xfrm>
              <a:off x="13" y="2789"/>
              <a:ext cx="420" cy="107"/>
            </a:xfrm>
            <a:custGeom>
              <a:avLst/>
              <a:gdLst>
                <a:gd name="T0" fmla="*/ 424 w 418"/>
                <a:gd name="T1" fmla="*/ 0 h 107"/>
                <a:gd name="T2" fmla="*/ 0 w 418"/>
                <a:gd name="T3" fmla="*/ 0 h 107"/>
                <a:gd name="T4" fmla="*/ 0 w 418"/>
                <a:gd name="T5" fmla="*/ 107 h 107"/>
                <a:gd name="T6" fmla="*/ 314 w 418"/>
                <a:gd name="T7" fmla="*/ 107 h 107"/>
                <a:gd name="T8" fmla="*/ 424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4344" name="Freeform 7"/>
            <p:cNvSpPr>
              <a:spLocks noChangeAspect="1"/>
            </p:cNvSpPr>
            <p:nvPr/>
          </p:nvSpPr>
          <p:spPr bwMode="auto">
            <a:xfrm>
              <a:off x="13" y="1599"/>
              <a:ext cx="1009" cy="98"/>
            </a:xfrm>
            <a:custGeom>
              <a:avLst/>
              <a:gdLst>
                <a:gd name="T0" fmla="*/ 921 w 1004"/>
                <a:gd name="T1" fmla="*/ 0 h 98"/>
                <a:gd name="T2" fmla="*/ 0 w 1004"/>
                <a:gd name="T3" fmla="*/ 0 h 98"/>
                <a:gd name="T4" fmla="*/ 0 w 1004"/>
                <a:gd name="T5" fmla="*/ 98 h 98"/>
                <a:gd name="T6" fmla="*/ 1019 w 1004"/>
                <a:gd name="T7" fmla="*/ 98 h 98"/>
                <a:gd name="T8" fmla="*/ 921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4345" name="Freeform 8"/>
            <p:cNvSpPr>
              <a:spLocks noChangeAspect="1"/>
            </p:cNvSpPr>
            <p:nvPr/>
          </p:nvSpPr>
          <p:spPr bwMode="auto">
            <a:xfrm>
              <a:off x="13" y="1222"/>
              <a:ext cx="2277" cy="286"/>
            </a:xfrm>
            <a:custGeom>
              <a:avLst/>
              <a:gdLst>
                <a:gd name="T0" fmla="*/ 0 w 2266"/>
                <a:gd name="T1" fmla="*/ 288 h 285"/>
                <a:gd name="T2" fmla="*/ 2299 w 2266"/>
                <a:gd name="T3" fmla="*/ 288 h 285"/>
                <a:gd name="T4" fmla="*/ 2012 w 2266"/>
                <a:gd name="T5" fmla="*/ 0 h 285"/>
                <a:gd name="T6" fmla="*/ 0 w 2266"/>
                <a:gd name="T7" fmla="*/ 0 h 285"/>
                <a:gd name="T8" fmla="*/ 0 w 2266"/>
                <a:gd name="T9" fmla="*/ 288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4346" name="Freeform 9"/>
            <p:cNvSpPr>
              <a:spLocks noChangeAspect="1"/>
            </p:cNvSpPr>
            <p:nvPr/>
          </p:nvSpPr>
          <p:spPr bwMode="auto">
            <a:xfrm>
              <a:off x="13" y="2395"/>
              <a:ext cx="2286" cy="286"/>
            </a:xfrm>
            <a:custGeom>
              <a:avLst/>
              <a:gdLst>
                <a:gd name="T0" fmla="*/ 0 w 2275"/>
                <a:gd name="T1" fmla="*/ 288 h 285"/>
                <a:gd name="T2" fmla="*/ 2021 w 2275"/>
                <a:gd name="T3" fmla="*/ 288 h 285"/>
                <a:gd name="T4" fmla="*/ 2308 w 2275"/>
                <a:gd name="T5" fmla="*/ 0 h 285"/>
                <a:gd name="T6" fmla="*/ 0 w 2275"/>
                <a:gd name="T7" fmla="*/ 0 h 285"/>
                <a:gd name="T8" fmla="*/ 0 w 2275"/>
                <a:gd name="T9" fmla="*/ 288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4347" name="Freeform 10"/>
            <p:cNvSpPr>
              <a:spLocks noChangeAspect="1"/>
            </p:cNvSpPr>
            <p:nvPr/>
          </p:nvSpPr>
          <p:spPr bwMode="auto">
            <a:xfrm>
              <a:off x="13" y="1805"/>
              <a:ext cx="2741" cy="286"/>
            </a:xfrm>
            <a:custGeom>
              <a:avLst/>
              <a:gdLst>
                <a:gd name="T0" fmla="*/ 2622 w 2728"/>
                <a:gd name="T1" fmla="*/ 0 h 285"/>
                <a:gd name="T2" fmla="*/ 0 w 2728"/>
                <a:gd name="T3" fmla="*/ 0 h 285"/>
                <a:gd name="T4" fmla="*/ 0 w 2728"/>
                <a:gd name="T5" fmla="*/ 288 h 285"/>
                <a:gd name="T6" fmla="*/ 2622 w 2728"/>
                <a:gd name="T7" fmla="*/ 288 h 285"/>
                <a:gd name="T8" fmla="*/ 2767 w 2728"/>
                <a:gd name="T9" fmla="*/ 142 h 285"/>
                <a:gd name="T10" fmla="*/ 2622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4348" name="Freeform 11"/>
            <p:cNvSpPr>
              <a:spLocks noChangeAspect="1"/>
            </p:cNvSpPr>
            <p:nvPr/>
          </p:nvSpPr>
          <p:spPr bwMode="auto">
            <a:xfrm>
              <a:off x="13" y="2994"/>
              <a:ext cx="1679" cy="286"/>
            </a:xfrm>
            <a:custGeom>
              <a:avLst/>
              <a:gdLst>
                <a:gd name="T0" fmla="*/ 0 w 1671"/>
                <a:gd name="T1" fmla="*/ 288 h 285"/>
                <a:gd name="T2" fmla="*/ 1407 w 1671"/>
                <a:gd name="T3" fmla="*/ 288 h 285"/>
                <a:gd name="T4" fmla="*/ 1695 w 1671"/>
                <a:gd name="T5" fmla="*/ 0 h 285"/>
                <a:gd name="T6" fmla="*/ 0 w 1671"/>
                <a:gd name="T7" fmla="*/ 0 h 285"/>
                <a:gd name="T8" fmla="*/ 0 w 1671"/>
                <a:gd name="T9" fmla="*/ 288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4349" name="Freeform 12"/>
            <p:cNvSpPr>
              <a:spLocks noChangeAspect="1"/>
            </p:cNvSpPr>
            <p:nvPr/>
          </p:nvSpPr>
          <p:spPr bwMode="auto">
            <a:xfrm>
              <a:off x="13" y="3588"/>
              <a:ext cx="1071" cy="285"/>
            </a:xfrm>
            <a:custGeom>
              <a:avLst/>
              <a:gdLst>
                <a:gd name="T0" fmla="*/ 0 w 1066"/>
                <a:gd name="T1" fmla="*/ 287 h 284"/>
                <a:gd name="T2" fmla="*/ 794 w 1066"/>
                <a:gd name="T3" fmla="*/ 287 h 284"/>
                <a:gd name="T4" fmla="*/ 1081 w 1066"/>
                <a:gd name="T5" fmla="*/ 0 h 284"/>
                <a:gd name="T6" fmla="*/ 0 w 1066"/>
                <a:gd name="T7" fmla="*/ 0 h 284"/>
                <a:gd name="T8" fmla="*/ 0 w 1066"/>
                <a:gd name="T9" fmla="*/ 287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4350" name="Freeform 13"/>
            <p:cNvSpPr>
              <a:spLocks noChangeAspect="1"/>
            </p:cNvSpPr>
            <p:nvPr/>
          </p:nvSpPr>
          <p:spPr bwMode="auto">
            <a:xfrm>
              <a:off x="13" y="15"/>
              <a:ext cx="1089" cy="286"/>
            </a:xfrm>
            <a:custGeom>
              <a:avLst/>
              <a:gdLst>
                <a:gd name="T0" fmla="*/ 0 w 1084"/>
                <a:gd name="T1" fmla="*/ 288 h 285"/>
                <a:gd name="T2" fmla="*/ 1099 w 1084"/>
                <a:gd name="T3" fmla="*/ 288 h 285"/>
                <a:gd name="T4" fmla="*/ 812 w 1084"/>
                <a:gd name="T5" fmla="*/ 0 h 285"/>
                <a:gd name="T6" fmla="*/ 0 w 1084"/>
                <a:gd name="T7" fmla="*/ 0 h 285"/>
                <a:gd name="T8" fmla="*/ 0 w 1084"/>
                <a:gd name="T9" fmla="*/ 288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4351" name="Freeform 14"/>
            <p:cNvSpPr>
              <a:spLocks noChangeAspect="1"/>
            </p:cNvSpPr>
            <p:nvPr/>
          </p:nvSpPr>
          <p:spPr bwMode="auto">
            <a:xfrm>
              <a:off x="13" y="614"/>
              <a:ext cx="1688" cy="286"/>
            </a:xfrm>
            <a:custGeom>
              <a:avLst/>
              <a:gdLst>
                <a:gd name="T0" fmla="*/ 0 w 1680"/>
                <a:gd name="T1" fmla="*/ 288 h 285"/>
                <a:gd name="T2" fmla="*/ 1704 w 1680"/>
                <a:gd name="T3" fmla="*/ 288 h 285"/>
                <a:gd name="T4" fmla="*/ 1416 w 1680"/>
                <a:gd name="T5" fmla="*/ 0 h 285"/>
                <a:gd name="T6" fmla="*/ 0 w 1680"/>
                <a:gd name="T7" fmla="*/ 0 h 285"/>
                <a:gd name="T8" fmla="*/ 0 w 1680"/>
                <a:gd name="T9" fmla="*/ 288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grpSp>
      <p:sp>
        <p:nvSpPr>
          <p:cNvPr id="14340"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en-US" sz="3200" b="1" dirty="0">
                <a:solidFill>
                  <a:schemeClr val="bg1"/>
                </a:solidFill>
              </a:rPr>
              <a:t>Steps for Monte Carlo Simulation with Crystal Ball</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Steps for Monte Carlo Simulation with Crystal Ball</a:t>
            </a:r>
          </a:p>
        </p:txBody>
      </p:sp>
      <p:sp>
        <p:nvSpPr>
          <p:cNvPr id="15363" name="Text Box 4"/>
          <p:cNvSpPr txBox="1">
            <a:spLocks noChangeArrowheads="1"/>
          </p:cNvSpPr>
          <p:nvPr/>
        </p:nvSpPr>
        <p:spPr bwMode="auto">
          <a:xfrm>
            <a:off x="914400" y="1219200"/>
            <a:ext cx="728663" cy="406400"/>
          </a:xfrm>
          <a:prstGeom prst="rect">
            <a:avLst/>
          </a:prstGeom>
          <a:solidFill>
            <a:schemeClr val="accent1"/>
          </a:solidFill>
          <a:ln w="9525">
            <a:solidFill>
              <a:schemeClr val="tx1"/>
            </a:solidFill>
            <a:miter lim="800000"/>
            <a:headEnd/>
            <a:tailEnd/>
          </a:ln>
        </p:spPr>
        <p:txBody>
          <a:bodyPr wrap="none"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Start</a:t>
            </a:r>
          </a:p>
        </p:txBody>
      </p:sp>
      <p:sp>
        <p:nvSpPr>
          <p:cNvPr id="15364" name="Text Box 5"/>
          <p:cNvSpPr txBox="1">
            <a:spLocks noChangeArrowheads="1"/>
          </p:cNvSpPr>
          <p:nvPr/>
        </p:nvSpPr>
        <p:spPr bwMode="auto">
          <a:xfrm>
            <a:off x="457200" y="1752600"/>
            <a:ext cx="3810000" cy="406400"/>
          </a:xfrm>
          <a:prstGeom prst="rect">
            <a:avLst/>
          </a:prstGeom>
          <a:solidFill>
            <a:schemeClr val="accent1"/>
          </a:solidFill>
          <a:ln w="9525">
            <a:solidFill>
              <a:schemeClr val="tx1"/>
            </a:solidFill>
            <a:miter lim="800000"/>
            <a:headEnd/>
            <a:tailEnd/>
          </a:ln>
        </p:spPr>
        <p:txBody>
          <a:bodyPr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(1) Start Crystal Ball</a:t>
            </a:r>
          </a:p>
        </p:txBody>
      </p:sp>
      <p:sp>
        <p:nvSpPr>
          <p:cNvPr id="15365" name="Text Box 6"/>
          <p:cNvSpPr txBox="1">
            <a:spLocks noChangeArrowheads="1"/>
          </p:cNvSpPr>
          <p:nvPr/>
        </p:nvSpPr>
        <p:spPr bwMode="auto">
          <a:xfrm>
            <a:off x="457200" y="2286000"/>
            <a:ext cx="3810000" cy="1597025"/>
          </a:xfrm>
          <a:prstGeom prst="rect">
            <a:avLst/>
          </a:prstGeom>
          <a:solidFill>
            <a:schemeClr val="accent1"/>
          </a:solidFill>
          <a:ln w="9525">
            <a:solidFill>
              <a:schemeClr val="tx1"/>
            </a:solidFill>
            <a:miter lim="800000"/>
            <a:headEnd/>
            <a:tailEnd/>
          </a:ln>
        </p:spPr>
        <p:txBody>
          <a:bodyPr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(2) Define a simulation model</a:t>
            </a:r>
          </a:p>
          <a:p>
            <a:pPr eaLnBrk="1" hangingPunct="1">
              <a:spcBef>
                <a:spcPct val="30000"/>
              </a:spcBef>
            </a:pPr>
            <a:r>
              <a:rPr lang="en-US" altLang="ja-JP" dirty="0"/>
              <a:t>(2.1) Define assumption cells</a:t>
            </a:r>
          </a:p>
          <a:p>
            <a:pPr eaLnBrk="1" hangingPunct="1">
              <a:spcBef>
                <a:spcPct val="30000"/>
              </a:spcBef>
            </a:pPr>
            <a:r>
              <a:rPr lang="en-US" altLang="ja-JP" dirty="0"/>
              <a:t>(2.2) Select subprocess options</a:t>
            </a:r>
          </a:p>
          <a:p>
            <a:pPr eaLnBrk="1" hangingPunct="1">
              <a:spcBef>
                <a:spcPct val="30000"/>
              </a:spcBef>
            </a:pPr>
            <a:r>
              <a:rPr lang="en-US" altLang="ja-JP" dirty="0"/>
              <a:t>(2.3) Define forecast cells</a:t>
            </a:r>
          </a:p>
        </p:txBody>
      </p:sp>
      <p:sp>
        <p:nvSpPr>
          <p:cNvPr id="15366" name="Text Box 7"/>
          <p:cNvSpPr txBox="1">
            <a:spLocks noChangeArrowheads="1"/>
          </p:cNvSpPr>
          <p:nvPr/>
        </p:nvSpPr>
        <p:spPr bwMode="auto">
          <a:xfrm>
            <a:off x="4495800" y="2286000"/>
            <a:ext cx="4495800" cy="1597025"/>
          </a:xfrm>
          <a:prstGeom prst="rect">
            <a:avLst/>
          </a:prstGeom>
          <a:solidFill>
            <a:schemeClr val="accent1"/>
          </a:solidFill>
          <a:ln w="9525">
            <a:solidFill>
              <a:schemeClr val="tx1"/>
            </a:solidFill>
            <a:miter lim="800000"/>
            <a:headEnd/>
            <a:tailEnd/>
          </a:ln>
        </p:spPr>
        <p:txBody>
          <a:bodyPr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(3) Run simulations</a:t>
            </a:r>
          </a:p>
          <a:p>
            <a:pPr eaLnBrk="1" hangingPunct="1">
              <a:spcBef>
                <a:spcPct val="30000"/>
              </a:spcBef>
            </a:pPr>
            <a:r>
              <a:rPr lang="en-US" altLang="ja-JP" dirty="0"/>
              <a:t>(3.1) Set run preferences</a:t>
            </a:r>
          </a:p>
          <a:p>
            <a:pPr eaLnBrk="1" hangingPunct="1">
              <a:spcBef>
                <a:spcPct val="30000"/>
              </a:spcBef>
            </a:pPr>
            <a:r>
              <a:rPr lang="en-US" altLang="ja-JP" dirty="0"/>
              <a:t>(3.2) Run simulations</a:t>
            </a:r>
          </a:p>
          <a:p>
            <a:pPr eaLnBrk="1" hangingPunct="1">
              <a:spcBef>
                <a:spcPct val="30000"/>
              </a:spcBef>
            </a:pPr>
            <a:r>
              <a:rPr lang="en-US" altLang="ja-JP" dirty="0"/>
              <a:t>(3.3) Save &amp; restore simulation results</a:t>
            </a:r>
          </a:p>
        </p:txBody>
      </p:sp>
      <p:sp>
        <p:nvSpPr>
          <p:cNvPr id="15367" name="Text Box 8"/>
          <p:cNvSpPr txBox="1">
            <a:spLocks noChangeArrowheads="1"/>
          </p:cNvSpPr>
          <p:nvPr/>
        </p:nvSpPr>
        <p:spPr bwMode="auto">
          <a:xfrm>
            <a:off x="3810000" y="4038600"/>
            <a:ext cx="5181600" cy="1993900"/>
          </a:xfrm>
          <a:prstGeom prst="rect">
            <a:avLst/>
          </a:prstGeom>
          <a:solidFill>
            <a:schemeClr val="accent1"/>
          </a:solidFill>
          <a:ln w="9525">
            <a:solidFill>
              <a:schemeClr val="tx1"/>
            </a:solidFill>
            <a:miter lim="800000"/>
            <a:headEnd/>
            <a:tailEnd/>
          </a:ln>
        </p:spPr>
        <p:txBody>
          <a:bodyPr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(4) Analyze simulation results</a:t>
            </a:r>
          </a:p>
          <a:p>
            <a:pPr eaLnBrk="1" hangingPunct="1">
              <a:spcBef>
                <a:spcPct val="30000"/>
              </a:spcBef>
            </a:pPr>
            <a:r>
              <a:rPr lang="en-US" altLang="ja-JP" dirty="0"/>
              <a:t>(4.1) Understand and use forecast charts</a:t>
            </a:r>
          </a:p>
          <a:p>
            <a:pPr eaLnBrk="1" hangingPunct="1">
              <a:spcBef>
                <a:spcPct val="30000"/>
              </a:spcBef>
            </a:pPr>
            <a:r>
              <a:rPr lang="en-US" altLang="ja-JP" dirty="0"/>
              <a:t>(4.2) Determine the certainty level</a:t>
            </a:r>
          </a:p>
          <a:p>
            <a:pPr eaLnBrk="1" hangingPunct="1">
              <a:spcBef>
                <a:spcPct val="30000"/>
              </a:spcBef>
            </a:pPr>
            <a:r>
              <a:rPr lang="en-US" altLang="ja-JP" dirty="0"/>
              <a:t>(4.3) Create reports</a:t>
            </a:r>
          </a:p>
          <a:p>
            <a:pPr eaLnBrk="1" hangingPunct="1">
              <a:spcBef>
                <a:spcPct val="30000"/>
              </a:spcBef>
            </a:pPr>
            <a:r>
              <a:rPr lang="en-US" altLang="ja-JP" dirty="0"/>
              <a:t>(4.4) Review simulation results</a:t>
            </a:r>
          </a:p>
        </p:txBody>
      </p:sp>
      <p:sp>
        <p:nvSpPr>
          <p:cNvPr id="15368" name="Text Box 9"/>
          <p:cNvSpPr txBox="1">
            <a:spLocks noChangeArrowheads="1"/>
          </p:cNvSpPr>
          <p:nvPr/>
        </p:nvSpPr>
        <p:spPr bwMode="auto">
          <a:xfrm>
            <a:off x="6705600" y="6172200"/>
            <a:ext cx="646113" cy="406400"/>
          </a:xfrm>
          <a:prstGeom prst="rect">
            <a:avLst/>
          </a:prstGeom>
          <a:solidFill>
            <a:schemeClr val="accent1"/>
          </a:solidFill>
          <a:ln w="9525">
            <a:solidFill>
              <a:schemeClr val="tx1"/>
            </a:solidFill>
            <a:miter lim="800000"/>
            <a:headEnd/>
            <a:tailEnd/>
          </a:ln>
        </p:spPr>
        <p:txBody>
          <a:bodyPr wrap="none"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End</a:t>
            </a:r>
          </a:p>
        </p:txBody>
      </p:sp>
      <p:cxnSp>
        <p:nvCxnSpPr>
          <p:cNvPr id="15369" name="AutoShape 12"/>
          <p:cNvCxnSpPr>
            <a:cxnSpLocks noChangeShapeType="1"/>
            <a:stCxn id="15364" idx="2"/>
            <a:endCxn id="15365" idx="0"/>
          </p:cNvCxnSpPr>
          <p:nvPr/>
        </p:nvCxnSpPr>
        <p:spPr bwMode="auto">
          <a:xfrm>
            <a:off x="2362200" y="2159000"/>
            <a:ext cx="0" cy="12700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5370" name="AutoShape 13"/>
          <p:cNvCxnSpPr>
            <a:cxnSpLocks noChangeShapeType="1"/>
            <a:stCxn id="15365" idx="3"/>
            <a:endCxn id="15366" idx="1"/>
          </p:cNvCxnSpPr>
          <p:nvPr/>
        </p:nvCxnSpPr>
        <p:spPr bwMode="auto">
          <a:xfrm>
            <a:off x="4267200" y="3084513"/>
            <a:ext cx="228600"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5371" name="AutoShape 14"/>
          <p:cNvCxnSpPr>
            <a:cxnSpLocks noChangeShapeType="1"/>
            <a:endCxn id="15367" idx="0"/>
          </p:cNvCxnSpPr>
          <p:nvPr/>
        </p:nvCxnSpPr>
        <p:spPr bwMode="auto">
          <a:xfrm flipH="1">
            <a:off x="6400800" y="3868738"/>
            <a:ext cx="4763" cy="169862"/>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5372" name="AutoShape 21"/>
          <p:cNvCxnSpPr>
            <a:cxnSpLocks noChangeShapeType="1"/>
            <a:stCxn id="15367" idx="2"/>
            <a:endCxn id="15368" idx="1"/>
          </p:cNvCxnSpPr>
          <p:nvPr/>
        </p:nvCxnSpPr>
        <p:spPr bwMode="auto">
          <a:xfrm rot="16200000" flipH="1">
            <a:off x="6381750" y="6051550"/>
            <a:ext cx="342900" cy="304800"/>
          </a:xfrm>
          <a:prstGeom prst="bentConnector2">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15373" name="AutoShape 22"/>
          <p:cNvCxnSpPr>
            <a:cxnSpLocks noChangeShapeType="1"/>
            <a:stCxn id="15363" idx="3"/>
            <a:endCxn id="15364" idx="0"/>
          </p:cNvCxnSpPr>
          <p:nvPr/>
        </p:nvCxnSpPr>
        <p:spPr bwMode="auto">
          <a:xfrm>
            <a:off x="1643063" y="1422400"/>
            <a:ext cx="719137" cy="330200"/>
          </a:xfrm>
          <a:prstGeom prst="bentConnector2">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Case Study</a:t>
            </a:r>
          </a:p>
        </p:txBody>
      </p:sp>
      <p:sp>
        <p:nvSpPr>
          <p:cNvPr id="16387" name="Rectangle 3"/>
          <p:cNvSpPr>
            <a:spLocks noGrp="1" noChangeArrowheads="1"/>
          </p:cNvSpPr>
          <p:nvPr>
            <p:ph type="body" idx="1"/>
          </p:nvPr>
        </p:nvSpPr>
        <p:spPr/>
        <p:txBody>
          <a:bodyPr/>
          <a:lstStyle/>
          <a:p>
            <a:pPr marL="0" indent="0" eaLnBrk="1" hangingPunct="1"/>
            <a:r>
              <a:rPr lang="en-US" altLang="ja-JP" sz="2000" dirty="0">
                <a:ea typeface="ＭＳ Ｐゴシック" panose="020B0600070205080204" pitchFamily="34" charset="-128"/>
              </a:rPr>
              <a:t>Pico Laptop Personal Computer Division</a:t>
            </a:r>
          </a:p>
          <a:p>
            <a:pPr marL="0" indent="0" eaLnBrk="1" hangingPunct="1"/>
            <a:r>
              <a:rPr lang="en-US" altLang="ja-JP" sz="2000" dirty="0">
                <a:ea typeface="ＭＳ Ｐゴシック" panose="020B0600070205080204" pitchFamily="34" charset="-128"/>
              </a:rPr>
              <a:t>Scenario</a:t>
            </a:r>
          </a:p>
          <a:p>
            <a:pPr lvl="1" eaLnBrk="1" hangingPunct="1"/>
            <a:r>
              <a:rPr lang="en-US" altLang="ja-JP" sz="2000" dirty="0">
                <a:ea typeface="ＭＳ Ｐゴシック" panose="020B0600070205080204" pitchFamily="34" charset="-128"/>
              </a:rPr>
              <a:t>You would like to estimate the total development costs, cycle time, and/or quality of select processes or subprocesses in the project.</a:t>
            </a:r>
          </a:p>
          <a:p>
            <a:pPr lvl="1" eaLnBrk="1" hangingPunct="1"/>
            <a:r>
              <a:rPr lang="en-US" altLang="ja-JP" sz="2000" dirty="0">
                <a:ea typeface="ＭＳ Ｐゴシック" panose="020B0600070205080204" pitchFamily="34" charset="-128"/>
              </a:rPr>
              <a:t>The organization has the process and subprocesses with the process performance baselines (shown on the following pages).</a:t>
            </a:r>
          </a:p>
          <a:p>
            <a:pPr marL="0" indent="0" eaLnBrk="1" hangingPunct="1"/>
            <a:endParaRPr lang="en-US" altLang="ja-JP" sz="2000" dirty="0">
              <a:ea typeface="ＭＳ Ｐゴシック" panose="020B0600070205080204" pitchFamily="34" charset="-128"/>
            </a:endParaRPr>
          </a:p>
          <a:p>
            <a:pPr marL="0" indent="0" eaLnBrk="1" hangingPunct="1"/>
            <a:endParaRPr lang="en-US" altLang="ja-JP" sz="2000" dirty="0">
              <a:ea typeface="ＭＳ Ｐゴシック" panose="020B0600070205080204" pitchFamily="34" charset="-128"/>
            </a:endParaRPr>
          </a:p>
        </p:txBody>
      </p:sp>
      <p:grpSp>
        <p:nvGrpSpPr>
          <p:cNvPr id="16388" name="Group 4"/>
          <p:cNvGrpSpPr>
            <a:grpSpLocks/>
          </p:cNvGrpSpPr>
          <p:nvPr/>
        </p:nvGrpSpPr>
        <p:grpSpPr bwMode="auto">
          <a:xfrm>
            <a:off x="6602413" y="936625"/>
            <a:ext cx="1447800" cy="1249363"/>
            <a:chOff x="4372" y="716"/>
            <a:chExt cx="952" cy="822"/>
          </a:xfrm>
        </p:grpSpPr>
        <p:sp>
          <p:nvSpPr>
            <p:cNvPr id="16389" name="AutoShape 5"/>
            <p:cNvSpPr>
              <a:spLocks noChangeArrowheads="1"/>
            </p:cNvSpPr>
            <p:nvPr/>
          </p:nvSpPr>
          <p:spPr bwMode="auto">
            <a:xfrm>
              <a:off x="4704" y="768"/>
              <a:ext cx="576" cy="288"/>
            </a:xfrm>
            <a:prstGeom prst="flowChartAlternateProcess">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grpSp>
          <p:nvGrpSpPr>
            <p:cNvPr id="16390" name="Group 6"/>
            <p:cNvGrpSpPr>
              <a:grpSpLocks/>
            </p:cNvGrpSpPr>
            <p:nvPr/>
          </p:nvGrpSpPr>
          <p:grpSpPr bwMode="auto">
            <a:xfrm>
              <a:off x="4372" y="716"/>
              <a:ext cx="952" cy="822"/>
              <a:chOff x="4372" y="716"/>
              <a:chExt cx="952" cy="822"/>
            </a:xfrm>
          </p:grpSpPr>
          <p:sp>
            <p:nvSpPr>
              <p:cNvPr id="16391" name="Freeform 7"/>
              <p:cNvSpPr>
                <a:spLocks/>
              </p:cNvSpPr>
              <p:nvPr/>
            </p:nvSpPr>
            <p:spPr bwMode="auto">
              <a:xfrm flipH="1">
                <a:off x="4746" y="1238"/>
                <a:ext cx="64" cy="36"/>
              </a:xfrm>
              <a:custGeom>
                <a:avLst/>
                <a:gdLst>
                  <a:gd name="T0" fmla="*/ 32 w 64"/>
                  <a:gd name="T1" fmla="*/ 26 h 36"/>
                  <a:gd name="T2" fmla="*/ 8 w 64"/>
                  <a:gd name="T3" fmla="*/ 4 h 36"/>
                  <a:gd name="T4" fmla="*/ 2 w 64"/>
                  <a:gd name="T5" fmla="*/ 0 h 36"/>
                  <a:gd name="T6" fmla="*/ 2 w 64"/>
                  <a:gd name="T7" fmla="*/ 0 h 36"/>
                  <a:gd name="T8" fmla="*/ 0 w 64"/>
                  <a:gd name="T9" fmla="*/ 6 h 36"/>
                  <a:gd name="T10" fmla="*/ 2 w 64"/>
                  <a:gd name="T11" fmla="*/ 10 h 36"/>
                  <a:gd name="T12" fmla="*/ 4 w 64"/>
                  <a:gd name="T13" fmla="*/ 14 h 36"/>
                  <a:gd name="T14" fmla="*/ 8 w 64"/>
                  <a:gd name="T15" fmla="*/ 18 h 36"/>
                  <a:gd name="T16" fmla="*/ 8 w 64"/>
                  <a:gd name="T17" fmla="*/ 18 h 36"/>
                  <a:gd name="T18" fmla="*/ 18 w 64"/>
                  <a:gd name="T19" fmla="*/ 24 h 36"/>
                  <a:gd name="T20" fmla="*/ 24 w 64"/>
                  <a:gd name="T21" fmla="*/ 28 h 36"/>
                  <a:gd name="T22" fmla="*/ 26 w 64"/>
                  <a:gd name="T23" fmla="*/ 34 h 36"/>
                  <a:gd name="T24" fmla="*/ 52 w 64"/>
                  <a:gd name="T25" fmla="*/ 36 h 36"/>
                  <a:gd name="T26" fmla="*/ 58 w 64"/>
                  <a:gd name="T27" fmla="*/ 36 h 36"/>
                  <a:gd name="T28" fmla="*/ 60 w 64"/>
                  <a:gd name="T29" fmla="*/ 34 h 36"/>
                  <a:gd name="T30" fmla="*/ 64 w 64"/>
                  <a:gd name="T31" fmla="*/ 30 h 36"/>
                  <a:gd name="T32" fmla="*/ 64 w 64"/>
                  <a:gd name="T33" fmla="*/ 30 h 36"/>
                  <a:gd name="T34" fmla="*/ 64 w 64"/>
                  <a:gd name="T35" fmla="*/ 26 h 36"/>
                  <a:gd name="T36" fmla="*/ 62 w 64"/>
                  <a:gd name="T37" fmla="*/ 24 h 36"/>
                  <a:gd name="T38" fmla="*/ 62 w 64"/>
                  <a:gd name="T39" fmla="*/ 24 h 36"/>
                  <a:gd name="T40" fmla="*/ 60 w 64"/>
                  <a:gd name="T41" fmla="*/ 24 h 36"/>
                  <a:gd name="T42" fmla="*/ 60 w 64"/>
                  <a:gd name="T43" fmla="*/ 24 h 36"/>
                  <a:gd name="T44" fmla="*/ 52 w 64"/>
                  <a:gd name="T45" fmla="*/ 24 h 36"/>
                  <a:gd name="T46" fmla="*/ 52 w 64"/>
                  <a:gd name="T47" fmla="*/ 24 h 36"/>
                  <a:gd name="T48" fmla="*/ 32 w 64"/>
                  <a:gd name="T49" fmla="*/ 26 h 36"/>
                  <a:gd name="T50" fmla="*/ 32 w 64"/>
                  <a:gd name="T51" fmla="*/ 26 h 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4"/>
                  <a:gd name="T79" fmla="*/ 0 h 36"/>
                  <a:gd name="T80" fmla="*/ 64 w 64"/>
                  <a:gd name="T81" fmla="*/ 36 h 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4" h="36">
                    <a:moveTo>
                      <a:pt x="32" y="26"/>
                    </a:moveTo>
                    <a:lnTo>
                      <a:pt x="8" y="4"/>
                    </a:lnTo>
                    <a:lnTo>
                      <a:pt x="2" y="0"/>
                    </a:lnTo>
                    <a:lnTo>
                      <a:pt x="0" y="6"/>
                    </a:lnTo>
                    <a:lnTo>
                      <a:pt x="2" y="10"/>
                    </a:lnTo>
                    <a:lnTo>
                      <a:pt x="4" y="14"/>
                    </a:lnTo>
                    <a:lnTo>
                      <a:pt x="8" y="18"/>
                    </a:lnTo>
                    <a:lnTo>
                      <a:pt x="18" y="24"/>
                    </a:lnTo>
                    <a:lnTo>
                      <a:pt x="24" y="28"/>
                    </a:lnTo>
                    <a:lnTo>
                      <a:pt x="26" y="34"/>
                    </a:lnTo>
                    <a:lnTo>
                      <a:pt x="52" y="36"/>
                    </a:lnTo>
                    <a:lnTo>
                      <a:pt x="58" y="36"/>
                    </a:lnTo>
                    <a:lnTo>
                      <a:pt x="60" y="34"/>
                    </a:lnTo>
                    <a:lnTo>
                      <a:pt x="64" y="30"/>
                    </a:lnTo>
                    <a:lnTo>
                      <a:pt x="64" y="26"/>
                    </a:lnTo>
                    <a:lnTo>
                      <a:pt x="62" y="24"/>
                    </a:lnTo>
                    <a:lnTo>
                      <a:pt x="60" y="24"/>
                    </a:lnTo>
                    <a:lnTo>
                      <a:pt x="52" y="24"/>
                    </a:lnTo>
                    <a:lnTo>
                      <a:pt x="32"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392" name="Freeform 8"/>
              <p:cNvSpPr>
                <a:spLocks/>
              </p:cNvSpPr>
              <p:nvPr/>
            </p:nvSpPr>
            <p:spPr bwMode="auto">
              <a:xfrm flipH="1">
                <a:off x="4694" y="1230"/>
                <a:ext cx="60" cy="34"/>
              </a:xfrm>
              <a:custGeom>
                <a:avLst/>
                <a:gdLst>
                  <a:gd name="T0" fmla="*/ 4 w 60"/>
                  <a:gd name="T1" fmla="*/ 2 h 34"/>
                  <a:gd name="T2" fmla="*/ 4 w 60"/>
                  <a:gd name="T3" fmla="*/ 2 h 34"/>
                  <a:gd name="T4" fmla="*/ 0 w 60"/>
                  <a:gd name="T5" fmla="*/ 0 h 34"/>
                  <a:gd name="T6" fmla="*/ 0 w 60"/>
                  <a:gd name="T7" fmla="*/ 10 h 34"/>
                  <a:gd name="T8" fmla="*/ 0 w 60"/>
                  <a:gd name="T9" fmla="*/ 10 h 34"/>
                  <a:gd name="T10" fmla="*/ 4 w 60"/>
                  <a:gd name="T11" fmla="*/ 14 h 34"/>
                  <a:gd name="T12" fmla="*/ 4 w 60"/>
                  <a:gd name="T13" fmla="*/ 14 h 34"/>
                  <a:gd name="T14" fmla="*/ 20 w 60"/>
                  <a:gd name="T15" fmla="*/ 26 h 34"/>
                  <a:gd name="T16" fmla="*/ 28 w 60"/>
                  <a:gd name="T17" fmla="*/ 32 h 34"/>
                  <a:gd name="T18" fmla="*/ 38 w 60"/>
                  <a:gd name="T19" fmla="*/ 34 h 34"/>
                  <a:gd name="T20" fmla="*/ 38 w 60"/>
                  <a:gd name="T21" fmla="*/ 34 h 34"/>
                  <a:gd name="T22" fmla="*/ 46 w 60"/>
                  <a:gd name="T23" fmla="*/ 34 h 34"/>
                  <a:gd name="T24" fmla="*/ 54 w 60"/>
                  <a:gd name="T25" fmla="*/ 32 h 34"/>
                  <a:gd name="T26" fmla="*/ 54 w 60"/>
                  <a:gd name="T27" fmla="*/ 32 h 34"/>
                  <a:gd name="T28" fmla="*/ 56 w 60"/>
                  <a:gd name="T29" fmla="*/ 32 h 34"/>
                  <a:gd name="T30" fmla="*/ 56 w 60"/>
                  <a:gd name="T31" fmla="*/ 32 h 34"/>
                  <a:gd name="T32" fmla="*/ 60 w 60"/>
                  <a:gd name="T33" fmla="*/ 28 h 34"/>
                  <a:gd name="T34" fmla="*/ 60 w 60"/>
                  <a:gd name="T35" fmla="*/ 26 h 34"/>
                  <a:gd name="T36" fmla="*/ 60 w 60"/>
                  <a:gd name="T37" fmla="*/ 22 h 34"/>
                  <a:gd name="T38" fmla="*/ 60 w 60"/>
                  <a:gd name="T39" fmla="*/ 22 h 34"/>
                  <a:gd name="T40" fmla="*/ 58 w 60"/>
                  <a:gd name="T41" fmla="*/ 20 h 34"/>
                  <a:gd name="T42" fmla="*/ 54 w 60"/>
                  <a:gd name="T43" fmla="*/ 20 h 34"/>
                  <a:gd name="T44" fmla="*/ 54 w 60"/>
                  <a:gd name="T45" fmla="*/ 20 h 34"/>
                  <a:gd name="T46" fmla="*/ 52 w 60"/>
                  <a:gd name="T47" fmla="*/ 20 h 34"/>
                  <a:gd name="T48" fmla="*/ 52 w 60"/>
                  <a:gd name="T49" fmla="*/ 20 h 34"/>
                  <a:gd name="T50" fmla="*/ 44 w 60"/>
                  <a:gd name="T51" fmla="*/ 24 h 34"/>
                  <a:gd name="T52" fmla="*/ 38 w 60"/>
                  <a:gd name="T53" fmla="*/ 26 h 34"/>
                  <a:gd name="T54" fmla="*/ 38 w 60"/>
                  <a:gd name="T55" fmla="*/ 26 h 34"/>
                  <a:gd name="T56" fmla="*/ 34 w 60"/>
                  <a:gd name="T57" fmla="*/ 24 h 34"/>
                  <a:gd name="T58" fmla="*/ 28 w 60"/>
                  <a:gd name="T59" fmla="*/ 22 h 34"/>
                  <a:gd name="T60" fmla="*/ 22 w 60"/>
                  <a:gd name="T61" fmla="*/ 16 h 34"/>
                  <a:gd name="T62" fmla="*/ 14 w 60"/>
                  <a:gd name="T63" fmla="*/ 8 h 34"/>
                  <a:gd name="T64" fmla="*/ 4 w 60"/>
                  <a:gd name="T65" fmla="*/ 2 h 34"/>
                  <a:gd name="T66" fmla="*/ 4 w 60"/>
                  <a:gd name="T67" fmla="*/ 2 h 3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0"/>
                  <a:gd name="T103" fmla="*/ 0 h 34"/>
                  <a:gd name="T104" fmla="*/ 60 w 60"/>
                  <a:gd name="T105" fmla="*/ 34 h 3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0" h="34">
                    <a:moveTo>
                      <a:pt x="4" y="2"/>
                    </a:moveTo>
                    <a:lnTo>
                      <a:pt x="4" y="2"/>
                    </a:lnTo>
                    <a:lnTo>
                      <a:pt x="0" y="0"/>
                    </a:lnTo>
                    <a:lnTo>
                      <a:pt x="0" y="10"/>
                    </a:lnTo>
                    <a:lnTo>
                      <a:pt x="4" y="14"/>
                    </a:lnTo>
                    <a:lnTo>
                      <a:pt x="20" y="26"/>
                    </a:lnTo>
                    <a:lnTo>
                      <a:pt x="28" y="32"/>
                    </a:lnTo>
                    <a:lnTo>
                      <a:pt x="38" y="34"/>
                    </a:lnTo>
                    <a:lnTo>
                      <a:pt x="46" y="34"/>
                    </a:lnTo>
                    <a:lnTo>
                      <a:pt x="54" y="32"/>
                    </a:lnTo>
                    <a:lnTo>
                      <a:pt x="56" y="32"/>
                    </a:lnTo>
                    <a:lnTo>
                      <a:pt x="60" y="28"/>
                    </a:lnTo>
                    <a:lnTo>
                      <a:pt x="60" y="26"/>
                    </a:lnTo>
                    <a:lnTo>
                      <a:pt x="60" y="22"/>
                    </a:lnTo>
                    <a:lnTo>
                      <a:pt x="58" y="20"/>
                    </a:lnTo>
                    <a:lnTo>
                      <a:pt x="54" y="20"/>
                    </a:lnTo>
                    <a:lnTo>
                      <a:pt x="52" y="20"/>
                    </a:lnTo>
                    <a:lnTo>
                      <a:pt x="44" y="24"/>
                    </a:lnTo>
                    <a:lnTo>
                      <a:pt x="38" y="26"/>
                    </a:lnTo>
                    <a:lnTo>
                      <a:pt x="34" y="24"/>
                    </a:lnTo>
                    <a:lnTo>
                      <a:pt x="28" y="22"/>
                    </a:lnTo>
                    <a:lnTo>
                      <a:pt x="22" y="16"/>
                    </a:lnTo>
                    <a:lnTo>
                      <a:pt x="14" y="8"/>
                    </a:lnTo>
                    <a:lnTo>
                      <a:pt x="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393" name="Freeform 9"/>
              <p:cNvSpPr>
                <a:spLocks/>
              </p:cNvSpPr>
              <p:nvPr/>
            </p:nvSpPr>
            <p:spPr bwMode="auto">
              <a:xfrm flipH="1">
                <a:off x="4642" y="1220"/>
                <a:ext cx="62" cy="32"/>
              </a:xfrm>
              <a:custGeom>
                <a:avLst/>
                <a:gdLst>
                  <a:gd name="T0" fmla="*/ 30 w 62"/>
                  <a:gd name="T1" fmla="*/ 32 h 32"/>
                  <a:gd name="T2" fmla="*/ 30 w 62"/>
                  <a:gd name="T3" fmla="*/ 32 h 32"/>
                  <a:gd name="T4" fmla="*/ 40 w 62"/>
                  <a:gd name="T5" fmla="*/ 30 h 32"/>
                  <a:gd name="T6" fmla="*/ 40 w 62"/>
                  <a:gd name="T7" fmla="*/ 30 h 32"/>
                  <a:gd name="T8" fmla="*/ 50 w 62"/>
                  <a:gd name="T9" fmla="*/ 30 h 32"/>
                  <a:gd name="T10" fmla="*/ 56 w 62"/>
                  <a:gd name="T11" fmla="*/ 30 h 32"/>
                  <a:gd name="T12" fmla="*/ 60 w 62"/>
                  <a:gd name="T13" fmla="*/ 28 h 32"/>
                  <a:gd name="T14" fmla="*/ 60 w 62"/>
                  <a:gd name="T15" fmla="*/ 28 h 32"/>
                  <a:gd name="T16" fmla="*/ 62 w 62"/>
                  <a:gd name="T17" fmla="*/ 28 h 32"/>
                  <a:gd name="T18" fmla="*/ 62 w 62"/>
                  <a:gd name="T19" fmla="*/ 28 h 32"/>
                  <a:gd name="T20" fmla="*/ 62 w 62"/>
                  <a:gd name="T21" fmla="*/ 24 h 32"/>
                  <a:gd name="T22" fmla="*/ 60 w 62"/>
                  <a:gd name="T23" fmla="*/ 20 h 32"/>
                  <a:gd name="T24" fmla="*/ 60 w 62"/>
                  <a:gd name="T25" fmla="*/ 20 h 32"/>
                  <a:gd name="T26" fmla="*/ 58 w 62"/>
                  <a:gd name="T27" fmla="*/ 18 h 32"/>
                  <a:gd name="T28" fmla="*/ 58 w 62"/>
                  <a:gd name="T29" fmla="*/ 18 h 32"/>
                  <a:gd name="T30" fmla="*/ 48 w 62"/>
                  <a:gd name="T31" fmla="*/ 22 h 32"/>
                  <a:gd name="T32" fmla="*/ 40 w 62"/>
                  <a:gd name="T33" fmla="*/ 22 h 32"/>
                  <a:gd name="T34" fmla="*/ 40 w 62"/>
                  <a:gd name="T35" fmla="*/ 22 h 32"/>
                  <a:gd name="T36" fmla="*/ 30 w 62"/>
                  <a:gd name="T37" fmla="*/ 18 h 32"/>
                  <a:gd name="T38" fmla="*/ 22 w 62"/>
                  <a:gd name="T39" fmla="*/ 14 h 32"/>
                  <a:gd name="T40" fmla="*/ 12 w 62"/>
                  <a:gd name="T41" fmla="*/ 8 h 32"/>
                  <a:gd name="T42" fmla="*/ 4 w 62"/>
                  <a:gd name="T43" fmla="*/ 2 h 32"/>
                  <a:gd name="T44" fmla="*/ 4 w 62"/>
                  <a:gd name="T45" fmla="*/ 2 h 32"/>
                  <a:gd name="T46" fmla="*/ 0 w 62"/>
                  <a:gd name="T47" fmla="*/ 0 h 32"/>
                  <a:gd name="T48" fmla="*/ 0 w 62"/>
                  <a:gd name="T49" fmla="*/ 0 h 32"/>
                  <a:gd name="T50" fmla="*/ 0 w 62"/>
                  <a:gd name="T51" fmla="*/ 6 h 32"/>
                  <a:gd name="T52" fmla="*/ 4 w 62"/>
                  <a:gd name="T53" fmla="*/ 12 h 32"/>
                  <a:gd name="T54" fmla="*/ 4 w 62"/>
                  <a:gd name="T55" fmla="*/ 12 h 32"/>
                  <a:gd name="T56" fmla="*/ 10 w 62"/>
                  <a:gd name="T57" fmla="*/ 18 h 32"/>
                  <a:gd name="T58" fmla="*/ 16 w 62"/>
                  <a:gd name="T59" fmla="*/ 22 h 32"/>
                  <a:gd name="T60" fmla="*/ 24 w 62"/>
                  <a:gd name="T61" fmla="*/ 26 h 32"/>
                  <a:gd name="T62" fmla="*/ 30 w 62"/>
                  <a:gd name="T63" fmla="*/ 32 h 32"/>
                  <a:gd name="T64" fmla="*/ 30 w 62"/>
                  <a:gd name="T65" fmla="*/ 32 h 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2"/>
                  <a:gd name="T100" fmla="*/ 0 h 32"/>
                  <a:gd name="T101" fmla="*/ 62 w 62"/>
                  <a:gd name="T102" fmla="*/ 32 h 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2" h="32">
                    <a:moveTo>
                      <a:pt x="30" y="32"/>
                    </a:moveTo>
                    <a:lnTo>
                      <a:pt x="30" y="32"/>
                    </a:lnTo>
                    <a:lnTo>
                      <a:pt x="40" y="30"/>
                    </a:lnTo>
                    <a:lnTo>
                      <a:pt x="50" y="30"/>
                    </a:lnTo>
                    <a:lnTo>
                      <a:pt x="56" y="30"/>
                    </a:lnTo>
                    <a:lnTo>
                      <a:pt x="60" y="28"/>
                    </a:lnTo>
                    <a:lnTo>
                      <a:pt x="62" y="28"/>
                    </a:lnTo>
                    <a:lnTo>
                      <a:pt x="62" y="24"/>
                    </a:lnTo>
                    <a:lnTo>
                      <a:pt x="60" y="20"/>
                    </a:lnTo>
                    <a:lnTo>
                      <a:pt x="58" y="18"/>
                    </a:lnTo>
                    <a:lnTo>
                      <a:pt x="48" y="22"/>
                    </a:lnTo>
                    <a:lnTo>
                      <a:pt x="40" y="22"/>
                    </a:lnTo>
                    <a:lnTo>
                      <a:pt x="30" y="18"/>
                    </a:lnTo>
                    <a:lnTo>
                      <a:pt x="22" y="14"/>
                    </a:lnTo>
                    <a:lnTo>
                      <a:pt x="12" y="8"/>
                    </a:lnTo>
                    <a:lnTo>
                      <a:pt x="4" y="2"/>
                    </a:lnTo>
                    <a:lnTo>
                      <a:pt x="0" y="0"/>
                    </a:lnTo>
                    <a:lnTo>
                      <a:pt x="0" y="6"/>
                    </a:lnTo>
                    <a:lnTo>
                      <a:pt x="4" y="12"/>
                    </a:lnTo>
                    <a:lnTo>
                      <a:pt x="10" y="18"/>
                    </a:lnTo>
                    <a:lnTo>
                      <a:pt x="16" y="22"/>
                    </a:lnTo>
                    <a:lnTo>
                      <a:pt x="24" y="26"/>
                    </a:lnTo>
                    <a:lnTo>
                      <a:pt x="30"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394" name="Freeform 10"/>
              <p:cNvSpPr>
                <a:spLocks/>
              </p:cNvSpPr>
              <p:nvPr/>
            </p:nvSpPr>
            <p:spPr bwMode="auto">
              <a:xfrm flipH="1">
                <a:off x="4662" y="1276"/>
                <a:ext cx="60" cy="42"/>
              </a:xfrm>
              <a:custGeom>
                <a:avLst/>
                <a:gdLst>
                  <a:gd name="T0" fmla="*/ 22 w 60"/>
                  <a:gd name="T1" fmla="*/ 30 h 42"/>
                  <a:gd name="T2" fmla="*/ 22 w 60"/>
                  <a:gd name="T3" fmla="*/ 30 h 42"/>
                  <a:gd name="T4" fmla="*/ 26 w 60"/>
                  <a:gd name="T5" fmla="*/ 36 h 42"/>
                  <a:gd name="T6" fmla="*/ 32 w 60"/>
                  <a:gd name="T7" fmla="*/ 42 h 42"/>
                  <a:gd name="T8" fmla="*/ 32 w 60"/>
                  <a:gd name="T9" fmla="*/ 42 h 42"/>
                  <a:gd name="T10" fmla="*/ 38 w 60"/>
                  <a:gd name="T11" fmla="*/ 42 h 42"/>
                  <a:gd name="T12" fmla="*/ 46 w 60"/>
                  <a:gd name="T13" fmla="*/ 38 h 42"/>
                  <a:gd name="T14" fmla="*/ 58 w 60"/>
                  <a:gd name="T15" fmla="*/ 30 h 42"/>
                  <a:gd name="T16" fmla="*/ 58 w 60"/>
                  <a:gd name="T17" fmla="*/ 30 h 42"/>
                  <a:gd name="T18" fmla="*/ 60 w 60"/>
                  <a:gd name="T19" fmla="*/ 30 h 42"/>
                  <a:gd name="T20" fmla="*/ 58 w 60"/>
                  <a:gd name="T21" fmla="*/ 28 h 42"/>
                  <a:gd name="T22" fmla="*/ 48 w 60"/>
                  <a:gd name="T23" fmla="*/ 24 h 42"/>
                  <a:gd name="T24" fmla="*/ 48 w 60"/>
                  <a:gd name="T25" fmla="*/ 24 h 42"/>
                  <a:gd name="T26" fmla="*/ 40 w 60"/>
                  <a:gd name="T27" fmla="*/ 28 h 42"/>
                  <a:gd name="T28" fmla="*/ 34 w 60"/>
                  <a:gd name="T29" fmla="*/ 26 h 42"/>
                  <a:gd name="T30" fmla="*/ 28 w 60"/>
                  <a:gd name="T31" fmla="*/ 22 h 42"/>
                  <a:gd name="T32" fmla="*/ 22 w 60"/>
                  <a:gd name="T33" fmla="*/ 16 h 42"/>
                  <a:gd name="T34" fmla="*/ 22 w 60"/>
                  <a:gd name="T35" fmla="*/ 16 h 42"/>
                  <a:gd name="T36" fmla="*/ 14 w 60"/>
                  <a:gd name="T37" fmla="*/ 8 h 42"/>
                  <a:gd name="T38" fmla="*/ 6 w 60"/>
                  <a:gd name="T39" fmla="*/ 2 h 42"/>
                  <a:gd name="T40" fmla="*/ 6 w 60"/>
                  <a:gd name="T41" fmla="*/ 2 h 42"/>
                  <a:gd name="T42" fmla="*/ 0 w 60"/>
                  <a:gd name="T43" fmla="*/ 0 h 42"/>
                  <a:gd name="T44" fmla="*/ 0 w 60"/>
                  <a:gd name="T45" fmla="*/ 0 h 42"/>
                  <a:gd name="T46" fmla="*/ 2 w 60"/>
                  <a:gd name="T47" fmla="*/ 6 h 42"/>
                  <a:gd name="T48" fmla="*/ 6 w 60"/>
                  <a:gd name="T49" fmla="*/ 12 h 42"/>
                  <a:gd name="T50" fmla="*/ 6 w 60"/>
                  <a:gd name="T51" fmla="*/ 12 h 42"/>
                  <a:gd name="T52" fmla="*/ 14 w 60"/>
                  <a:gd name="T53" fmla="*/ 22 h 42"/>
                  <a:gd name="T54" fmla="*/ 22 w 60"/>
                  <a:gd name="T55" fmla="*/ 30 h 42"/>
                  <a:gd name="T56" fmla="*/ 22 w 60"/>
                  <a:gd name="T57" fmla="*/ 30 h 4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0"/>
                  <a:gd name="T88" fmla="*/ 0 h 42"/>
                  <a:gd name="T89" fmla="*/ 60 w 60"/>
                  <a:gd name="T90" fmla="*/ 42 h 4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0" h="42">
                    <a:moveTo>
                      <a:pt x="22" y="30"/>
                    </a:moveTo>
                    <a:lnTo>
                      <a:pt x="22" y="30"/>
                    </a:lnTo>
                    <a:lnTo>
                      <a:pt x="26" y="36"/>
                    </a:lnTo>
                    <a:lnTo>
                      <a:pt x="32" y="42"/>
                    </a:lnTo>
                    <a:lnTo>
                      <a:pt x="38" y="42"/>
                    </a:lnTo>
                    <a:lnTo>
                      <a:pt x="46" y="38"/>
                    </a:lnTo>
                    <a:lnTo>
                      <a:pt x="58" y="30"/>
                    </a:lnTo>
                    <a:lnTo>
                      <a:pt x="60" y="30"/>
                    </a:lnTo>
                    <a:lnTo>
                      <a:pt x="58" y="28"/>
                    </a:lnTo>
                    <a:lnTo>
                      <a:pt x="48" y="24"/>
                    </a:lnTo>
                    <a:lnTo>
                      <a:pt x="40" y="28"/>
                    </a:lnTo>
                    <a:lnTo>
                      <a:pt x="34" y="26"/>
                    </a:lnTo>
                    <a:lnTo>
                      <a:pt x="28" y="22"/>
                    </a:lnTo>
                    <a:lnTo>
                      <a:pt x="22" y="16"/>
                    </a:lnTo>
                    <a:lnTo>
                      <a:pt x="14" y="8"/>
                    </a:lnTo>
                    <a:lnTo>
                      <a:pt x="6" y="2"/>
                    </a:lnTo>
                    <a:lnTo>
                      <a:pt x="0" y="0"/>
                    </a:lnTo>
                    <a:lnTo>
                      <a:pt x="2" y="6"/>
                    </a:lnTo>
                    <a:lnTo>
                      <a:pt x="6" y="12"/>
                    </a:lnTo>
                    <a:lnTo>
                      <a:pt x="14" y="22"/>
                    </a:lnTo>
                    <a:lnTo>
                      <a:pt x="22"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395" name="Freeform 11"/>
              <p:cNvSpPr>
                <a:spLocks/>
              </p:cNvSpPr>
              <p:nvPr/>
            </p:nvSpPr>
            <p:spPr bwMode="auto">
              <a:xfrm flipH="1">
                <a:off x="4522" y="1250"/>
                <a:ext cx="48" cy="32"/>
              </a:xfrm>
              <a:custGeom>
                <a:avLst/>
                <a:gdLst>
                  <a:gd name="T0" fmla="*/ 46 w 48"/>
                  <a:gd name="T1" fmla="*/ 22 h 32"/>
                  <a:gd name="T2" fmla="*/ 46 w 48"/>
                  <a:gd name="T3" fmla="*/ 22 h 32"/>
                  <a:gd name="T4" fmla="*/ 40 w 48"/>
                  <a:gd name="T5" fmla="*/ 24 h 32"/>
                  <a:gd name="T6" fmla="*/ 34 w 48"/>
                  <a:gd name="T7" fmla="*/ 24 h 32"/>
                  <a:gd name="T8" fmla="*/ 28 w 48"/>
                  <a:gd name="T9" fmla="*/ 22 h 32"/>
                  <a:gd name="T10" fmla="*/ 24 w 48"/>
                  <a:gd name="T11" fmla="*/ 18 h 32"/>
                  <a:gd name="T12" fmla="*/ 24 w 48"/>
                  <a:gd name="T13" fmla="*/ 18 h 32"/>
                  <a:gd name="T14" fmla="*/ 14 w 48"/>
                  <a:gd name="T15" fmla="*/ 8 h 32"/>
                  <a:gd name="T16" fmla="*/ 8 w 48"/>
                  <a:gd name="T17" fmla="*/ 2 h 32"/>
                  <a:gd name="T18" fmla="*/ 2 w 48"/>
                  <a:gd name="T19" fmla="*/ 0 h 32"/>
                  <a:gd name="T20" fmla="*/ 2 w 48"/>
                  <a:gd name="T21" fmla="*/ 0 h 32"/>
                  <a:gd name="T22" fmla="*/ 0 w 48"/>
                  <a:gd name="T23" fmla="*/ 4 h 32"/>
                  <a:gd name="T24" fmla="*/ 2 w 48"/>
                  <a:gd name="T25" fmla="*/ 8 h 32"/>
                  <a:gd name="T26" fmla="*/ 8 w 48"/>
                  <a:gd name="T27" fmla="*/ 16 h 32"/>
                  <a:gd name="T28" fmla="*/ 14 w 48"/>
                  <a:gd name="T29" fmla="*/ 24 h 32"/>
                  <a:gd name="T30" fmla="*/ 22 w 48"/>
                  <a:gd name="T31" fmla="*/ 30 h 32"/>
                  <a:gd name="T32" fmla="*/ 22 w 48"/>
                  <a:gd name="T33" fmla="*/ 30 h 32"/>
                  <a:gd name="T34" fmla="*/ 24 w 48"/>
                  <a:gd name="T35" fmla="*/ 32 h 32"/>
                  <a:gd name="T36" fmla="*/ 24 w 48"/>
                  <a:gd name="T37" fmla="*/ 32 h 32"/>
                  <a:gd name="T38" fmla="*/ 36 w 48"/>
                  <a:gd name="T39" fmla="*/ 32 h 32"/>
                  <a:gd name="T40" fmla="*/ 48 w 48"/>
                  <a:gd name="T41" fmla="*/ 28 h 32"/>
                  <a:gd name="T42" fmla="*/ 48 w 48"/>
                  <a:gd name="T43" fmla="*/ 28 h 32"/>
                  <a:gd name="T44" fmla="*/ 48 w 48"/>
                  <a:gd name="T45" fmla="*/ 24 h 32"/>
                  <a:gd name="T46" fmla="*/ 48 w 48"/>
                  <a:gd name="T47" fmla="*/ 22 h 32"/>
                  <a:gd name="T48" fmla="*/ 46 w 48"/>
                  <a:gd name="T49" fmla="*/ 22 h 32"/>
                  <a:gd name="T50" fmla="*/ 46 w 48"/>
                  <a:gd name="T51" fmla="*/ 22 h 3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8"/>
                  <a:gd name="T79" fmla="*/ 0 h 32"/>
                  <a:gd name="T80" fmla="*/ 48 w 48"/>
                  <a:gd name="T81" fmla="*/ 32 h 3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8" h="32">
                    <a:moveTo>
                      <a:pt x="46" y="22"/>
                    </a:moveTo>
                    <a:lnTo>
                      <a:pt x="46" y="22"/>
                    </a:lnTo>
                    <a:lnTo>
                      <a:pt x="40" y="24"/>
                    </a:lnTo>
                    <a:lnTo>
                      <a:pt x="34" y="24"/>
                    </a:lnTo>
                    <a:lnTo>
                      <a:pt x="28" y="22"/>
                    </a:lnTo>
                    <a:lnTo>
                      <a:pt x="24" y="18"/>
                    </a:lnTo>
                    <a:lnTo>
                      <a:pt x="14" y="8"/>
                    </a:lnTo>
                    <a:lnTo>
                      <a:pt x="8" y="2"/>
                    </a:lnTo>
                    <a:lnTo>
                      <a:pt x="2" y="0"/>
                    </a:lnTo>
                    <a:lnTo>
                      <a:pt x="0" y="4"/>
                    </a:lnTo>
                    <a:lnTo>
                      <a:pt x="2" y="8"/>
                    </a:lnTo>
                    <a:lnTo>
                      <a:pt x="8" y="16"/>
                    </a:lnTo>
                    <a:lnTo>
                      <a:pt x="14" y="24"/>
                    </a:lnTo>
                    <a:lnTo>
                      <a:pt x="22" y="30"/>
                    </a:lnTo>
                    <a:lnTo>
                      <a:pt x="24" y="32"/>
                    </a:lnTo>
                    <a:lnTo>
                      <a:pt x="36" y="32"/>
                    </a:lnTo>
                    <a:lnTo>
                      <a:pt x="48" y="28"/>
                    </a:lnTo>
                    <a:lnTo>
                      <a:pt x="48" y="24"/>
                    </a:lnTo>
                    <a:lnTo>
                      <a:pt x="48" y="22"/>
                    </a:lnTo>
                    <a:lnTo>
                      <a:pt x="46"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396" name="Freeform 12"/>
              <p:cNvSpPr>
                <a:spLocks/>
              </p:cNvSpPr>
              <p:nvPr/>
            </p:nvSpPr>
            <p:spPr bwMode="auto">
              <a:xfrm flipH="1">
                <a:off x="4850" y="1218"/>
                <a:ext cx="84" cy="32"/>
              </a:xfrm>
              <a:custGeom>
                <a:avLst/>
                <a:gdLst>
                  <a:gd name="T0" fmla="*/ 38 w 84"/>
                  <a:gd name="T1" fmla="*/ 18 h 32"/>
                  <a:gd name="T2" fmla="*/ 30 w 84"/>
                  <a:gd name="T3" fmla="*/ 12 h 32"/>
                  <a:gd name="T4" fmla="*/ 22 w 84"/>
                  <a:gd name="T5" fmla="*/ 8 h 32"/>
                  <a:gd name="T6" fmla="*/ 10 w 84"/>
                  <a:gd name="T7" fmla="*/ 0 h 32"/>
                  <a:gd name="T8" fmla="*/ 10 w 84"/>
                  <a:gd name="T9" fmla="*/ 0 h 32"/>
                  <a:gd name="T10" fmla="*/ 2 w 84"/>
                  <a:gd name="T11" fmla="*/ 0 h 32"/>
                  <a:gd name="T12" fmla="*/ 0 w 84"/>
                  <a:gd name="T13" fmla="*/ 2 h 32"/>
                  <a:gd name="T14" fmla="*/ 0 w 84"/>
                  <a:gd name="T15" fmla="*/ 6 h 32"/>
                  <a:gd name="T16" fmla="*/ 0 w 84"/>
                  <a:gd name="T17" fmla="*/ 6 h 32"/>
                  <a:gd name="T18" fmla="*/ 22 w 84"/>
                  <a:gd name="T19" fmla="*/ 20 h 32"/>
                  <a:gd name="T20" fmla="*/ 22 w 84"/>
                  <a:gd name="T21" fmla="*/ 20 h 32"/>
                  <a:gd name="T22" fmla="*/ 30 w 84"/>
                  <a:gd name="T23" fmla="*/ 26 h 32"/>
                  <a:gd name="T24" fmla="*/ 30 w 84"/>
                  <a:gd name="T25" fmla="*/ 26 h 32"/>
                  <a:gd name="T26" fmla="*/ 42 w 84"/>
                  <a:gd name="T27" fmla="*/ 32 h 32"/>
                  <a:gd name="T28" fmla="*/ 42 w 84"/>
                  <a:gd name="T29" fmla="*/ 32 h 32"/>
                  <a:gd name="T30" fmla="*/ 62 w 84"/>
                  <a:gd name="T31" fmla="*/ 30 h 32"/>
                  <a:gd name="T32" fmla="*/ 62 w 84"/>
                  <a:gd name="T33" fmla="*/ 30 h 32"/>
                  <a:gd name="T34" fmla="*/ 76 w 84"/>
                  <a:gd name="T35" fmla="*/ 26 h 32"/>
                  <a:gd name="T36" fmla="*/ 76 w 84"/>
                  <a:gd name="T37" fmla="*/ 26 h 32"/>
                  <a:gd name="T38" fmla="*/ 84 w 84"/>
                  <a:gd name="T39" fmla="*/ 24 h 32"/>
                  <a:gd name="T40" fmla="*/ 84 w 84"/>
                  <a:gd name="T41" fmla="*/ 24 h 32"/>
                  <a:gd name="T42" fmla="*/ 84 w 84"/>
                  <a:gd name="T43" fmla="*/ 20 h 32"/>
                  <a:gd name="T44" fmla="*/ 82 w 84"/>
                  <a:gd name="T45" fmla="*/ 18 h 32"/>
                  <a:gd name="T46" fmla="*/ 80 w 84"/>
                  <a:gd name="T47" fmla="*/ 16 h 32"/>
                  <a:gd name="T48" fmla="*/ 80 w 84"/>
                  <a:gd name="T49" fmla="*/ 16 h 32"/>
                  <a:gd name="T50" fmla="*/ 76 w 84"/>
                  <a:gd name="T51" fmla="*/ 16 h 32"/>
                  <a:gd name="T52" fmla="*/ 76 w 84"/>
                  <a:gd name="T53" fmla="*/ 16 h 32"/>
                  <a:gd name="T54" fmla="*/ 68 w 84"/>
                  <a:gd name="T55" fmla="*/ 14 h 32"/>
                  <a:gd name="T56" fmla="*/ 62 w 84"/>
                  <a:gd name="T57" fmla="*/ 16 h 32"/>
                  <a:gd name="T58" fmla="*/ 62 w 84"/>
                  <a:gd name="T59" fmla="*/ 16 h 32"/>
                  <a:gd name="T60" fmla="*/ 50 w 84"/>
                  <a:gd name="T61" fmla="*/ 18 h 32"/>
                  <a:gd name="T62" fmla="*/ 38 w 84"/>
                  <a:gd name="T63" fmla="*/ 18 h 32"/>
                  <a:gd name="T64" fmla="*/ 38 w 84"/>
                  <a:gd name="T65" fmla="*/ 18 h 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4"/>
                  <a:gd name="T100" fmla="*/ 0 h 32"/>
                  <a:gd name="T101" fmla="*/ 84 w 84"/>
                  <a:gd name="T102" fmla="*/ 32 h 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4" h="32">
                    <a:moveTo>
                      <a:pt x="38" y="18"/>
                    </a:moveTo>
                    <a:lnTo>
                      <a:pt x="30" y="12"/>
                    </a:lnTo>
                    <a:lnTo>
                      <a:pt x="22" y="8"/>
                    </a:lnTo>
                    <a:lnTo>
                      <a:pt x="10" y="0"/>
                    </a:lnTo>
                    <a:lnTo>
                      <a:pt x="2" y="0"/>
                    </a:lnTo>
                    <a:lnTo>
                      <a:pt x="0" y="2"/>
                    </a:lnTo>
                    <a:lnTo>
                      <a:pt x="0" y="6"/>
                    </a:lnTo>
                    <a:lnTo>
                      <a:pt x="22" y="20"/>
                    </a:lnTo>
                    <a:lnTo>
                      <a:pt x="30" y="26"/>
                    </a:lnTo>
                    <a:lnTo>
                      <a:pt x="42" y="32"/>
                    </a:lnTo>
                    <a:lnTo>
                      <a:pt x="62" y="30"/>
                    </a:lnTo>
                    <a:lnTo>
                      <a:pt x="76" y="26"/>
                    </a:lnTo>
                    <a:lnTo>
                      <a:pt x="84" y="24"/>
                    </a:lnTo>
                    <a:lnTo>
                      <a:pt x="84" y="20"/>
                    </a:lnTo>
                    <a:lnTo>
                      <a:pt x="82" y="18"/>
                    </a:lnTo>
                    <a:lnTo>
                      <a:pt x="80" y="16"/>
                    </a:lnTo>
                    <a:lnTo>
                      <a:pt x="76" y="16"/>
                    </a:lnTo>
                    <a:lnTo>
                      <a:pt x="68" y="14"/>
                    </a:lnTo>
                    <a:lnTo>
                      <a:pt x="62" y="16"/>
                    </a:lnTo>
                    <a:lnTo>
                      <a:pt x="50" y="18"/>
                    </a:lnTo>
                    <a:lnTo>
                      <a:pt x="38"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397" name="Freeform 13"/>
              <p:cNvSpPr>
                <a:spLocks/>
              </p:cNvSpPr>
              <p:nvPr/>
            </p:nvSpPr>
            <p:spPr bwMode="auto">
              <a:xfrm flipH="1">
                <a:off x="4710" y="1314"/>
                <a:ext cx="198" cy="58"/>
              </a:xfrm>
              <a:custGeom>
                <a:avLst/>
                <a:gdLst>
                  <a:gd name="T0" fmla="*/ 4 w 198"/>
                  <a:gd name="T1" fmla="*/ 12 h 58"/>
                  <a:gd name="T2" fmla="*/ 4 w 198"/>
                  <a:gd name="T3" fmla="*/ 12 h 58"/>
                  <a:gd name="T4" fmla="*/ 20 w 198"/>
                  <a:gd name="T5" fmla="*/ 28 h 58"/>
                  <a:gd name="T6" fmla="*/ 36 w 198"/>
                  <a:gd name="T7" fmla="*/ 46 h 58"/>
                  <a:gd name="T8" fmla="*/ 36 w 198"/>
                  <a:gd name="T9" fmla="*/ 46 h 58"/>
                  <a:gd name="T10" fmla="*/ 44 w 198"/>
                  <a:gd name="T11" fmla="*/ 58 h 58"/>
                  <a:gd name="T12" fmla="*/ 44 w 198"/>
                  <a:gd name="T13" fmla="*/ 58 h 58"/>
                  <a:gd name="T14" fmla="*/ 50 w 198"/>
                  <a:gd name="T15" fmla="*/ 56 h 58"/>
                  <a:gd name="T16" fmla="*/ 50 w 198"/>
                  <a:gd name="T17" fmla="*/ 56 h 58"/>
                  <a:gd name="T18" fmla="*/ 66 w 198"/>
                  <a:gd name="T19" fmla="*/ 52 h 58"/>
                  <a:gd name="T20" fmla="*/ 66 w 198"/>
                  <a:gd name="T21" fmla="*/ 52 h 58"/>
                  <a:gd name="T22" fmla="*/ 106 w 198"/>
                  <a:gd name="T23" fmla="*/ 38 h 58"/>
                  <a:gd name="T24" fmla="*/ 106 w 198"/>
                  <a:gd name="T25" fmla="*/ 38 h 58"/>
                  <a:gd name="T26" fmla="*/ 128 w 198"/>
                  <a:gd name="T27" fmla="*/ 30 h 58"/>
                  <a:gd name="T28" fmla="*/ 150 w 198"/>
                  <a:gd name="T29" fmla="*/ 24 h 58"/>
                  <a:gd name="T30" fmla="*/ 150 w 198"/>
                  <a:gd name="T31" fmla="*/ 24 h 58"/>
                  <a:gd name="T32" fmla="*/ 158 w 198"/>
                  <a:gd name="T33" fmla="*/ 22 h 58"/>
                  <a:gd name="T34" fmla="*/ 158 w 198"/>
                  <a:gd name="T35" fmla="*/ 22 h 58"/>
                  <a:gd name="T36" fmla="*/ 172 w 198"/>
                  <a:gd name="T37" fmla="*/ 18 h 58"/>
                  <a:gd name="T38" fmla="*/ 172 w 198"/>
                  <a:gd name="T39" fmla="*/ 18 h 58"/>
                  <a:gd name="T40" fmla="*/ 176 w 198"/>
                  <a:gd name="T41" fmla="*/ 14 h 58"/>
                  <a:gd name="T42" fmla="*/ 182 w 198"/>
                  <a:gd name="T43" fmla="*/ 12 h 58"/>
                  <a:gd name="T44" fmla="*/ 192 w 198"/>
                  <a:gd name="T45" fmla="*/ 10 h 58"/>
                  <a:gd name="T46" fmla="*/ 192 w 198"/>
                  <a:gd name="T47" fmla="*/ 10 h 58"/>
                  <a:gd name="T48" fmla="*/ 198 w 198"/>
                  <a:gd name="T49" fmla="*/ 6 h 58"/>
                  <a:gd name="T50" fmla="*/ 194 w 198"/>
                  <a:gd name="T51" fmla="*/ 0 h 58"/>
                  <a:gd name="T52" fmla="*/ 194 w 198"/>
                  <a:gd name="T53" fmla="*/ 0 h 58"/>
                  <a:gd name="T54" fmla="*/ 192 w 198"/>
                  <a:gd name="T55" fmla="*/ 0 h 58"/>
                  <a:gd name="T56" fmla="*/ 192 w 198"/>
                  <a:gd name="T57" fmla="*/ 0 h 58"/>
                  <a:gd name="T58" fmla="*/ 158 w 198"/>
                  <a:gd name="T59" fmla="*/ 10 h 58"/>
                  <a:gd name="T60" fmla="*/ 158 w 198"/>
                  <a:gd name="T61" fmla="*/ 10 h 58"/>
                  <a:gd name="T62" fmla="*/ 150 w 198"/>
                  <a:gd name="T63" fmla="*/ 12 h 58"/>
                  <a:gd name="T64" fmla="*/ 150 w 198"/>
                  <a:gd name="T65" fmla="*/ 12 h 58"/>
                  <a:gd name="T66" fmla="*/ 106 w 198"/>
                  <a:gd name="T67" fmla="*/ 26 h 58"/>
                  <a:gd name="T68" fmla="*/ 106 w 198"/>
                  <a:gd name="T69" fmla="*/ 26 h 58"/>
                  <a:gd name="T70" fmla="*/ 66 w 198"/>
                  <a:gd name="T71" fmla="*/ 40 h 58"/>
                  <a:gd name="T72" fmla="*/ 66 w 198"/>
                  <a:gd name="T73" fmla="*/ 40 h 58"/>
                  <a:gd name="T74" fmla="*/ 50 w 198"/>
                  <a:gd name="T75" fmla="*/ 46 h 58"/>
                  <a:gd name="T76" fmla="*/ 50 w 198"/>
                  <a:gd name="T77" fmla="*/ 46 h 58"/>
                  <a:gd name="T78" fmla="*/ 50 w 198"/>
                  <a:gd name="T79" fmla="*/ 46 h 58"/>
                  <a:gd name="T80" fmla="*/ 36 w 198"/>
                  <a:gd name="T81" fmla="*/ 28 h 58"/>
                  <a:gd name="T82" fmla="*/ 36 w 198"/>
                  <a:gd name="T83" fmla="*/ 28 h 58"/>
                  <a:gd name="T84" fmla="*/ 20 w 198"/>
                  <a:gd name="T85" fmla="*/ 14 h 58"/>
                  <a:gd name="T86" fmla="*/ 4 w 198"/>
                  <a:gd name="T87" fmla="*/ 2 h 58"/>
                  <a:gd name="T88" fmla="*/ 4 w 198"/>
                  <a:gd name="T89" fmla="*/ 2 h 58"/>
                  <a:gd name="T90" fmla="*/ 2 w 198"/>
                  <a:gd name="T91" fmla="*/ 0 h 58"/>
                  <a:gd name="T92" fmla="*/ 2 w 198"/>
                  <a:gd name="T93" fmla="*/ 0 h 58"/>
                  <a:gd name="T94" fmla="*/ 0 w 198"/>
                  <a:gd name="T95" fmla="*/ 4 h 58"/>
                  <a:gd name="T96" fmla="*/ 0 w 198"/>
                  <a:gd name="T97" fmla="*/ 8 h 58"/>
                  <a:gd name="T98" fmla="*/ 0 w 198"/>
                  <a:gd name="T99" fmla="*/ 8 h 58"/>
                  <a:gd name="T100" fmla="*/ 4 w 198"/>
                  <a:gd name="T101" fmla="*/ 12 h 58"/>
                  <a:gd name="T102" fmla="*/ 4 w 198"/>
                  <a:gd name="T103" fmla="*/ 12 h 5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98"/>
                  <a:gd name="T157" fmla="*/ 0 h 58"/>
                  <a:gd name="T158" fmla="*/ 198 w 198"/>
                  <a:gd name="T159" fmla="*/ 58 h 5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98" h="58">
                    <a:moveTo>
                      <a:pt x="4" y="12"/>
                    </a:moveTo>
                    <a:lnTo>
                      <a:pt x="4" y="12"/>
                    </a:lnTo>
                    <a:lnTo>
                      <a:pt x="20" y="28"/>
                    </a:lnTo>
                    <a:lnTo>
                      <a:pt x="36" y="46"/>
                    </a:lnTo>
                    <a:lnTo>
                      <a:pt x="44" y="58"/>
                    </a:lnTo>
                    <a:lnTo>
                      <a:pt x="50" y="56"/>
                    </a:lnTo>
                    <a:lnTo>
                      <a:pt x="66" y="52"/>
                    </a:lnTo>
                    <a:lnTo>
                      <a:pt x="106" y="38"/>
                    </a:lnTo>
                    <a:lnTo>
                      <a:pt x="128" y="30"/>
                    </a:lnTo>
                    <a:lnTo>
                      <a:pt x="150" y="24"/>
                    </a:lnTo>
                    <a:lnTo>
                      <a:pt x="158" y="22"/>
                    </a:lnTo>
                    <a:lnTo>
                      <a:pt x="172" y="18"/>
                    </a:lnTo>
                    <a:lnTo>
                      <a:pt x="176" y="14"/>
                    </a:lnTo>
                    <a:lnTo>
                      <a:pt x="182" y="12"/>
                    </a:lnTo>
                    <a:lnTo>
                      <a:pt x="192" y="10"/>
                    </a:lnTo>
                    <a:lnTo>
                      <a:pt x="198" y="6"/>
                    </a:lnTo>
                    <a:lnTo>
                      <a:pt x="194" y="0"/>
                    </a:lnTo>
                    <a:lnTo>
                      <a:pt x="192" y="0"/>
                    </a:lnTo>
                    <a:lnTo>
                      <a:pt x="158" y="10"/>
                    </a:lnTo>
                    <a:lnTo>
                      <a:pt x="150" y="12"/>
                    </a:lnTo>
                    <a:lnTo>
                      <a:pt x="106" y="26"/>
                    </a:lnTo>
                    <a:lnTo>
                      <a:pt x="66" y="40"/>
                    </a:lnTo>
                    <a:lnTo>
                      <a:pt x="50" y="46"/>
                    </a:lnTo>
                    <a:lnTo>
                      <a:pt x="36" y="28"/>
                    </a:lnTo>
                    <a:lnTo>
                      <a:pt x="20" y="14"/>
                    </a:lnTo>
                    <a:lnTo>
                      <a:pt x="4" y="2"/>
                    </a:lnTo>
                    <a:lnTo>
                      <a:pt x="2" y="0"/>
                    </a:lnTo>
                    <a:lnTo>
                      <a:pt x="0" y="4"/>
                    </a:lnTo>
                    <a:lnTo>
                      <a:pt x="0" y="8"/>
                    </a:lnTo>
                    <a:lnTo>
                      <a:pt x="4"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398" name="Freeform 14"/>
              <p:cNvSpPr>
                <a:spLocks/>
              </p:cNvSpPr>
              <p:nvPr/>
            </p:nvSpPr>
            <p:spPr bwMode="auto">
              <a:xfrm flipH="1">
                <a:off x="4796" y="1254"/>
                <a:ext cx="84" cy="38"/>
              </a:xfrm>
              <a:custGeom>
                <a:avLst/>
                <a:gdLst>
                  <a:gd name="T0" fmla="*/ 22 w 84"/>
                  <a:gd name="T1" fmla="*/ 14 h 38"/>
                  <a:gd name="T2" fmla="*/ 22 w 84"/>
                  <a:gd name="T3" fmla="*/ 14 h 38"/>
                  <a:gd name="T4" fmla="*/ 8 w 84"/>
                  <a:gd name="T5" fmla="*/ 4 h 38"/>
                  <a:gd name="T6" fmla="*/ 8 w 84"/>
                  <a:gd name="T7" fmla="*/ 4 h 38"/>
                  <a:gd name="T8" fmla="*/ 0 w 84"/>
                  <a:gd name="T9" fmla="*/ 0 h 38"/>
                  <a:gd name="T10" fmla="*/ 0 w 84"/>
                  <a:gd name="T11" fmla="*/ 0 h 38"/>
                  <a:gd name="T12" fmla="*/ 0 w 84"/>
                  <a:gd name="T13" fmla="*/ 6 h 38"/>
                  <a:gd name="T14" fmla="*/ 2 w 84"/>
                  <a:gd name="T15" fmla="*/ 10 h 38"/>
                  <a:gd name="T16" fmla="*/ 8 w 84"/>
                  <a:gd name="T17" fmla="*/ 16 h 38"/>
                  <a:gd name="T18" fmla="*/ 8 w 84"/>
                  <a:gd name="T19" fmla="*/ 16 h 38"/>
                  <a:gd name="T20" fmla="*/ 22 w 84"/>
                  <a:gd name="T21" fmla="*/ 26 h 38"/>
                  <a:gd name="T22" fmla="*/ 22 w 84"/>
                  <a:gd name="T23" fmla="*/ 26 h 38"/>
                  <a:gd name="T24" fmla="*/ 28 w 84"/>
                  <a:gd name="T25" fmla="*/ 30 h 38"/>
                  <a:gd name="T26" fmla="*/ 34 w 84"/>
                  <a:gd name="T27" fmla="*/ 38 h 38"/>
                  <a:gd name="T28" fmla="*/ 34 w 84"/>
                  <a:gd name="T29" fmla="*/ 38 h 38"/>
                  <a:gd name="T30" fmla="*/ 38 w 84"/>
                  <a:gd name="T31" fmla="*/ 36 h 38"/>
                  <a:gd name="T32" fmla="*/ 38 w 84"/>
                  <a:gd name="T33" fmla="*/ 36 h 38"/>
                  <a:gd name="T34" fmla="*/ 78 w 84"/>
                  <a:gd name="T35" fmla="*/ 28 h 38"/>
                  <a:gd name="T36" fmla="*/ 78 w 84"/>
                  <a:gd name="T37" fmla="*/ 28 h 38"/>
                  <a:gd name="T38" fmla="*/ 78 w 84"/>
                  <a:gd name="T39" fmla="*/ 28 h 38"/>
                  <a:gd name="T40" fmla="*/ 78 w 84"/>
                  <a:gd name="T41" fmla="*/ 28 h 38"/>
                  <a:gd name="T42" fmla="*/ 82 w 84"/>
                  <a:gd name="T43" fmla="*/ 26 h 38"/>
                  <a:gd name="T44" fmla="*/ 84 w 84"/>
                  <a:gd name="T45" fmla="*/ 24 h 38"/>
                  <a:gd name="T46" fmla="*/ 84 w 84"/>
                  <a:gd name="T47" fmla="*/ 20 h 38"/>
                  <a:gd name="T48" fmla="*/ 84 w 84"/>
                  <a:gd name="T49" fmla="*/ 18 h 38"/>
                  <a:gd name="T50" fmla="*/ 78 w 84"/>
                  <a:gd name="T51" fmla="*/ 18 h 38"/>
                  <a:gd name="T52" fmla="*/ 38 w 84"/>
                  <a:gd name="T53" fmla="*/ 26 h 38"/>
                  <a:gd name="T54" fmla="*/ 38 w 84"/>
                  <a:gd name="T55" fmla="*/ 26 h 38"/>
                  <a:gd name="T56" fmla="*/ 38 w 84"/>
                  <a:gd name="T57" fmla="*/ 26 h 38"/>
                  <a:gd name="T58" fmla="*/ 22 w 84"/>
                  <a:gd name="T59" fmla="*/ 14 h 38"/>
                  <a:gd name="T60" fmla="*/ 22 w 84"/>
                  <a:gd name="T61" fmla="*/ 14 h 3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4"/>
                  <a:gd name="T94" fmla="*/ 0 h 38"/>
                  <a:gd name="T95" fmla="*/ 84 w 84"/>
                  <a:gd name="T96" fmla="*/ 38 h 3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4" h="38">
                    <a:moveTo>
                      <a:pt x="22" y="14"/>
                    </a:moveTo>
                    <a:lnTo>
                      <a:pt x="22" y="14"/>
                    </a:lnTo>
                    <a:lnTo>
                      <a:pt x="8" y="4"/>
                    </a:lnTo>
                    <a:lnTo>
                      <a:pt x="0" y="0"/>
                    </a:lnTo>
                    <a:lnTo>
                      <a:pt x="0" y="6"/>
                    </a:lnTo>
                    <a:lnTo>
                      <a:pt x="2" y="10"/>
                    </a:lnTo>
                    <a:lnTo>
                      <a:pt x="8" y="16"/>
                    </a:lnTo>
                    <a:lnTo>
                      <a:pt x="22" y="26"/>
                    </a:lnTo>
                    <a:lnTo>
                      <a:pt x="28" y="30"/>
                    </a:lnTo>
                    <a:lnTo>
                      <a:pt x="34" y="38"/>
                    </a:lnTo>
                    <a:lnTo>
                      <a:pt x="38" y="36"/>
                    </a:lnTo>
                    <a:lnTo>
                      <a:pt x="78" y="28"/>
                    </a:lnTo>
                    <a:lnTo>
                      <a:pt x="82" y="26"/>
                    </a:lnTo>
                    <a:lnTo>
                      <a:pt x="84" y="24"/>
                    </a:lnTo>
                    <a:lnTo>
                      <a:pt x="84" y="20"/>
                    </a:lnTo>
                    <a:lnTo>
                      <a:pt x="84" y="18"/>
                    </a:lnTo>
                    <a:lnTo>
                      <a:pt x="78" y="18"/>
                    </a:lnTo>
                    <a:lnTo>
                      <a:pt x="38" y="26"/>
                    </a:lnTo>
                    <a:lnTo>
                      <a:pt x="22"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399" name="Freeform 15"/>
              <p:cNvSpPr>
                <a:spLocks/>
              </p:cNvSpPr>
              <p:nvPr/>
            </p:nvSpPr>
            <p:spPr bwMode="auto">
              <a:xfrm flipH="1">
                <a:off x="4806" y="1202"/>
                <a:ext cx="62" cy="30"/>
              </a:xfrm>
              <a:custGeom>
                <a:avLst/>
                <a:gdLst>
                  <a:gd name="T0" fmla="*/ 58 w 62"/>
                  <a:gd name="T1" fmla="*/ 18 h 30"/>
                  <a:gd name="T2" fmla="*/ 58 w 62"/>
                  <a:gd name="T3" fmla="*/ 18 h 30"/>
                  <a:gd name="T4" fmla="*/ 50 w 62"/>
                  <a:gd name="T5" fmla="*/ 20 h 30"/>
                  <a:gd name="T6" fmla="*/ 42 w 62"/>
                  <a:gd name="T7" fmla="*/ 18 h 30"/>
                  <a:gd name="T8" fmla="*/ 34 w 62"/>
                  <a:gd name="T9" fmla="*/ 16 h 30"/>
                  <a:gd name="T10" fmla="*/ 26 w 62"/>
                  <a:gd name="T11" fmla="*/ 10 h 30"/>
                  <a:gd name="T12" fmla="*/ 26 w 62"/>
                  <a:gd name="T13" fmla="*/ 10 h 30"/>
                  <a:gd name="T14" fmla="*/ 10 w 62"/>
                  <a:gd name="T15" fmla="*/ 2 h 30"/>
                  <a:gd name="T16" fmla="*/ 10 w 62"/>
                  <a:gd name="T17" fmla="*/ 2 h 30"/>
                  <a:gd name="T18" fmla="*/ 2 w 62"/>
                  <a:gd name="T19" fmla="*/ 0 h 30"/>
                  <a:gd name="T20" fmla="*/ 2 w 62"/>
                  <a:gd name="T21" fmla="*/ 0 h 30"/>
                  <a:gd name="T22" fmla="*/ 0 w 62"/>
                  <a:gd name="T23" fmla="*/ 6 h 30"/>
                  <a:gd name="T24" fmla="*/ 2 w 62"/>
                  <a:gd name="T25" fmla="*/ 10 h 30"/>
                  <a:gd name="T26" fmla="*/ 6 w 62"/>
                  <a:gd name="T27" fmla="*/ 12 h 30"/>
                  <a:gd name="T28" fmla="*/ 10 w 62"/>
                  <a:gd name="T29" fmla="*/ 14 h 30"/>
                  <a:gd name="T30" fmla="*/ 10 w 62"/>
                  <a:gd name="T31" fmla="*/ 14 h 30"/>
                  <a:gd name="T32" fmla="*/ 18 w 62"/>
                  <a:gd name="T33" fmla="*/ 18 h 30"/>
                  <a:gd name="T34" fmla="*/ 22 w 62"/>
                  <a:gd name="T35" fmla="*/ 22 h 30"/>
                  <a:gd name="T36" fmla="*/ 26 w 62"/>
                  <a:gd name="T37" fmla="*/ 24 h 30"/>
                  <a:gd name="T38" fmla="*/ 26 w 62"/>
                  <a:gd name="T39" fmla="*/ 24 h 30"/>
                  <a:gd name="T40" fmla="*/ 26 w 62"/>
                  <a:gd name="T41" fmla="*/ 30 h 30"/>
                  <a:gd name="T42" fmla="*/ 26 w 62"/>
                  <a:gd name="T43" fmla="*/ 30 h 30"/>
                  <a:gd name="T44" fmla="*/ 44 w 62"/>
                  <a:gd name="T45" fmla="*/ 28 h 30"/>
                  <a:gd name="T46" fmla="*/ 60 w 62"/>
                  <a:gd name="T47" fmla="*/ 26 h 30"/>
                  <a:gd name="T48" fmla="*/ 60 w 62"/>
                  <a:gd name="T49" fmla="*/ 26 h 30"/>
                  <a:gd name="T50" fmla="*/ 62 w 62"/>
                  <a:gd name="T51" fmla="*/ 22 h 30"/>
                  <a:gd name="T52" fmla="*/ 62 w 62"/>
                  <a:gd name="T53" fmla="*/ 20 h 30"/>
                  <a:gd name="T54" fmla="*/ 58 w 62"/>
                  <a:gd name="T55" fmla="*/ 18 h 30"/>
                  <a:gd name="T56" fmla="*/ 58 w 62"/>
                  <a:gd name="T57" fmla="*/ 18 h 3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2"/>
                  <a:gd name="T88" fmla="*/ 0 h 30"/>
                  <a:gd name="T89" fmla="*/ 62 w 62"/>
                  <a:gd name="T90" fmla="*/ 30 h 3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2" h="30">
                    <a:moveTo>
                      <a:pt x="58" y="18"/>
                    </a:moveTo>
                    <a:lnTo>
                      <a:pt x="58" y="18"/>
                    </a:lnTo>
                    <a:lnTo>
                      <a:pt x="50" y="20"/>
                    </a:lnTo>
                    <a:lnTo>
                      <a:pt x="42" y="18"/>
                    </a:lnTo>
                    <a:lnTo>
                      <a:pt x="34" y="16"/>
                    </a:lnTo>
                    <a:lnTo>
                      <a:pt x="26" y="10"/>
                    </a:lnTo>
                    <a:lnTo>
                      <a:pt x="10" y="2"/>
                    </a:lnTo>
                    <a:lnTo>
                      <a:pt x="2" y="0"/>
                    </a:lnTo>
                    <a:lnTo>
                      <a:pt x="0" y="6"/>
                    </a:lnTo>
                    <a:lnTo>
                      <a:pt x="2" y="10"/>
                    </a:lnTo>
                    <a:lnTo>
                      <a:pt x="6" y="12"/>
                    </a:lnTo>
                    <a:lnTo>
                      <a:pt x="10" y="14"/>
                    </a:lnTo>
                    <a:lnTo>
                      <a:pt x="18" y="18"/>
                    </a:lnTo>
                    <a:lnTo>
                      <a:pt x="22" y="22"/>
                    </a:lnTo>
                    <a:lnTo>
                      <a:pt x="26" y="24"/>
                    </a:lnTo>
                    <a:lnTo>
                      <a:pt x="26" y="30"/>
                    </a:lnTo>
                    <a:lnTo>
                      <a:pt x="44" y="28"/>
                    </a:lnTo>
                    <a:lnTo>
                      <a:pt x="60" y="26"/>
                    </a:lnTo>
                    <a:lnTo>
                      <a:pt x="62" y="22"/>
                    </a:lnTo>
                    <a:lnTo>
                      <a:pt x="62" y="20"/>
                    </a:lnTo>
                    <a:lnTo>
                      <a:pt x="58"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00" name="Freeform 16"/>
              <p:cNvSpPr>
                <a:spLocks/>
              </p:cNvSpPr>
              <p:nvPr/>
            </p:nvSpPr>
            <p:spPr bwMode="auto">
              <a:xfrm flipH="1">
                <a:off x="4864" y="1242"/>
                <a:ext cx="124" cy="66"/>
              </a:xfrm>
              <a:custGeom>
                <a:avLst/>
                <a:gdLst>
                  <a:gd name="T0" fmla="*/ 44 w 124"/>
                  <a:gd name="T1" fmla="*/ 46 h 66"/>
                  <a:gd name="T2" fmla="*/ 58 w 124"/>
                  <a:gd name="T3" fmla="*/ 54 h 66"/>
                  <a:gd name="T4" fmla="*/ 60 w 124"/>
                  <a:gd name="T5" fmla="*/ 58 h 66"/>
                  <a:gd name="T6" fmla="*/ 76 w 124"/>
                  <a:gd name="T7" fmla="*/ 66 h 66"/>
                  <a:gd name="T8" fmla="*/ 84 w 124"/>
                  <a:gd name="T9" fmla="*/ 64 h 66"/>
                  <a:gd name="T10" fmla="*/ 98 w 124"/>
                  <a:gd name="T11" fmla="*/ 60 h 66"/>
                  <a:gd name="T12" fmla="*/ 112 w 124"/>
                  <a:gd name="T13" fmla="*/ 58 h 66"/>
                  <a:gd name="T14" fmla="*/ 116 w 124"/>
                  <a:gd name="T15" fmla="*/ 58 h 66"/>
                  <a:gd name="T16" fmla="*/ 120 w 124"/>
                  <a:gd name="T17" fmla="*/ 54 h 66"/>
                  <a:gd name="T18" fmla="*/ 124 w 124"/>
                  <a:gd name="T19" fmla="*/ 48 h 66"/>
                  <a:gd name="T20" fmla="*/ 116 w 124"/>
                  <a:gd name="T21" fmla="*/ 46 h 66"/>
                  <a:gd name="T22" fmla="*/ 100 w 124"/>
                  <a:gd name="T23" fmla="*/ 50 h 66"/>
                  <a:gd name="T24" fmla="*/ 84 w 124"/>
                  <a:gd name="T25" fmla="*/ 54 h 66"/>
                  <a:gd name="T26" fmla="*/ 76 w 124"/>
                  <a:gd name="T27" fmla="*/ 56 h 66"/>
                  <a:gd name="T28" fmla="*/ 44 w 124"/>
                  <a:gd name="T29" fmla="*/ 32 h 66"/>
                  <a:gd name="T30" fmla="*/ 42 w 124"/>
                  <a:gd name="T31" fmla="*/ 30 h 66"/>
                  <a:gd name="T32" fmla="*/ 44 w 124"/>
                  <a:gd name="T33" fmla="*/ 28 h 66"/>
                  <a:gd name="T34" fmla="*/ 60 w 124"/>
                  <a:gd name="T35" fmla="*/ 24 h 66"/>
                  <a:gd name="T36" fmla="*/ 68 w 124"/>
                  <a:gd name="T37" fmla="*/ 22 h 66"/>
                  <a:gd name="T38" fmla="*/ 70 w 124"/>
                  <a:gd name="T39" fmla="*/ 18 h 66"/>
                  <a:gd name="T40" fmla="*/ 58 w 124"/>
                  <a:gd name="T41" fmla="*/ 14 h 66"/>
                  <a:gd name="T42" fmla="*/ 44 w 124"/>
                  <a:gd name="T43" fmla="*/ 16 h 66"/>
                  <a:gd name="T44" fmla="*/ 32 w 124"/>
                  <a:gd name="T45" fmla="*/ 20 h 66"/>
                  <a:gd name="T46" fmla="*/ 2 w 124"/>
                  <a:gd name="T47" fmla="*/ 0 h 66"/>
                  <a:gd name="T48" fmla="*/ 0 w 124"/>
                  <a:gd name="T49" fmla="*/ 8 h 66"/>
                  <a:gd name="T50" fmla="*/ 14 w 124"/>
                  <a:gd name="T51" fmla="*/ 20 h 66"/>
                  <a:gd name="T52" fmla="*/ 22 w 124"/>
                  <a:gd name="T53" fmla="*/ 26 h 66"/>
                  <a:gd name="T54" fmla="*/ 28 w 124"/>
                  <a:gd name="T55" fmla="*/ 32 h 66"/>
                  <a:gd name="T56" fmla="*/ 32 w 124"/>
                  <a:gd name="T57" fmla="*/ 34 h 66"/>
                  <a:gd name="T58" fmla="*/ 36 w 124"/>
                  <a:gd name="T59" fmla="*/ 30 h 66"/>
                  <a:gd name="T60" fmla="*/ 40 w 124"/>
                  <a:gd name="T61" fmla="*/ 34 h 66"/>
                  <a:gd name="T62" fmla="*/ 40 w 124"/>
                  <a:gd name="T63" fmla="*/ 42 h 66"/>
                  <a:gd name="T64" fmla="*/ 44 w 124"/>
                  <a:gd name="T65" fmla="*/ 46 h 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24"/>
                  <a:gd name="T100" fmla="*/ 0 h 66"/>
                  <a:gd name="T101" fmla="*/ 124 w 124"/>
                  <a:gd name="T102" fmla="*/ 66 h 6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24" h="66">
                    <a:moveTo>
                      <a:pt x="44" y="46"/>
                    </a:moveTo>
                    <a:lnTo>
                      <a:pt x="44" y="46"/>
                    </a:lnTo>
                    <a:lnTo>
                      <a:pt x="54" y="52"/>
                    </a:lnTo>
                    <a:lnTo>
                      <a:pt x="58" y="54"/>
                    </a:lnTo>
                    <a:lnTo>
                      <a:pt x="60" y="58"/>
                    </a:lnTo>
                    <a:lnTo>
                      <a:pt x="68" y="64"/>
                    </a:lnTo>
                    <a:lnTo>
                      <a:pt x="76" y="66"/>
                    </a:lnTo>
                    <a:lnTo>
                      <a:pt x="84" y="64"/>
                    </a:lnTo>
                    <a:lnTo>
                      <a:pt x="98" y="60"/>
                    </a:lnTo>
                    <a:lnTo>
                      <a:pt x="106" y="58"/>
                    </a:lnTo>
                    <a:lnTo>
                      <a:pt x="112" y="58"/>
                    </a:lnTo>
                    <a:lnTo>
                      <a:pt x="116" y="58"/>
                    </a:lnTo>
                    <a:lnTo>
                      <a:pt x="120" y="54"/>
                    </a:lnTo>
                    <a:lnTo>
                      <a:pt x="124" y="48"/>
                    </a:lnTo>
                    <a:lnTo>
                      <a:pt x="116" y="46"/>
                    </a:lnTo>
                    <a:lnTo>
                      <a:pt x="108" y="48"/>
                    </a:lnTo>
                    <a:lnTo>
                      <a:pt x="100" y="50"/>
                    </a:lnTo>
                    <a:lnTo>
                      <a:pt x="84" y="54"/>
                    </a:lnTo>
                    <a:lnTo>
                      <a:pt x="76" y="56"/>
                    </a:lnTo>
                    <a:lnTo>
                      <a:pt x="74" y="56"/>
                    </a:lnTo>
                    <a:lnTo>
                      <a:pt x="44" y="32"/>
                    </a:lnTo>
                    <a:lnTo>
                      <a:pt x="42" y="30"/>
                    </a:lnTo>
                    <a:lnTo>
                      <a:pt x="44" y="28"/>
                    </a:lnTo>
                    <a:lnTo>
                      <a:pt x="52" y="26"/>
                    </a:lnTo>
                    <a:lnTo>
                      <a:pt x="60" y="24"/>
                    </a:lnTo>
                    <a:lnTo>
                      <a:pt x="66" y="24"/>
                    </a:lnTo>
                    <a:lnTo>
                      <a:pt x="68" y="22"/>
                    </a:lnTo>
                    <a:lnTo>
                      <a:pt x="70" y="18"/>
                    </a:lnTo>
                    <a:lnTo>
                      <a:pt x="66" y="14"/>
                    </a:lnTo>
                    <a:lnTo>
                      <a:pt x="58" y="14"/>
                    </a:lnTo>
                    <a:lnTo>
                      <a:pt x="44" y="16"/>
                    </a:lnTo>
                    <a:lnTo>
                      <a:pt x="38" y="18"/>
                    </a:lnTo>
                    <a:lnTo>
                      <a:pt x="32" y="20"/>
                    </a:lnTo>
                    <a:lnTo>
                      <a:pt x="14" y="8"/>
                    </a:lnTo>
                    <a:lnTo>
                      <a:pt x="2" y="0"/>
                    </a:lnTo>
                    <a:lnTo>
                      <a:pt x="0" y="8"/>
                    </a:lnTo>
                    <a:lnTo>
                      <a:pt x="6" y="14"/>
                    </a:lnTo>
                    <a:lnTo>
                      <a:pt x="14" y="20"/>
                    </a:lnTo>
                    <a:lnTo>
                      <a:pt x="22" y="26"/>
                    </a:lnTo>
                    <a:lnTo>
                      <a:pt x="28" y="32"/>
                    </a:lnTo>
                    <a:lnTo>
                      <a:pt x="30" y="34"/>
                    </a:lnTo>
                    <a:lnTo>
                      <a:pt x="32" y="34"/>
                    </a:lnTo>
                    <a:lnTo>
                      <a:pt x="34" y="32"/>
                    </a:lnTo>
                    <a:lnTo>
                      <a:pt x="36" y="30"/>
                    </a:lnTo>
                    <a:lnTo>
                      <a:pt x="40" y="34"/>
                    </a:lnTo>
                    <a:lnTo>
                      <a:pt x="38" y="38"/>
                    </a:lnTo>
                    <a:lnTo>
                      <a:pt x="40" y="42"/>
                    </a:lnTo>
                    <a:lnTo>
                      <a:pt x="44" y="4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01" name="Freeform 17"/>
              <p:cNvSpPr>
                <a:spLocks/>
              </p:cNvSpPr>
              <p:nvPr/>
            </p:nvSpPr>
            <p:spPr bwMode="auto">
              <a:xfrm flipH="1">
                <a:off x="4824" y="1190"/>
                <a:ext cx="0" cy="2"/>
              </a:xfrm>
              <a:custGeom>
                <a:avLst/>
                <a:gdLst>
                  <a:gd name="T0" fmla="*/ 2 h 2"/>
                  <a:gd name="T1" fmla="*/ 2 h 2"/>
                  <a:gd name="T2" fmla="*/ 0 h 2"/>
                  <a:gd name="T3" fmla="*/ 2 h 2"/>
                  <a:gd name="T4" fmla="*/ 2 h 2"/>
                  <a:gd name="T5" fmla="*/ 2 h 2"/>
                  <a:gd name="T6" fmla="*/ 2 h 2"/>
                  <a:gd name="T7" fmla="*/ 0 60000 65536"/>
                  <a:gd name="T8" fmla="*/ 0 60000 65536"/>
                  <a:gd name="T9" fmla="*/ 0 60000 65536"/>
                  <a:gd name="T10" fmla="*/ 0 60000 65536"/>
                  <a:gd name="T11" fmla="*/ 0 60000 65536"/>
                  <a:gd name="T12" fmla="*/ 0 60000 65536"/>
                  <a:gd name="T13" fmla="*/ 0 60000 65536"/>
                  <a:gd name="T14" fmla="*/ 0 h 2"/>
                  <a:gd name="T15" fmla="*/ 2 h 2"/>
                </a:gdLst>
                <a:ahLst/>
                <a:cxnLst>
                  <a:cxn ang="T7">
                    <a:pos x="0" y="T0"/>
                  </a:cxn>
                  <a:cxn ang="T8">
                    <a:pos x="0" y="T1"/>
                  </a:cxn>
                  <a:cxn ang="T9">
                    <a:pos x="0" y="T2"/>
                  </a:cxn>
                  <a:cxn ang="T10">
                    <a:pos x="0" y="T3"/>
                  </a:cxn>
                  <a:cxn ang="T11">
                    <a:pos x="0" y="T4"/>
                  </a:cxn>
                  <a:cxn ang="T12">
                    <a:pos x="0" y="T5"/>
                  </a:cxn>
                  <a:cxn ang="T13">
                    <a:pos x="0" y="T6"/>
                  </a:cxn>
                </a:cxnLst>
                <a:rect l="0" t="T14" r="0" b="T15"/>
                <a:pathLst>
                  <a:path h="2">
                    <a:moveTo>
                      <a:pt x="0" y="2"/>
                    </a:moveTo>
                    <a:lnTo>
                      <a:pt x="0" y="2"/>
                    </a:lnTo>
                    <a:lnTo>
                      <a:pt x="0" y="0"/>
                    </a:lnTo>
                    <a:lnTo>
                      <a:pt x="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02" name="Freeform 18"/>
              <p:cNvSpPr>
                <a:spLocks/>
              </p:cNvSpPr>
              <p:nvPr/>
            </p:nvSpPr>
            <p:spPr bwMode="auto">
              <a:xfrm flipH="1">
                <a:off x="4934" y="1316"/>
                <a:ext cx="82" cy="30"/>
              </a:xfrm>
              <a:custGeom>
                <a:avLst/>
                <a:gdLst>
                  <a:gd name="T0" fmla="*/ 2 w 82"/>
                  <a:gd name="T1" fmla="*/ 14 h 30"/>
                  <a:gd name="T2" fmla="*/ 2 w 82"/>
                  <a:gd name="T3" fmla="*/ 14 h 30"/>
                  <a:gd name="T4" fmla="*/ 12 w 82"/>
                  <a:gd name="T5" fmla="*/ 20 h 30"/>
                  <a:gd name="T6" fmla="*/ 18 w 82"/>
                  <a:gd name="T7" fmla="*/ 24 h 30"/>
                  <a:gd name="T8" fmla="*/ 20 w 82"/>
                  <a:gd name="T9" fmla="*/ 26 h 30"/>
                  <a:gd name="T10" fmla="*/ 22 w 82"/>
                  <a:gd name="T11" fmla="*/ 28 h 30"/>
                  <a:gd name="T12" fmla="*/ 22 w 82"/>
                  <a:gd name="T13" fmla="*/ 28 h 30"/>
                  <a:gd name="T14" fmla="*/ 30 w 82"/>
                  <a:gd name="T15" fmla="*/ 30 h 30"/>
                  <a:gd name="T16" fmla="*/ 42 w 82"/>
                  <a:gd name="T17" fmla="*/ 28 h 30"/>
                  <a:gd name="T18" fmla="*/ 42 w 82"/>
                  <a:gd name="T19" fmla="*/ 28 h 30"/>
                  <a:gd name="T20" fmla="*/ 44 w 82"/>
                  <a:gd name="T21" fmla="*/ 28 h 30"/>
                  <a:gd name="T22" fmla="*/ 44 w 82"/>
                  <a:gd name="T23" fmla="*/ 28 h 30"/>
                  <a:gd name="T24" fmla="*/ 50 w 82"/>
                  <a:gd name="T25" fmla="*/ 24 h 30"/>
                  <a:gd name="T26" fmla="*/ 58 w 82"/>
                  <a:gd name="T27" fmla="*/ 22 h 30"/>
                  <a:gd name="T28" fmla="*/ 72 w 82"/>
                  <a:gd name="T29" fmla="*/ 18 h 30"/>
                  <a:gd name="T30" fmla="*/ 72 w 82"/>
                  <a:gd name="T31" fmla="*/ 18 h 30"/>
                  <a:gd name="T32" fmla="*/ 78 w 82"/>
                  <a:gd name="T33" fmla="*/ 14 h 30"/>
                  <a:gd name="T34" fmla="*/ 80 w 82"/>
                  <a:gd name="T35" fmla="*/ 10 h 30"/>
                  <a:gd name="T36" fmla="*/ 82 w 82"/>
                  <a:gd name="T37" fmla="*/ 4 h 30"/>
                  <a:gd name="T38" fmla="*/ 82 w 82"/>
                  <a:gd name="T39" fmla="*/ 4 h 30"/>
                  <a:gd name="T40" fmla="*/ 72 w 82"/>
                  <a:gd name="T41" fmla="*/ 8 h 30"/>
                  <a:gd name="T42" fmla="*/ 72 w 82"/>
                  <a:gd name="T43" fmla="*/ 8 h 30"/>
                  <a:gd name="T44" fmla="*/ 56 w 82"/>
                  <a:gd name="T45" fmla="*/ 12 h 30"/>
                  <a:gd name="T46" fmla="*/ 42 w 82"/>
                  <a:gd name="T47" fmla="*/ 16 h 30"/>
                  <a:gd name="T48" fmla="*/ 42 w 82"/>
                  <a:gd name="T49" fmla="*/ 16 h 30"/>
                  <a:gd name="T50" fmla="*/ 32 w 82"/>
                  <a:gd name="T51" fmla="*/ 22 h 30"/>
                  <a:gd name="T52" fmla="*/ 32 w 82"/>
                  <a:gd name="T53" fmla="*/ 22 h 30"/>
                  <a:gd name="T54" fmla="*/ 28 w 82"/>
                  <a:gd name="T55" fmla="*/ 22 h 30"/>
                  <a:gd name="T56" fmla="*/ 24 w 82"/>
                  <a:gd name="T57" fmla="*/ 20 h 30"/>
                  <a:gd name="T58" fmla="*/ 18 w 82"/>
                  <a:gd name="T59" fmla="*/ 14 h 30"/>
                  <a:gd name="T60" fmla="*/ 12 w 82"/>
                  <a:gd name="T61" fmla="*/ 6 h 30"/>
                  <a:gd name="T62" fmla="*/ 4 w 82"/>
                  <a:gd name="T63" fmla="*/ 0 h 30"/>
                  <a:gd name="T64" fmla="*/ 0 w 82"/>
                  <a:gd name="T65" fmla="*/ 4 h 30"/>
                  <a:gd name="T66" fmla="*/ 0 w 82"/>
                  <a:gd name="T67" fmla="*/ 4 h 30"/>
                  <a:gd name="T68" fmla="*/ 0 w 82"/>
                  <a:gd name="T69" fmla="*/ 10 h 30"/>
                  <a:gd name="T70" fmla="*/ 2 w 82"/>
                  <a:gd name="T71" fmla="*/ 12 h 30"/>
                  <a:gd name="T72" fmla="*/ 2 w 82"/>
                  <a:gd name="T73" fmla="*/ 14 h 30"/>
                  <a:gd name="T74" fmla="*/ 2 w 82"/>
                  <a:gd name="T75" fmla="*/ 14 h 3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2"/>
                  <a:gd name="T115" fmla="*/ 0 h 30"/>
                  <a:gd name="T116" fmla="*/ 82 w 82"/>
                  <a:gd name="T117" fmla="*/ 30 h 3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2" h="30">
                    <a:moveTo>
                      <a:pt x="2" y="14"/>
                    </a:moveTo>
                    <a:lnTo>
                      <a:pt x="2" y="14"/>
                    </a:lnTo>
                    <a:lnTo>
                      <a:pt x="12" y="20"/>
                    </a:lnTo>
                    <a:lnTo>
                      <a:pt x="18" y="24"/>
                    </a:lnTo>
                    <a:lnTo>
                      <a:pt x="20" y="26"/>
                    </a:lnTo>
                    <a:lnTo>
                      <a:pt x="22" y="28"/>
                    </a:lnTo>
                    <a:lnTo>
                      <a:pt x="30" y="30"/>
                    </a:lnTo>
                    <a:lnTo>
                      <a:pt x="42" y="28"/>
                    </a:lnTo>
                    <a:lnTo>
                      <a:pt x="44" y="28"/>
                    </a:lnTo>
                    <a:lnTo>
                      <a:pt x="50" y="24"/>
                    </a:lnTo>
                    <a:lnTo>
                      <a:pt x="58" y="22"/>
                    </a:lnTo>
                    <a:lnTo>
                      <a:pt x="72" y="18"/>
                    </a:lnTo>
                    <a:lnTo>
                      <a:pt x="78" y="14"/>
                    </a:lnTo>
                    <a:lnTo>
                      <a:pt x="80" y="10"/>
                    </a:lnTo>
                    <a:lnTo>
                      <a:pt x="82" y="4"/>
                    </a:lnTo>
                    <a:lnTo>
                      <a:pt x="72" y="8"/>
                    </a:lnTo>
                    <a:lnTo>
                      <a:pt x="56" y="12"/>
                    </a:lnTo>
                    <a:lnTo>
                      <a:pt x="42" y="16"/>
                    </a:lnTo>
                    <a:lnTo>
                      <a:pt x="32" y="22"/>
                    </a:lnTo>
                    <a:lnTo>
                      <a:pt x="28" y="22"/>
                    </a:lnTo>
                    <a:lnTo>
                      <a:pt x="24" y="20"/>
                    </a:lnTo>
                    <a:lnTo>
                      <a:pt x="18" y="14"/>
                    </a:lnTo>
                    <a:lnTo>
                      <a:pt x="12" y="6"/>
                    </a:lnTo>
                    <a:lnTo>
                      <a:pt x="4" y="0"/>
                    </a:lnTo>
                    <a:lnTo>
                      <a:pt x="0" y="4"/>
                    </a:lnTo>
                    <a:lnTo>
                      <a:pt x="0" y="10"/>
                    </a:lnTo>
                    <a:lnTo>
                      <a:pt x="2" y="12"/>
                    </a:lnTo>
                    <a:lnTo>
                      <a:pt x="2"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03" name="Freeform 19"/>
              <p:cNvSpPr>
                <a:spLocks/>
              </p:cNvSpPr>
              <p:nvPr/>
            </p:nvSpPr>
            <p:spPr bwMode="auto">
              <a:xfrm flipH="1">
                <a:off x="4752" y="1192"/>
                <a:ext cx="72" cy="30"/>
              </a:xfrm>
              <a:custGeom>
                <a:avLst/>
                <a:gdLst>
                  <a:gd name="T0" fmla="*/ 22 w 72"/>
                  <a:gd name="T1" fmla="*/ 20 h 30"/>
                  <a:gd name="T2" fmla="*/ 22 w 72"/>
                  <a:gd name="T3" fmla="*/ 20 h 30"/>
                  <a:gd name="T4" fmla="*/ 28 w 72"/>
                  <a:gd name="T5" fmla="*/ 24 h 30"/>
                  <a:gd name="T6" fmla="*/ 34 w 72"/>
                  <a:gd name="T7" fmla="*/ 28 h 30"/>
                  <a:gd name="T8" fmla="*/ 34 w 72"/>
                  <a:gd name="T9" fmla="*/ 28 h 30"/>
                  <a:gd name="T10" fmla="*/ 50 w 72"/>
                  <a:gd name="T11" fmla="*/ 30 h 30"/>
                  <a:gd name="T12" fmla="*/ 58 w 72"/>
                  <a:gd name="T13" fmla="*/ 30 h 30"/>
                  <a:gd name="T14" fmla="*/ 66 w 72"/>
                  <a:gd name="T15" fmla="*/ 28 h 30"/>
                  <a:gd name="T16" fmla="*/ 66 w 72"/>
                  <a:gd name="T17" fmla="*/ 28 h 30"/>
                  <a:gd name="T18" fmla="*/ 72 w 72"/>
                  <a:gd name="T19" fmla="*/ 24 h 30"/>
                  <a:gd name="T20" fmla="*/ 68 w 72"/>
                  <a:gd name="T21" fmla="*/ 16 h 30"/>
                  <a:gd name="T22" fmla="*/ 68 w 72"/>
                  <a:gd name="T23" fmla="*/ 16 h 30"/>
                  <a:gd name="T24" fmla="*/ 66 w 72"/>
                  <a:gd name="T25" fmla="*/ 16 h 30"/>
                  <a:gd name="T26" fmla="*/ 66 w 72"/>
                  <a:gd name="T27" fmla="*/ 16 h 30"/>
                  <a:gd name="T28" fmla="*/ 54 w 72"/>
                  <a:gd name="T29" fmla="*/ 18 h 30"/>
                  <a:gd name="T30" fmla="*/ 42 w 72"/>
                  <a:gd name="T31" fmla="*/ 16 h 30"/>
                  <a:gd name="T32" fmla="*/ 32 w 72"/>
                  <a:gd name="T33" fmla="*/ 12 h 30"/>
                  <a:gd name="T34" fmla="*/ 22 w 72"/>
                  <a:gd name="T35" fmla="*/ 8 h 30"/>
                  <a:gd name="T36" fmla="*/ 22 w 72"/>
                  <a:gd name="T37" fmla="*/ 8 h 30"/>
                  <a:gd name="T38" fmla="*/ 0 w 72"/>
                  <a:gd name="T39" fmla="*/ 0 h 30"/>
                  <a:gd name="T40" fmla="*/ 0 w 72"/>
                  <a:gd name="T41" fmla="*/ 0 h 30"/>
                  <a:gd name="T42" fmla="*/ 2 w 72"/>
                  <a:gd name="T43" fmla="*/ 6 h 30"/>
                  <a:gd name="T44" fmla="*/ 8 w 72"/>
                  <a:gd name="T45" fmla="*/ 12 h 30"/>
                  <a:gd name="T46" fmla="*/ 22 w 72"/>
                  <a:gd name="T47" fmla="*/ 20 h 30"/>
                  <a:gd name="T48" fmla="*/ 22 w 72"/>
                  <a:gd name="T49" fmla="*/ 20 h 3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2"/>
                  <a:gd name="T76" fmla="*/ 0 h 30"/>
                  <a:gd name="T77" fmla="*/ 72 w 72"/>
                  <a:gd name="T78" fmla="*/ 30 h 3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2" h="30">
                    <a:moveTo>
                      <a:pt x="22" y="20"/>
                    </a:moveTo>
                    <a:lnTo>
                      <a:pt x="22" y="20"/>
                    </a:lnTo>
                    <a:lnTo>
                      <a:pt x="28" y="24"/>
                    </a:lnTo>
                    <a:lnTo>
                      <a:pt x="34" y="28"/>
                    </a:lnTo>
                    <a:lnTo>
                      <a:pt x="50" y="30"/>
                    </a:lnTo>
                    <a:lnTo>
                      <a:pt x="58" y="30"/>
                    </a:lnTo>
                    <a:lnTo>
                      <a:pt x="66" y="28"/>
                    </a:lnTo>
                    <a:lnTo>
                      <a:pt x="72" y="24"/>
                    </a:lnTo>
                    <a:lnTo>
                      <a:pt x="68" y="16"/>
                    </a:lnTo>
                    <a:lnTo>
                      <a:pt x="66" y="16"/>
                    </a:lnTo>
                    <a:lnTo>
                      <a:pt x="54" y="18"/>
                    </a:lnTo>
                    <a:lnTo>
                      <a:pt x="42" y="16"/>
                    </a:lnTo>
                    <a:lnTo>
                      <a:pt x="32" y="12"/>
                    </a:lnTo>
                    <a:lnTo>
                      <a:pt x="22" y="8"/>
                    </a:lnTo>
                    <a:lnTo>
                      <a:pt x="0" y="0"/>
                    </a:lnTo>
                    <a:lnTo>
                      <a:pt x="2" y="6"/>
                    </a:lnTo>
                    <a:lnTo>
                      <a:pt x="8" y="12"/>
                    </a:lnTo>
                    <a:lnTo>
                      <a:pt x="22"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04" name="Freeform 20"/>
              <p:cNvSpPr>
                <a:spLocks/>
              </p:cNvSpPr>
              <p:nvPr/>
            </p:nvSpPr>
            <p:spPr bwMode="auto">
              <a:xfrm flipH="1">
                <a:off x="4382" y="1144"/>
                <a:ext cx="306" cy="136"/>
              </a:xfrm>
              <a:custGeom>
                <a:avLst/>
                <a:gdLst>
                  <a:gd name="T0" fmla="*/ 24 w 306"/>
                  <a:gd name="T1" fmla="*/ 10 h 136"/>
                  <a:gd name="T2" fmla="*/ 24 w 306"/>
                  <a:gd name="T3" fmla="*/ 10 h 136"/>
                  <a:gd name="T4" fmla="*/ 0 w 306"/>
                  <a:gd name="T5" fmla="*/ 0 h 136"/>
                  <a:gd name="T6" fmla="*/ 0 w 306"/>
                  <a:gd name="T7" fmla="*/ 4 h 136"/>
                  <a:gd name="T8" fmla="*/ 0 w 306"/>
                  <a:gd name="T9" fmla="*/ 4 h 136"/>
                  <a:gd name="T10" fmla="*/ 24 w 306"/>
                  <a:gd name="T11" fmla="*/ 10 h 136"/>
                  <a:gd name="T12" fmla="*/ 24 w 306"/>
                  <a:gd name="T13" fmla="*/ 10 h 136"/>
                  <a:gd name="T14" fmla="*/ 44 w 306"/>
                  <a:gd name="T15" fmla="*/ 18 h 136"/>
                  <a:gd name="T16" fmla="*/ 44 w 306"/>
                  <a:gd name="T17" fmla="*/ 18 h 136"/>
                  <a:gd name="T18" fmla="*/ 72 w 306"/>
                  <a:gd name="T19" fmla="*/ 30 h 136"/>
                  <a:gd name="T20" fmla="*/ 72 w 306"/>
                  <a:gd name="T21" fmla="*/ 30 h 136"/>
                  <a:gd name="T22" fmla="*/ 84 w 306"/>
                  <a:gd name="T23" fmla="*/ 36 h 136"/>
                  <a:gd name="T24" fmla="*/ 84 w 306"/>
                  <a:gd name="T25" fmla="*/ 36 h 136"/>
                  <a:gd name="T26" fmla="*/ 100 w 306"/>
                  <a:gd name="T27" fmla="*/ 44 h 136"/>
                  <a:gd name="T28" fmla="*/ 100 w 306"/>
                  <a:gd name="T29" fmla="*/ 44 h 136"/>
                  <a:gd name="T30" fmla="*/ 142 w 306"/>
                  <a:gd name="T31" fmla="*/ 64 h 136"/>
                  <a:gd name="T32" fmla="*/ 142 w 306"/>
                  <a:gd name="T33" fmla="*/ 64 h 136"/>
                  <a:gd name="T34" fmla="*/ 200 w 306"/>
                  <a:gd name="T35" fmla="*/ 92 h 136"/>
                  <a:gd name="T36" fmla="*/ 200 w 306"/>
                  <a:gd name="T37" fmla="*/ 92 h 136"/>
                  <a:gd name="T38" fmla="*/ 266 w 306"/>
                  <a:gd name="T39" fmla="*/ 122 h 136"/>
                  <a:gd name="T40" fmla="*/ 290 w 306"/>
                  <a:gd name="T41" fmla="*/ 132 h 136"/>
                  <a:gd name="T42" fmla="*/ 306 w 306"/>
                  <a:gd name="T43" fmla="*/ 136 h 136"/>
                  <a:gd name="T44" fmla="*/ 306 w 306"/>
                  <a:gd name="T45" fmla="*/ 136 h 136"/>
                  <a:gd name="T46" fmla="*/ 248 w 306"/>
                  <a:gd name="T47" fmla="*/ 102 h 136"/>
                  <a:gd name="T48" fmla="*/ 200 w 306"/>
                  <a:gd name="T49" fmla="*/ 76 h 136"/>
                  <a:gd name="T50" fmla="*/ 200 w 306"/>
                  <a:gd name="T51" fmla="*/ 76 h 136"/>
                  <a:gd name="T52" fmla="*/ 170 w 306"/>
                  <a:gd name="T53" fmla="*/ 62 h 136"/>
                  <a:gd name="T54" fmla="*/ 142 w 306"/>
                  <a:gd name="T55" fmla="*/ 50 h 136"/>
                  <a:gd name="T56" fmla="*/ 142 w 306"/>
                  <a:gd name="T57" fmla="*/ 50 h 136"/>
                  <a:gd name="T58" fmla="*/ 100 w 306"/>
                  <a:gd name="T59" fmla="*/ 34 h 136"/>
                  <a:gd name="T60" fmla="*/ 100 w 306"/>
                  <a:gd name="T61" fmla="*/ 34 h 136"/>
                  <a:gd name="T62" fmla="*/ 84 w 306"/>
                  <a:gd name="T63" fmla="*/ 30 h 136"/>
                  <a:gd name="T64" fmla="*/ 84 w 306"/>
                  <a:gd name="T65" fmla="*/ 30 h 136"/>
                  <a:gd name="T66" fmla="*/ 72 w 306"/>
                  <a:gd name="T67" fmla="*/ 26 h 136"/>
                  <a:gd name="T68" fmla="*/ 72 w 306"/>
                  <a:gd name="T69" fmla="*/ 26 h 136"/>
                  <a:gd name="T70" fmla="*/ 44 w 306"/>
                  <a:gd name="T71" fmla="*/ 16 h 136"/>
                  <a:gd name="T72" fmla="*/ 44 w 306"/>
                  <a:gd name="T73" fmla="*/ 16 h 136"/>
                  <a:gd name="T74" fmla="*/ 24 w 306"/>
                  <a:gd name="T75" fmla="*/ 10 h 136"/>
                  <a:gd name="T76" fmla="*/ 24 w 306"/>
                  <a:gd name="T77" fmla="*/ 10 h 1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06"/>
                  <a:gd name="T118" fmla="*/ 0 h 136"/>
                  <a:gd name="T119" fmla="*/ 306 w 306"/>
                  <a:gd name="T120" fmla="*/ 136 h 1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06" h="136">
                    <a:moveTo>
                      <a:pt x="24" y="10"/>
                    </a:moveTo>
                    <a:lnTo>
                      <a:pt x="24" y="10"/>
                    </a:lnTo>
                    <a:lnTo>
                      <a:pt x="0" y="0"/>
                    </a:lnTo>
                    <a:lnTo>
                      <a:pt x="0" y="4"/>
                    </a:lnTo>
                    <a:lnTo>
                      <a:pt x="24" y="10"/>
                    </a:lnTo>
                    <a:lnTo>
                      <a:pt x="44" y="18"/>
                    </a:lnTo>
                    <a:lnTo>
                      <a:pt x="72" y="30"/>
                    </a:lnTo>
                    <a:lnTo>
                      <a:pt x="84" y="36"/>
                    </a:lnTo>
                    <a:lnTo>
                      <a:pt x="100" y="44"/>
                    </a:lnTo>
                    <a:lnTo>
                      <a:pt x="142" y="64"/>
                    </a:lnTo>
                    <a:lnTo>
                      <a:pt x="200" y="92"/>
                    </a:lnTo>
                    <a:lnTo>
                      <a:pt x="266" y="122"/>
                    </a:lnTo>
                    <a:lnTo>
                      <a:pt x="290" y="132"/>
                    </a:lnTo>
                    <a:lnTo>
                      <a:pt x="306" y="136"/>
                    </a:lnTo>
                    <a:lnTo>
                      <a:pt x="248" y="102"/>
                    </a:lnTo>
                    <a:lnTo>
                      <a:pt x="200" y="76"/>
                    </a:lnTo>
                    <a:lnTo>
                      <a:pt x="170" y="62"/>
                    </a:lnTo>
                    <a:lnTo>
                      <a:pt x="142" y="50"/>
                    </a:lnTo>
                    <a:lnTo>
                      <a:pt x="100" y="34"/>
                    </a:lnTo>
                    <a:lnTo>
                      <a:pt x="84" y="30"/>
                    </a:lnTo>
                    <a:lnTo>
                      <a:pt x="72" y="26"/>
                    </a:lnTo>
                    <a:lnTo>
                      <a:pt x="44" y="16"/>
                    </a:lnTo>
                    <a:lnTo>
                      <a:pt x="24"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05" name="Freeform 21"/>
              <p:cNvSpPr>
                <a:spLocks/>
              </p:cNvSpPr>
              <p:nvPr/>
            </p:nvSpPr>
            <p:spPr bwMode="auto">
              <a:xfrm flipH="1">
                <a:off x="4704" y="774"/>
                <a:ext cx="542" cy="278"/>
              </a:xfrm>
              <a:custGeom>
                <a:avLst/>
                <a:gdLst>
                  <a:gd name="T0" fmla="*/ 536 w 542"/>
                  <a:gd name="T1" fmla="*/ 202 h 278"/>
                  <a:gd name="T2" fmla="*/ 542 w 542"/>
                  <a:gd name="T3" fmla="*/ 58 h 278"/>
                  <a:gd name="T4" fmla="*/ 538 w 542"/>
                  <a:gd name="T5" fmla="*/ 52 h 278"/>
                  <a:gd name="T6" fmla="*/ 532 w 542"/>
                  <a:gd name="T7" fmla="*/ 52 h 278"/>
                  <a:gd name="T8" fmla="*/ 496 w 542"/>
                  <a:gd name="T9" fmla="*/ 42 h 278"/>
                  <a:gd name="T10" fmla="*/ 488 w 542"/>
                  <a:gd name="T11" fmla="*/ 40 h 278"/>
                  <a:gd name="T12" fmla="*/ 404 w 542"/>
                  <a:gd name="T13" fmla="*/ 18 h 278"/>
                  <a:gd name="T14" fmla="*/ 388 w 542"/>
                  <a:gd name="T15" fmla="*/ 16 h 278"/>
                  <a:gd name="T16" fmla="*/ 342 w 542"/>
                  <a:gd name="T17" fmla="*/ 8 h 278"/>
                  <a:gd name="T18" fmla="*/ 334 w 542"/>
                  <a:gd name="T19" fmla="*/ 8 h 278"/>
                  <a:gd name="T20" fmla="*/ 282 w 542"/>
                  <a:gd name="T21" fmla="*/ 2 h 278"/>
                  <a:gd name="T22" fmla="*/ 272 w 542"/>
                  <a:gd name="T23" fmla="*/ 2 h 278"/>
                  <a:gd name="T24" fmla="*/ 196 w 542"/>
                  <a:gd name="T25" fmla="*/ 0 h 278"/>
                  <a:gd name="T26" fmla="*/ 160 w 542"/>
                  <a:gd name="T27" fmla="*/ 0 h 278"/>
                  <a:gd name="T28" fmla="*/ 62 w 542"/>
                  <a:gd name="T29" fmla="*/ 10 h 278"/>
                  <a:gd name="T30" fmla="*/ 26 w 542"/>
                  <a:gd name="T31" fmla="*/ 124 h 278"/>
                  <a:gd name="T32" fmla="*/ 50 w 542"/>
                  <a:gd name="T33" fmla="*/ 254 h 278"/>
                  <a:gd name="T34" fmla="*/ 86 w 542"/>
                  <a:gd name="T35" fmla="*/ 254 h 278"/>
                  <a:gd name="T36" fmla="*/ 160 w 542"/>
                  <a:gd name="T37" fmla="*/ 266 h 278"/>
                  <a:gd name="T38" fmla="*/ 196 w 542"/>
                  <a:gd name="T39" fmla="*/ 272 h 278"/>
                  <a:gd name="T40" fmla="*/ 224 w 542"/>
                  <a:gd name="T41" fmla="*/ 276 h 278"/>
                  <a:gd name="T42" fmla="*/ 272 w 542"/>
                  <a:gd name="T43" fmla="*/ 278 h 278"/>
                  <a:gd name="T44" fmla="*/ 334 w 542"/>
                  <a:gd name="T45" fmla="*/ 278 h 278"/>
                  <a:gd name="T46" fmla="*/ 342 w 542"/>
                  <a:gd name="T47" fmla="*/ 278 h 278"/>
                  <a:gd name="T48" fmla="*/ 388 w 542"/>
                  <a:gd name="T49" fmla="*/ 278 h 278"/>
                  <a:gd name="T50" fmla="*/ 404 w 542"/>
                  <a:gd name="T51" fmla="*/ 276 h 278"/>
                  <a:gd name="T52" fmla="*/ 488 w 542"/>
                  <a:gd name="T53" fmla="*/ 268 h 278"/>
                  <a:gd name="T54" fmla="*/ 496 w 542"/>
                  <a:gd name="T55" fmla="*/ 266 h 278"/>
                  <a:gd name="T56" fmla="*/ 512 w 542"/>
                  <a:gd name="T57" fmla="*/ 254 h 278"/>
                  <a:gd name="T58" fmla="*/ 496 w 542"/>
                  <a:gd name="T59" fmla="*/ 258 h 278"/>
                  <a:gd name="T60" fmla="*/ 444 w 542"/>
                  <a:gd name="T61" fmla="*/ 264 h 278"/>
                  <a:gd name="T62" fmla="*/ 404 w 542"/>
                  <a:gd name="T63" fmla="*/ 268 h 278"/>
                  <a:gd name="T64" fmla="*/ 374 w 542"/>
                  <a:gd name="T65" fmla="*/ 270 h 278"/>
                  <a:gd name="T66" fmla="*/ 342 w 542"/>
                  <a:gd name="T67" fmla="*/ 272 h 278"/>
                  <a:gd name="T68" fmla="*/ 302 w 542"/>
                  <a:gd name="T69" fmla="*/ 272 h 278"/>
                  <a:gd name="T70" fmla="*/ 272 w 542"/>
                  <a:gd name="T71" fmla="*/ 270 h 278"/>
                  <a:gd name="T72" fmla="*/ 196 w 542"/>
                  <a:gd name="T73" fmla="*/ 264 h 278"/>
                  <a:gd name="T74" fmla="*/ 160 w 542"/>
                  <a:gd name="T75" fmla="*/ 260 h 278"/>
                  <a:gd name="T76" fmla="*/ 106 w 542"/>
                  <a:gd name="T77" fmla="*/ 252 h 278"/>
                  <a:gd name="T78" fmla="*/ 70 w 542"/>
                  <a:gd name="T79" fmla="*/ 248 h 278"/>
                  <a:gd name="T80" fmla="*/ 54 w 542"/>
                  <a:gd name="T81" fmla="*/ 220 h 278"/>
                  <a:gd name="T82" fmla="*/ 44 w 542"/>
                  <a:gd name="T83" fmla="*/ 144 h 278"/>
                  <a:gd name="T84" fmla="*/ 16 w 542"/>
                  <a:gd name="T85" fmla="*/ 24 h 278"/>
                  <a:gd name="T86" fmla="*/ 122 w 542"/>
                  <a:gd name="T87" fmla="*/ 22 h 278"/>
                  <a:gd name="T88" fmla="*/ 160 w 542"/>
                  <a:gd name="T89" fmla="*/ 20 h 278"/>
                  <a:gd name="T90" fmla="*/ 224 w 542"/>
                  <a:gd name="T91" fmla="*/ 22 h 278"/>
                  <a:gd name="T92" fmla="*/ 272 w 542"/>
                  <a:gd name="T93" fmla="*/ 24 h 278"/>
                  <a:gd name="T94" fmla="*/ 334 w 542"/>
                  <a:gd name="T95" fmla="*/ 28 h 278"/>
                  <a:gd name="T96" fmla="*/ 342 w 542"/>
                  <a:gd name="T97" fmla="*/ 28 h 278"/>
                  <a:gd name="T98" fmla="*/ 388 w 542"/>
                  <a:gd name="T99" fmla="*/ 32 h 278"/>
                  <a:gd name="T100" fmla="*/ 404 w 542"/>
                  <a:gd name="T101" fmla="*/ 32 h 278"/>
                  <a:gd name="T102" fmla="*/ 444 w 542"/>
                  <a:gd name="T103" fmla="*/ 38 h 278"/>
                  <a:gd name="T104" fmla="*/ 496 w 542"/>
                  <a:gd name="T105" fmla="*/ 50 h 278"/>
                  <a:gd name="T106" fmla="*/ 530 w 542"/>
                  <a:gd name="T107" fmla="*/ 54 h 278"/>
                  <a:gd name="T108" fmla="*/ 534 w 542"/>
                  <a:gd name="T109" fmla="*/ 94 h 278"/>
                  <a:gd name="T110" fmla="*/ 530 w 542"/>
                  <a:gd name="T111" fmla="*/ 218 h 27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42"/>
                  <a:gd name="T169" fmla="*/ 0 h 278"/>
                  <a:gd name="T170" fmla="*/ 542 w 542"/>
                  <a:gd name="T171" fmla="*/ 278 h 27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42" h="278">
                    <a:moveTo>
                      <a:pt x="530" y="248"/>
                    </a:moveTo>
                    <a:lnTo>
                      <a:pt x="530" y="248"/>
                    </a:lnTo>
                    <a:lnTo>
                      <a:pt x="536" y="202"/>
                    </a:lnTo>
                    <a:lnTo>
                      <a:pt x="540" y="154"/>
                    </a:lnTo>
                    <a:lnTo>
                      <a:pt x="542" y="106"/>
                    </a:lnTo>
                    <a:lnTo>
                      <a:pt x="542" y="58"/>
                    </a:lnTo>
                    <a:lnTo>
                      <a:pt x="542" y="54"/>
                    </a:lnTo>
                    <a:lnTo>
                      <a:pt x="538" y="52"/>
                    </a:lnTo>
                    <a:lnTo>
                      <a:pt x="534" y="52"/>
                    </a:lnTo>
                    <a:lnTo>
                      <a:pt x="532" y="52"/>
                    </a:lnTo>
                    <a:lnTo>
                      <a:pt x="530" y="52"/>
                    </a:lnTo>
                    <a:lnTo>
                      <a:pt x="496" y="42"/>
                    </a:lnTo>
                    <a:lnTo>
                      <a:pt x="488" y="40"/>
                    </a:lnTo>
                    <a:lnTo>
                      <a:pt x="444" y="28"/>
                    </a:lnTo>
                    <a:lnTo>
                      <a:pt x="404" y="18"/>
                    </a:lnTo>
                    <a:lnTo>
                      <a:pt x="388" y="16"/>
                    </a:lnTo>
                    <a:lnTo>
                      <a:pt x="374" y="14"/>
                    </a:lnTo>
                    <a:lnTo>
                      <a:pt x="342" y="8"/>
                    </a:lnTo>
                    <a:lnTo>
                      <a:pt x="334" y="8"/>
                    </a:lnTo>
                    <a:lnTo>
                      <a:pt x="302" y="4"/>
                    </a:lnTo>
                    <a:lnTo>
                      <a:pt x="282" y="2"/>
                    </a:lnTo>
                    <a:lnTo>
                      <a:pt x="272" y="2"/>
                    </a:lnTo>
                    <a:lnTo>
                      <a:pt x="224" y="0"/>
                    </a:lnTo>
                    <a:lnTo>
                      <a:pt x="196" y="0"/>
                    </a:lnTo>
                    <a:lnTo>
                      <a:pt x="160" y="0"/>
                    </a:lnTo>
                    <a:lnTo>
                      <a:pt x="122" y="2"/>
                    </a:lnTo>
                    <a:lnTo>
                      <a:pt x="62" y="10"/>
                    </a:lnTo>
                    <a:lnTo>
                      <a:pt x="0" y="20"/>
                    </a:lnTo>
                    <a:lnTo>
                      <a:pt x="26" y="124"/>
                    </a:lnTo>
                    <a:lnTo>
                      <a:pt x="40" y="188"/>
                    </a:lnTo>
                    <a:lnTo>
                      <a:pt x="46" y="220"/>
                    </a:lnTo>
                    <a:lnTo>
                      <a:pt x="50" y="254"/>
                    </a:lnTo>
                    <a:lnTo>
                      <a:pt x="68" y="252"/>
                    </a:lnTo>
                    <a:lnTo>
                      <a:pt x="86" y="254"/>
                    </a:lnTo>
                    <a:lnTo>
                      <a:pt x="122" y="258"/>
                    </a:lnTo>
                    <a:lnTo>
                      <a:pt x="160" y="266"/>
                    </a:lnTo>
                    <a:lnTo>
                      <a:pt x="196" y="272"/>
                    </a:lnTo>
                    <a:lnTo>
                      <a:pt x="198" y="272"/>
                    </a:lnTo>
                    <a:lnTo>
                      <a:pt x="224" y="276"/>
                    </a:lnTo>
                    <a:lnTo>
                      <a:pt x="272" y="278"/>
                    </a:lnTo>
                    <a:lnTo>
                      <a:pt x="302" y="278"/>
                    </a:lnTo>
                    <a:lnTo>
                      <a:pt x="334" y="278"/>
                    </a:lnTo>
                    <a:lnTo>
                      <a:pt x="342" y="278"/>
                    </a:lnTo>
                    <a:lnTo>
                      <a:pt x="374" y="278"/>
                    </a:lnTo>
                    <a:lnTo>
                      <a:pt x="388" y="278"/>
                    </a:lnTo>
                    <a:lnTo>
                      <a:pt x="404" y="276"/>
                    </a:lnTo>
                    <a:lnTo>
                      <a:pt x="444" y="272"/>
                    </a:lnTo>
                    <a:lnTo>
                      <a:pt x="488" y="268"/>
                    </a:lnTo>
                    <a:lnTo>
                      <a:pt x="496" y="266"/>
                    </a:lnTo>
                    <a:lnTo>
                      <a:pt x="510" y="264"/>
                    </a:lnTo>
                    <a:lnTo>
                      <a:pt x="518" y="256"/>
                    </a:lnTo>
                    <a:lnTo>
                      <a:pt x="512" y="254"/>
                    </a:lnTo>
                    <a:lnTo>
                      <a:pt x="496" y="258"/>
                    </a:lnTo>
                    <a:lnTo>
                      <a:pt x="488" y="260"/>
                    </a:lnTo>
                    <a:lnTo>
                      <a:pt x="444" y="264"/>
                    </a:lnTo>
                    <a:lnTo>
                      <a:pt x="404" y="268"/>
                    </a:lnTo>
                    <a:lnTo>
                      <a:pt x="388" y="270"/>
                    </a:lnTo>
                    <a:lnTo>
                      <a:pt x="374" y="270"/>
                    </a:lnTo>
                    <a:lnTo>
                      <a:pt x="342" y="272"/>
                    </a:lnTo>
                    <a:lnTo>
                      <a:pt x="334" y="272"/>
                    </a:lnTo>
                    <a:lnTo>
                      <a:pt x="302" y="272"/>
                    </a:lnTo>
                    <a:lnTo>
                      <a:pt x="272" y="270"/>
                    </a:lnTo>
                    <a:lnTo>
                      <a:pt x="224" y="268"/>
                    </a:lnTo>
                    <a:lnTo>
                      <a:pt x="196" y="264"/>
                    </a:lnTo>
                    <a:lnTo>
                      <a:pt x="160" y="260"/>
                    </a:lnTo>
                    <a:lnTo>
                      <a:pt x="122" y="254"/>
                    </a:lnTo>
                    <a:lnTo>
                      <a:pt x="106" y="252"/>
                    </a:lnTo>
                    <a:lnTo>
                      <a:pt x="80" y="250"/>
                    </a:lnTo>
                    <a:lnTo>
                      <a:pt x="70" y="248"/>
                    </a:lnTo>
                    <a:lnTo>
                      <a:pt x="58" y="246"/>
                    </a:lnTo>
                    <a:lnTo>
                      <a:pt x="54" y="220"/>
                    </a:lnTo>
                    <a:lnTo>
                      <a:pt x="50" y="194"/>
                    </a:lnTo>
                    <a:lnTo>
                      <a:pt x="44" y="144"/>
                    </a:lnTo>
                    <a:lnTo>
                      <a:pt x="38" y="112"/>
                    </a:lnTo>
                    <a:lnTo>
                      <a:pt x="32" y="82"/>
                    </a:lnTo>
                    <a:lnTo>
                      <a:pt x="16" y="24"/>
                    </a:lnTo>
                    <a:lnTo>
                      <a:pt x="70" y="22"/>
                    </a:lnTo>
                    <a:lnTo>
                      <a:pt x="122" y="22"/>
                    </a:lnTo>
                    <a:lnTo>
                      <a:pt x="160" y="20"/>
                    </a:lnTo>
                    <a:lnTo>
                      <a:pt x="196" y="22"/>
                    </a:lnTo>
                    <a:lnTo>
                      <a:pt x="224" y="22"/>
                    </a:lnTo>
                    <a:lnTo>
                      <a:pt x="272" y="24"/>
                    </a:lnTo>
                    <a:lnTo>
                      <a:pt x="302" y="26"/>
                    </a:lnTo>
                    <a:lnTo>
                      <a:pt x="334" y="28"/>
                    </a:lnTo>
                    <a:lnTo>
                      <a:pt x="342" y="28"/>
                    </a:lnTo>
                    <a:lnTo>
                      <a:pt x="374" y="30"/>
                    </a:lnTo>
                    <a:lnTo>
                      <a:pt x="388" y="32"/>
                    </a:lnTo>
                    <a:lnTo>
                      <a:pt x="404" y="32"/>
                    </a:lnTo>
                    <a:lnTo>
                      <a:pt x="424" y="34"/>
                    </a:lnTo>
                    <a:lnTo>
                      <a:pt x="444" y="38"/>
                    </a:lnTo>
                    <a:lnTo>
                      <a:pt x="488" y="48"/>
                    </a:lnTo>
                    <a:lnTo>
                      <a:pt x="496" y="50"/>
                    </a:lnTo>
                    <a:lnTo>
                      <a:pt x="530" y="54"/>
                    </a:lnTo>
                    <a:lnTo>
                      <a:pt x="532" y="54"/>
                    </a:lnTo>
                    <a:lnTo>
                      <a:pt x="534" y="94"/>
                    </a:lnTo>
                    <a:lnTo>
                      <a:pt x="534" y="136"/>
                    </a:lnTo>
                    <a:lnTo>
                      <a:pt x="530" y="218"/>
                    </a:lnTo>
                    <a:lnTo>
                      <a:pt x="530" y="2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06" name="Freeform 22"/>
              <p:cNvSpPr>
                <a:spLocks/>
              </p:cNvSpPr>
              <p:nvPr/>
            </p:nvSpPr>
            <p:spPr bwMode="auto">
              <a:xfrm flipH="1">
                <a:off x="4780" y="986"/>
                <a:ext cx="402" cy="28"/>
              </a:xfrm>
              <a:custGeom>
                <a:avLst/>
                <a:gdLst>
                  <a:gd name="T0" fmla="*/ 340 w 402"/>
                  <a:gd name="T1" fmla="*/ 14 h 28"/>
                  <a:gd name="T2" fmla="*/ 340 w 402"/>
                  <a:gd name="T3" fmla="*/ 14 h 28"/>
                  <a:gd name="T4" fmla="*/ 324 w 402"/>
                  <a:gd name="T5" fmla="*/ 12 h 28"/>
                  <a:gd name="T6" fmla="*/ 324 w 402"/>
                  <a:gd name="T7" fmla="*/ 12 h 28"/>
                  <a:gd name="T8" fmla="*/ 310 w 402"/>
                  <a:gd name="T9" fmla="*/ 10 h 28"/>
                  <a:gd name="T10" fmla="*/ 310 w 402"/>
                  <a:gd name="T11" fmla="*/ 10 h 28"/>
                  <a:gd name="T12" fmla="*/ 278 w 402"/>
                  <a:gd name="T13" fmla="*/ 6 h 28"/>
                  <a:gd name="T14" fmla="*/ 278 w 402"/>
                  <a:gd name="T15" fmla="*/ 6 h 28"/>
                  <a:gd name="T16" fmla="*/ 270 w 402"/>
                  <a:gd name="T17" fmla="*/ 4 h 28"/>
                  <a:gd name="T18" fmla="*/ 270 w 402"/>
                  <a:gd name="T19" fmla="*/ 4 h 28"/>
                  <a:gd name="T20" fmla="*/ 238 w 402"/>
                  <a:gd name="T21" fmla="*/ 2 h 28"/>
                  <a:gd name="T22" fmla="*/ 238 w 402"/>
                  <a:gd name="T23" fmla="*/ 2 h 28"/>
                  <a:gd name="T24" fmla="*/ 208 w 402"/>
                  <a:gd name="T25" fmla="*/ 0 h 28"/>
                  <a:gd name="T26" fmla="*/ 208 w 402"/>
                  <a:gd name="T27" fmla="*/ 0 h 28"/>
                  <a:gd name="T28" fmla="*/ 160 w 402"/>
                  <a:gd name="T29" fmla="*/ 0 h 28"/>
                  <a:gd name="T30" fmla="*/ 160 w 402"/>
                  <a:gd name="T31" fmla="*/ 0 h 28"/>
                  <a:gd name="T32" fmla="*/ 132 w 402"/>
                  <a:gd name="T33" fmla="*/ 0 h 28"/>
                  <a:gd name="T34" fmla="*/ 132 w 402"/>
                  <a:gd name="T35" fmla="*/ 0 h 28"/>
                  <a:gd name="T36" fmla="*/ 96 w 402"/>
                  <a:gd name="T37" fmla="*/ 0 h 28"/>
                  <a:gd name="T38" fmla="*/ 96 w 402"/>
                  <a:gd name="T39" fmla="*/ 0 h 28"/>
                  <a:gd name="T40" fmla="*/ 58 w 402"/>
                  <a:gd name="T41" fmla="*/ 2 h 28"/>
                  <a:gd name="T42" fmla="*/ 58 w 402"/>
                  <a:gd name="T43" fmla="*/ 2 h 28"/>
                  <a:gd name="T44" fmla="*/ 4 w 402"/>
                  <a:gd name="T45" fmla="*/ 6 h 28"/>
                  <a:gd name="T46" fmla="*/ 0 w 402"/>
                  <a:gd name="T47" fmla="*/ 10 h 28"/>
                  <a:gd name="T48" fmla="*/ 6 w 402"/>
                  <a:gd name="T49" fmla="*/ 14 h 28"/>
                  <a:gd name="T50" fmla="*/ 6 w 402"/>
                  <a:gd name="T51" fmla="*/ 14 h 28"/>
                  <a:gd name="T52" fmla="*/ 58 w 402"/>
                  <a:gd name="T53" fmla="*/ 14 h 28"/>
                  <a:gd name="T54" fmla="*/ 58 w 402"/>
                  <a:gd name="T55" fmla="*/ 14 h 28"/>
                  <a:gd name="T56" fmla="*/ 96 w 402"/>
                  <a:gd name="T57" fmla="*/ 14 h 28"/>
                  <a:gd name="T58" fmla="*/ 96 w 402"/>
                  <a:gd name="T59" fmla="*/ 14 h 28"/>
                  <a:gd name="T60" fmla="*/ 132 w 402"/>
                  <a:gd name="T61" fmla="*/ 14 h 28"/>
                  <a:gd name="T62" fmla="*/ 132 w 402"/>
                  <a:gd name="T63" fmla="*/ 14 h 28"/>
                  <a:gd name="T64" fmla="*/ 160 w 402"/>
                  <a:gd name="T65" fmla="*/ 16 h 28"/>
                  <a:gd name="T66" fmla="*/ 160 w 402"/>
                  <a:gd name="T67" fmla="*/ 16 h 28"/>
                  <a:gd name="T68" fmla="*/ 208 w 402"/>
                  <a:gd name="T69" fmla="*/ 18 h 28"/>
                  <a:gd name="T70" fmla="*/ 208 w 402"/>
                  <a:gd name="T71" fmla="*/ 18 h 28"/>
                  <a:gd name="T72" fmla="*/ 238 w 402"/>
                  <a:gd name="T73" fmla="*/ 20 h 28"/>
                  <a:gd name="T74" fmla="*/ 238 w 402"/>
                  <a:gd name="T75" fmla="*/ 20 h 28"/>
                  <a:gd name="T76" fmla="*/ 270 w 402"/>
                  <a:gd name="T77" fmla="*/ 22 h 28"/>
                  <a:gd name="T78" fmla="*/ 270 w 402"/>
                  <a:gd name="T79" fmla="*/ 22 h 28"/>
                  <a:gd name="T80" fmla="*/ 278 w 402"/>
                  <a:gd name="T81" fmla="*/ 22 h 28"/>
                  <a:gd name="T82" fmla="*/ 278 w 402"/>
                  <a:gd name="T83" fmla="*/ 22 h 28"/>
                  <a:gd name="T84" fmla="*/ 310 w 402"/>
                  <a:gd name="T85" fmla="*/ 24 h 28"/>
                  <a:gd name="T86" fmla="*/ 310 w 402"/>
                  <a:gd name="T87" fmla="*/ 24 h 28"/>
                  <a:gd name="T88" fmla="*/ 324 w 402"/>
                  <a:gd name="T89" fmla="*/ 24 h 28"/>
                  <a:gd name="T90" fmla="*/ 324 w 402"/>
                  <a:gd name="T91" fmla="*/ 24 h 28"/>
                  <a:gd name="T92" fmla="*/ 340 w 402"/>
                  <a:gd name="T93" fmla="*/ 26 h 28"/>
                  <a:gd name="T94" fmla="*/ 340 w 402"/>
                  <a:gd name="T95" fmla="*/ 26 h 28"/>
                  <a:gd name="T96" fmla="*/ 380 w 402"/>
                  <a:gd name="T97" fmla="*/ 28 h 28"/>
                  <a:gd name="T98" fmla="*/ 380 w 402"/>
                  <a:gd name="T99" fmla="*/ 28 h 28"/>
                  <a:gd name="T100" fmla="*/ 396 w 402"/>
                  <a:gd name="T101" fmla="*/ 28 h 28"/>
                  <a:gd name="T102" fmla="*/ 402 w 402"/>
                  <a:gd name="T103" fmla="*/ 24 h 28"/>
                  <a:gd name="T104" fmla="*/ 402 w 402"/>
                  <a:gd name="T105" fmla="*/ 24 h 28"/>
                  <a:gd name="T106" fmla="*/ 380 w 402"/>
                  <a:gd name="T107" fmla="*/ 20 h 28"/>
                  <a:gd name="T108" fmla="*/ 380 w 402"/>
                  <a:gd name="T109" fmla="*/ 20 h 28"/>
                  <a:gd name="T110" fmla="*/ 340 w 402"/>
                  <a:gd name="T111" fmla="*/ 14 h 28"/>
                  <a:gd name="T112" fmla="*/ 340 w 402"/>
                  <a:gd name="T113" fmla="*/ 14 h 2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2"/>
                  <a:gd name="T172" fmla="*/ 0 h 28"/>
                  <a:gd name="T173" fmla="*/ 402 w 402"/>
                  <a:gd name="T174" fmla="*/ 28 h 2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2" h="28">
                    <a:moveTo>
                      <a:pt x="340" y="14"/>
                    </a:moveTo>
                    <a:lnTo>
                      <a:pt x="340" y="14"/>
                    </a:lnTo>
                    <a:lnTo>
                      <a:pt x="324" y="12"/>
                    </a:lnTo>
                    <a:lnTo>
                      <a:pt x="310" y="10"/>
                    </a:lnTo>
                    <a:lnTo>
                      <a:pt x="278" y="6"/>
                    </a:lnTo>
                    <a:lnTo>
                      <a:pt x="270" y="4"/>
                    </a:lnTo>
                    <a:lnTo>
                      <a:pt x="238" y="2"/>
                    </a:lnTo>
                    <a:lnTo>
                      <a:pt x="208" y="0"/>
                    </a:lnTo>
                    <a:lnTo>
                      <a:pt x="160" y="0"/>
                    </a:lnTo>
                    <a:lnTo>
                      <a:pt x="132" y="0"/>
                    </a:lnTo>
                    <a:lnTo>
                      <a:pt x="96" y="0"/>
                    </a:lnTo>
                    <a:lnTo>
                      <a:pt x="58" y="2"/>
                    </a:lnTo>
                    <a:lnTo>
                      <a:pt x="4" y="6"/>
                    </a:lnTo>
                    <a:lnTo>
                      <a:pt x="0" y="10"/>
                    </a:lnTo>
                    <a:lnTo>
                      <a:pt x="6" y="14"/>
                    </a:lnTo>
                    <a:lnTo>
                      <a:pt x="58" y="14"/>
                    </a:lnTo>
                    <a:lnTo>
                      <a:pt x="96" y="14"/>
                    </a:lnTo>
                    <a:lnTo>
                      <a:pt x="132" y="14"/>
                    </a:lnTo>
                    <a:lnTo>
                      <a:pt x="160" y="16"/>
                    </a:lnTo>
                    <a:lnTo>
                      <a:pt x="208" y="18"/>
                    </a:lnTo>
                    <a:lnTo>
                      <a:pt x="238" y="20"/>
                    </a:lnTo>
                    <a:lnTo>
                      <a:pt x="270" y="22"/>
                    </a:lnTo>
                    <a:lnTo>
                      <a:pt x="278" y="22"/>
                    </a:lnTo>
                    <a:lnTo>
                      <a:pt x="310" y="24"/>
                    </a:lnTo>
                    <a:lnTo>
                      <a:pt x="324" y="24"/>
                    </a:lnTo>
                    <a:lnTo>
                      <a:pt x="340" y="26"/>
                    </a:lnTo>
                    <a:lnTo>
                      <a:pt x="380" y="28"/>
                    </a:lnTo>
                    <a:lnTo>
                      <a:pt x="396" y="28"/>
                    </a:lnTo>
                    <a:lnTo>
                      <a:pt x="402" y="24"/>
                    </a:lnTo>
                    <a:lnTo>
                      <a:pt x="380" y="20"/>
                    </a:lnTo>
                    <a:lnTo>
                      <a:pt x="340"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07" name="Freeform 23"/>
              <p:cNvSpPr>
                <a:spLocks/>
              </p:cNvSpPr>
              <p:nvPr/>
            </p:nvSpPr>
            <p:spPr bwMode="auto">
              <a:xfrm flipH="1">
                <a:off x="4542" y="1214"/>
                <a:ext cx="62" cy="28"/>
              </a:xfrm>
              <a:custGeom>
                <a:avLst/>
                <a:gdLst>
                  <a:gd name="T0" fmla="*/ 0 w 62"/>
                  <a:gd name="T1" fmla="*/ 0 h 28"/>
                  <a:gd name="T2" fmla="*/ 0 w 62"/>
                  <a:gd name="T3" fmla="*/ 0 h 28"/>
                  <a:gd name="T4" fmla="*/ 0 w 62"/>
                  <a:gd name="T5" fmla="*/ 8 h 28"/>
                  <a:gd name="T6" fmla="*/ 0 w 62"/>
                  <a:gd name="T7" fmla="*/ 8 h 28"/>
                  <a:gd name="T8" fmla="*/ 4 w 62"/>
                  <a:gd name="T9" fmla="*/ 12 h 28"/>
                  <a:gd name="T10" fmla="*/ 8 w 62"/>
                  <a:gd name="T11" fmla="*/ 16 h 28"/>
                  <a:gd name="T12" fmla="*/ 16 w 62"/>
                  <a:gd name="T13" fmla="*/ 22 h 28"/>
                  <a:gd name="T14" fmla="*/ 16 w 62"/>
                  <a:gd name="T15" fmla="*/ 22 h 28"/>
                  <a:gd name="T16" fmla="*/ 20 w 62"/>
                  <a:gd name="T17" fmla="*/ 28 h 28"/>
                  <a:gd name="T18" fmla="*/ 20 w 62"/>
                  <a:gd name="T19" fmla="*/ 28 h 28"/>
                  <a:gd name="T20" fmla="*/ 24 w 62"/>
                  <a:gd name="T21" fmla="*/ 26 h 28"/>
                  <a:gd name="T22" fmla="*/ 28 w 62"/>
                  <a:gd name="T23" fmla="*/ 26 h 28"/>
                  <a:gd name="T24" fmla="*/ 40 w 62"/>
                  <a:gd name="T25" fmla="*/ 26 h 28"/>
                  <a:gd name="T26" fmla="*/ 50 w 62"/>
                  <a:gd name="T27" fmla="*/ 26 h 28"/>
                  <a:gd name="T28" fmla="*/ 54 w 62"/>
                  <a:gd name="T29" fmla="*/ 24 h 28"/>
                  <a:gd name="T30" fmla="*/ 58 w 62"/>
                  <a:gd name="T31" fmla="*/ 22 h 28"/>
                  <a:gd name="T32" fmla="*/ 58 w 62"/>
                  <a:gd name="T33" fmla="*/ 22 h 28"/>
                  <a:gd name="T34" fmla="*/ 62 w 62"/>
                  <a:gd name="T35" fmla="*/ 16 h 28"/>
                  <a:gd name="T36" fmla="*/ 62 w 62"/>
                  <a:gd name="T37" fmla="*/ 16 h 28"/>
                  <a:gd name="T38" fmla="*/ 58 w 62"/>
                  <a:gd name="T39" fmla="*/ 16 h 28"/>
                  <a:gd name="T40" fmla="*/ 58 w 62"/>
                  <a:gd name="T41" fmla="*/ 16 h 28"/>
                  <a:gd name="T42" fmla="*/ 44 w 62"/>
                  <a:gd name="T43" fmla="*/ 14 h 28"/>
                  <a:gd name="T44" fmla="*/ 28 w 62"/>
                  <a:gd name="T45" fmla="*/ 16 h 28"/>
                  <a:gd name="T46" fmla="*/ 28 w 62"/>
                  <a:gd name="T47" fmla="*/ 16 h 28"/>
                  <a:gd name="T48" fmla="*/ 16 w 62"/>
                  <a:gd name="T49" fmla="*/ 8 h 28"/>
                  <a:gd name="T50" fmla="*/ 16 w 62"/>
                  <a:gd name="T51" fmla="*/ 8 h 28"/>
                  <a:gd name="T52" fmla="*/ 0 w 62"/>
                  <a:gd name="T53" fmla="*/ 0 h 28"/>
                  <a:gd name="T54" fmla="*/ 0 w 62"/>
                  <a:gd name="T55" fmla="*/ 0 h 28"/>
                  <a:gd name="T56" fmla="*/ 0 w 62"/>
                  <a:gd name="T57" fmla="*/ 0 h 28"/>
                  <a:gd name="T58" fmla="*/ 0 w 62"/>
                  <a:gd name="T59" fmla="*/ 0 h 2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62"/>
                  <a:gd name="T91" fmla="*/ 0 h 28"/>
                  <a:gd name="T92" fmla="*/ 62 w 62"/>
                  <a:gd name="T93" fmla="*/ 28 h 2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62" h="28">
                    <a:moveTo>
                      <a:pt x="0" y="0"/>
                    </a:moveTo>
                    <a:lnTo>
                      <a:pt x="0" y="0"/>
                    </a:lnTo>
                    <a:lnTo>
                      <a:pt x="0" y="8"/>
                    </a:lnTo>
                    <a:lnTo>
                      <a:pt x="4" y="12"/>
                    </a:lnTo>
                    <a:lnTo>
                      <a:pt x="8" y="16"/>
                    </a:lnTo>
                    <a:lnTo>
                      <a:pt x="16" y="22"/>
                    </a:lnTo>
                    <a:lnTo>
                      <a:pt x="20" y="28"/>
                    </a:lnTo>
                    <a:lnTo>
                      <a:pt x="24" y="26"/>
                    </a:lnTo>
                    <a:lnTo>
                      <a:pt x="28" y="26"/>
                    </a:lnTo>
                    <a:lnTo>
                      <a:pt x="40" y="26"/>
                    </a:lnTo>
                    <a:lnTo>
                      <a:pt x="50" y="26"/>
                    </a:lnTo>
                    <a:lnTo>
                      <a:pt x="54" y="24"/>
                    </a:lnTo>
                    <a:lnTo>
                      <a:pt x="58" y="22"/>
                    </a:lnTo>
                    <a:lnTo>
                      <a:pt x="62" y="16"/>
                    </a:lnTo>
                    <a:lnTo>
                      <a:pt x="58" y="16"/>
                    </a:lnTo>
                    <a:lnTo>
                      <a:pt x="44" y="14"/>
                    </a:lnTo>
                    <a:lnTo>
                      <a:pt x="28" y="16"/>
                    </a:lnTo>
                    <a:lnTo>
                      <a:pt x="16" y="8"/>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08" name="Freeform 24"/>
              <p:cNvSpPr>
                <a:spLocks/>
              </p:cNvSpPr>
              <p:nvPr/>
            </p:nvSpPr>
            <p:spPr bwMode="auto">
              <a:xfrm flipH="1">
                <a:off x="4792" y="1172"/>
                <a:ext cx="116" cy="26"/>
              </a:xfrm>
              <a:custGeom>
                <a:avLst/>
                <a:gdLst>
                  <a:gd name="T0" fmla="*/ 36 w 116"/>
                  <a:gd name="T1" fmla="*/ 8 h 26"/>
                  <a:gd name="T2" fmla="*/ 36 w 116"/>
                  <a:gd name="T3" fmla="*/ 8 h 26"/>
                  <a:gd name="T4" fmla="*/ 20 w 116"/>
                  <a:gd name="T5" fmla="*/ 6 h 26"/>
                  <a:gd name="T6" fmla="*/ 4 w 116"/>
                  <a:gd name="T7" fmla="*/ 2 h 26"/>
                  <a:gd name="T8" fmla="*/ 4 w 116"/>
                  <a:gd name="T9" fmla="*/ 2 h 26"/>
                  <a:gd name="T10" fmla="*/ 0 w 116"/>
                  <a:gd name="T11" fmla="*/ 0 h 26"/>
                  <a:gd name="T12" fmla="*/ 0 w 116"/>
                  <a:gd name="T13" fmla="*/ 0 h 26"/>
                  <a:gd name="T14" fmla="*/ 0 w 116"/>
                  <a:gd name="T15" fmla="*/ 6 h 26"/>
                  <a:gd name="T16" fmla="*/ 4 w 116"/>
                  <a:gd name="T17" fmla="*/ 12 h 26"/>
                  <a:gd name="T18" fmla="*/ 4 w 116"/>
                  <a:gd name="T19" fmla="*/ 12 h 26"/>
                  <a:gd name="T20" fmla="*/ 14 w 116"/>
                  <a:gd name="T21" fmla="*/ 18 h 26"/>
                  <a:gd name="T22" fmla="*/ 18 w 116"/>
                  <a:gd name="T23" fmla="*/ 22 h 26"/>
                  <a:gd name="T24" fmla="*/ 22 w 116"/>
                  <a:gd name="T25" fmla="*/ 26 h 26"/>
                  <a:gd name="T26" fmla="*/ 22 w 116"/>
                  <a:gd name="T27" fmla="*/ 26 h 26"/>
                  <a:gd name="T28" fmla="*/ 36 w 116"/>
                  <a:gd name="T29" fmla="*/ 22 h 26"/>
                  <a:gd name="T30" fmla="*/ 36 w 116"/>
                  <a:gd name="T31" fmla="*/ 22 h 26"/>
                  <a:gd name="T32" fmla="*/ 50 w 116"/>
                  <a:gd name="T33" fmla="*/ 20 h 26"/>
                  <a:gd name="T34" fmla="*/ 50 w 116"/>
                  <a:gd name="T35" fmla="*/ 20 h 26"/>
                  <a:gd name="T36" fmla="*/ 66 w 116"/>
                  <a:gd name="T37" fmla="*/ 20 h 26"/>
                  <a:gd name="T38" fmla="*/ 66 w 116"/>
                  <a:gd name="T39" fmla="*/ 20 h 26"/>
                  <a:gd name="T40" fmla="*/ 84 w 116"/>
                  <a:gd name="T41" fmla="*/ 18 h 26"/>
                  <a:gd name="T42" fmla="*/ 84 w 116"/>
                  <a:gd name="T43" fmla="*/ 18 h 26"/>
                  <a:gd name="T44" fmla="*/ 106 w 116"/>
                  <a:gd name="T45" fmla="*/ 14 h 26"/>
                  <a:gd name="T46" fmla="*/ 106 w 116"/>
                  <a:gd name="T47" fmla="*/ 14 h 26"/>
                  <a:gd name="T48" fmla="*/ 116 w 116"/>
                  <a:gd name="T49" fmla="*/ 12 h 26"/>
                  <a:gd name="T50" fmla="*/ 116 w 116"/>
                  <a:gd name="T51" fmla="*/ 12 h 26"/>
                  <a:gd name="T52" fmla="*/ 114 w 116"/>
                  <a:gd name="T53" fmla="*/ 8 h 26"/>
                  <a:gd name="T54" fmla="*/ 114 w 116"/>
                  <a:gd name="T55" fmla="*/ 4 h 26"/>
                  <a:gd name="T56" fmla="*/ 114 w 116"/>
                  <a:gd name="T57" fmla="*/ 4 h 26"/>
                  <a:gd name="T58" fmla="*/ 106 w 116"/>
                  <a:gd name="T59" fmla="*/ 2 h 26"/>
                  <a:gd name="T60" fmla="*/ 106 w 116"/>
                  <a:gd name="T61" fmla="*/ 2 h 26"/>
                  <a:gd name="T62" fmla="*/ 86 w 116"/>
                  <a:gd name="T63" fmla="*/ 4 h 26"/>
                  <a:gd name="T64" fmla="*/ 66 w 116"/>
                  <a:gd name="T65" fmla="*/ 6 h 26"/>
                  <a:gd name="T66" fmla="*/ 66 w 116"/>
                  <a:gd name="T67" fmla="*/ 6 h 26"/>
                  <a:gd name="T68" fmla="*/ 50 w 116"/>
                  <a:gd name="T69" fmla="*/ 8 h 26"/>
                  <a:gd name="T70" fmla="*/ 50 w 116"/>
                  <a:gd name="T71" fmla="*/ 8 h 26"/>
                  <a:gd name="T72" fmla="*/ 36 w 116"/>
                  <a:gd name="T73" fmla="*/ 8 h 26"/>
                  <a:gd name="T74" fmla="*/ 36 w 116"/>
                  <a:gd name="T75" fmla="*/ 8 h 2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16"/>
                  <a:gd name="T115" fmla="*/ 0 h 26"/>
                  <a:gd name="T116" fmla="*/ 116 w 116"/>
                  <a:gd name="T117" fmla="*/ 26 h 2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16" h="26">
                    <a:moveTo>
                      <a:pt x="36" y="8"/>
                    </a:moveTo>
                    <a:lnTo>
                      <a:pt x="36" y="8"/>
                    </a:lnTo>
                    <a:lnTo>
                      <a:pt x="20" y="6"/>
                    </a:lnTo>
                    <a:lnTo>
                      <a:pt x="4" y="2"/>
                    </a:lnTo>
                    <a:lnTo>
                      <a:pt x="0" y="0"/>
                    </a:lnTo>
                    <a:lnTo>
                      <a:pt x="0" y="6"/>
                    </a:lnTo>
                    <a:lnTo>
                      <a:pt x="4" y="12"/>
                    </a:lnTo>
                    <a:lnTo>
                      <a:pt x="14" y="18"/>
                    </a:lnTo>
                    <a:lnTo>
                      <a:pt x="18" y="22"/>
                    </a:lnTo>
                    <a:lnTo>
                      <a:pt x="22" y="26"/>
                    </a:lnTo>
                    <a:lnTo>
                      <a:pt x="36" y="22"/>
                    </a:lnTo>
                    <a:lnTo>
                      <a:pt x="50" y="20"/>
                    </a:lnTo>
                    <a:lnTo>
                      <a:pt x="66" y="20"/>
                    </a:lnTo>
                    <a:lnTo>
                      <a:pt x="84" y="18"/>
                    </a:lnTo>
                    <a:lnTo>
                      <a:pt x="106" y="14"/>
                    </a:lnTo>
                    <a:lnTo>
                      <a:pt x="116" y="12"/>
                    </a:lnTo>
                    <a:lnTo>
                      <a:pt x="114" y="8"/>
                    </a:lnTo>
                    <a:lnTo>
                      <a:pt x="114" y="4"/>
                    </a:lnTo>
                    <a:lnTo>
                      <a:pt x="106" y="2"/>
                    </a:lnTo>
                    <a:lnTo>
                      <a:pt x="86" y="4"/>
                    </a:lnTo>
                    <a:lnTo>
                      <a:pt x="66" y="6"/>
                    </a:lnTo>
                    <a:lnTo>
                      <a:pt x="50" y="8"/>
                    </a:lnTo>
                    <a:lnTo>
                      <a:pt x="36"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09" name="Freeform 25"/>
              <p:cNvSpPr>
                <a:spLocks/>
              </p:cNvSpPr>
              <p:nvPr/>
            </p:nvSpPr>
            <p:spPr bwMode="auto">
              <a:xfrm flipH="1">
                <a:off x="4830" y="1152"/>
                <a:ext cx="28" cy="10"/>
              </a:xfrm>
              <a:custGeom>
                <a:avLst/>
                <a:gdLst>
                  <a:gd name="T0" fmla="*/ 16 w 28"/>
                  <a:gd name="T1" fmla="*/ 10 h 10"/>
                  <a:gd name="T2" fmla="*/ 16 w 28"/>
                  <a:gd name="T3" fmla="*/ 10 h 10"/>
                  <a:gd name="T4" fmla="*/ 26 w 28"/>
                  <a:gd name="T5" fmla="*/ 6 h 10"/>
                  <a:gd name="T6" fmla="*/ 28 w 28"/>
                  <a:gd name="T7" fmla="*/ 4 h 10"/>
                  <a:gd name="T8" fmla="*/ 28 w 28"/>
                  <a:gd name="T9" fmla="*/ 0 h 10"/>
                  <a:gd name="T10" fmla="*/ 16 w 28"/>
                  <a:gd name="T11" fmla="*/ 0 h 10"/>
                  <a:gd name="T12" fmla="*/ 0 w 28"/>
                  <a:gd name="T13" fmla="*/ 0 h 10"/>
                  <a:gd name="T14" fmla="*/ 0 w 28"/>
                  <a:gd name="T15" fmla="*/ 0 h 10"/>
                  <a:gd name="T16" fmla="*/ 2 w 28"/>
                  <a:gd name="T17" fmla="*/ 4 h 10"/>
                  <a:gd name="T18" fmla="*/ 6 w 28"/>
                  <a:gd name="T19" fmla="*/ 6 h 10"/>
                  <a:gd name="T20" fmla="*/ 16 w 28"/>
                  <a:gd name="T21" fmla="*/ 8 h 10"/>
                  <a:gd name="T22" fmla="*/ 16 w 28"/>
                  <a:gd name="T23" fmla="*/ 8 h 10"/>
                  <a:gd name="T24" fmla="*/ 16 w 28"/>
                  <a:gd name="T25" fmla="*/ 10 h 10"/>
                  <a:gd name="T26" fmla="*/ 16 w 28"/>
                  <a:gd name="T27" fmla="*/ 10 h 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
                  <a:gd name="T43" fmla="*/ 0 h 10"/>
                  <a:gd name="T44" fmla="*/ 28 w 28"/>
                  <a:gd name="T45" fmla="*/ 10 h 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 h="10">
                    <a:moveTo>
                      <a:pt x="16" y="10"/>
                    </a:moveTo>
                    <a:lnTo>
                      <a:pt x="16" y="10"/>
                    </a:lnTo>
                    <a:lnTo>
                      <a:pt x="26" y="6"/>
                    </a:lnTo>
                    <a:lnTo>
                      <a:pt x="28" y="4"/>
                    </a:lnTo>
                    <a:lnTo>
                      <a:pt x="28" y="0"/>
                    </a:lnTo>
                    <a:lnTo>
                      <a:pt x="16" y="0"/>
                    </a:lnTo>
                    <a:lnTo>
                      <a:pt x="0" y="0"/>
                    </a:lnTo>
                    <a:lnTo>
                      <a:pt x="2" y="4"/>
                    </a:lnTo>
                    <a:lnTo>
                      <a:pt x="6" y="6"/>
                    </a:lnTo>
                    <a:lnTo>
                      <a:pt x="16" y="8"/>
                    </a:lnTo>
                    <a:lnTo>
                      <a:pt x="16"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10" name="Freeform 26"/>
              <p:cNvSpPr>
                <a:spLocks/>
              </p:cNvSpPr>
              <p:nvPr/>
            </p:nvSpPr>
            <p:spPr bwMode="auto">
              <a:xfrm flipH="1">
                <a:off x="4580" y="1192"/>
                <a:ext cx="16" cy="18"/>
              </a:xfrm>
              <a:custGeom>
                <a:avLst/>
                <a:gdLst>
                  <a:gd name="T0" fmla="*/ 16 w 16"/>
                  <a:gd name="T1" fmla="*/ 14 h 18"/>
                  <a:gd name="T2" fmla="*/ 16 w 16"/>
                  <a:gd name="T3" fmla="*/ 14 h 18"/>
                  <a:gd name="T4" fmla="*/ 14 w 16"/>
                  <a:gd name="T5" fmla="*/ 8 h 18"/>
                  <a:gd name="T6" fmla="*/ 8 w 16"/>
                  <a:gd name="T7" fmla="*/ 2 h 18"/>
                  <a:gd name="T8" fmla="*/ 8 w 16"/>
                  <a:gd name="T9" fmla="*/ 2 h 18"/>
                  <a:gd name="T10" fmla="*/ 6 w 16"/>
                  <a:gd name="T11" fmla="*/ 0 h 18"/>
                  <a:gd name="T12" fmla="*/ 2 w 16"/>
                  <a:gd name="T13" fmla="*/ 0 h 18"/>
                  <a:gd name="T14" fmla="*/ 2 w 16"/>
                  <a:gd name="T15" fmla="*/ 0 h 18"/>
                  <a:gd name="T16" fmla="*/ 0 w 16"/>
                  <a:gd name="T17" fmla="*/ 4 h 18"/>
                  <a:gd name="T18" fmla="*/ 2 w 16"/>
                  <a:gd name="T19" fmla="*/ 8 h 18"/>
                  <a:gd name="T20" fmla="*/ 6 w 16"/>
                  <a:gd name="T21" fmla="*/ 14 h 18"/>
                  <a:gd name="T22" fmla="*/ 6 w 16"/>
                  <a:gd name="T23" fmla="*/ 14 h 18"/>
                  <a:gd name="T24" fmla="*/ 8 w 16"/>
                  <a:gd name="T25" fmla="*/ 16 h 18"/>
                  <a:gd name="T26" fmla="*/ 8 w 16"/>
                  <a:gd name="T27" fmla="*/ 16 h 18"/>
                  <a:gd name="T28" fmla="*/ 14 w 16"/>
                  <a:gd name="T29" fmla="*/ 18 h 18"/>
                  <a:gd name="T30" fmla="*/ 16 w 16"/>
                  <a:gd name="T31" fmla="*/ 16 h 18"/>
                  <a:gd name="T32" fmla="*/ 16 w 16"/>
                  <a:gd name="T33" fmla="*/ 14 h 18"/>
                  <a:gd name="T34" fmla="*/ 16 w 16"/>
                  <a:gd name="T35" fmla="*/ 14 h 1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
                  <a:gd name="T55" fmla="*/ 0 h 18"/>
                  <a:gd name="T56" fmla="*/ 16 w 16"/>
                  <a:gd name="T57" fmla="*/ 18 h 1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 h="18">
                    <a:moveTo>
                      <a:pt x="16" y="14"/>
                    </a:moveTo>
                    <a:lnTo>
                      <a:pt x="16" y="14"/>
                    </a:lnTo>
                    <a:lnTo>
                      <a:pt x="14" y="8"/>
                    </a:lnTo>
                    <a:lnTo>
                      <a:pt x="8" y="2"/>
                    </a:lnTo>
                    <a:lnTo>
                      <a:pt x="6" y="0"/>
                    </a:lnTo>
                    <a:lnTo>
                      <a:pt x="2" y="0"/>
                    </a:lnTo>
                    <a:lnTo>
                      <a:pt x="0" y="4"/>
                    </a:lnTo>
                    <a:lnTo>
                      <a:pt x="2" y="8"/>
                    </a:lnTo>
                    <a:lnTo>
                      <a:pt x="6" y="14"/>
                    </a:lnTo>
                    <a:lnTo>
                      <a:pt x="8" y="16"/>
                    </a:lnTo>
                    <a:lnTo>
                      <a:pt x="14" y="18"/>
                    </a:lnTo>
                    <a:lnTo>
                      <a:pt x="16" y="16"/>
                    </a:lnTo>
                    <a:lnTo>
                      <a:pt x="1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11" name="Freeform 27"/>
              <p:cNvSpPr>
                <a:spLocks/>
              </p:cNvSpPr>
              <p:nvPr/>
            </p:nvSpPr>
            <p:spPr bwMode="auto">
              <a:xfrm flipH="1">
                <a:off x="5014" y="1234"/>
                <a:ext cx="92" cy="38"/>
              </a:xfrm>
              <a:custGeom>
                <a:avLst/>
                <a:gdLst>
                  <a:gd name="T0" fmla="*/ 20 w 92"/>
                  <a:gd name="T1" fmla="*/ 26 h 38"/>
                  <a:gd name="T2" fmla="*/ 20 w 92"/>
                  <a:gd name="T3" fmla="*/ 26 h 38"/>
                  <a:gd name="T4" fmla="*/ 26 w 92"/>
                  <a:gd name="T5" fmla="*/ 32 h 38"/>
                  <a:gd name="T6" fmla="*/ 34 w 92"/>
                  <a:gd name="T7" fmla="*/ 36 h 38"/>
                  <a:gd name="T8" fmla="*/ 36 w 92"/>
                  <a:gd name="T9" fmla="*/ 38 h 38"/>
                  <a:gd name="T10" fmla="*/ 40 w 92"/>
                  <a:gd name="T11" fmla="*/ 36 h 38"/>
                  <a:gd name="T12" fmla="*/ 44 w 92"/>
                  <a:gd name="T13" fmla="*/ 34 h 38"/>
                  <a:gd name="T14" fmla="*/ 48 w 92"/>
                  <a:gd name="T15" fmla="*/ 30 h 38"/>
                  <a:gd name="T16" fmla="*/ 48 w 92"/>
                  <a:gd name="T17" fmla="*/ 30 h 38"/>
                  <a:gd name="T18" fmla="*/ 56 w 92"/>
                  <a:gd name="T19" fmla="*/ 26 h 38"/>
                  <a:gd name="T20" fmla="*/ 56 w 92"/>
                  <a:gd name="T21" fmla="*/ 26 h 38"/>
                  <a:gd name="T22" fmla="*/ 70 w 92"/>
                  <a:gd name="T23" fmla="*/ 22 h 38"/>
                  <a:gd name="T24" fmla="*/ 84 w 92"/>
                  <a:gd name="T25" fmla="*/ 18 h 38"/>
                  <a:gd name="T26" fmla="*/ 84 w 92"/>
                  <a:gd name="T27" fmla="*/ 18 h 38"/>
                  <a:gd name="T28" fmla="*/ 92 w 92"/>
                  <a:gd name="T29" fmla="*/ 12 h 38"/>
                  <a:gd name="T30" fmla="*/ 92 w 92"/>
                  <a:gd name="T31" fmla="*/ 12 h 38"/>
                  <a:gd name="T32" fmla="*/ 92 w 92"/>
                  <a:gd name="T33" fmla="*/ 8 h 38"/>
                  <a:gd name="T34" fmla="*/ 92 w 92"/>
                  <a:gd name="T35" fmla="*/ 6 h 38"/>
                  <a:gd name="T36" fmla="*/ 90 w 92"/>
                  <a:gd name="T37" fmla="*/ 4 h 38"/>
                  <a:gd name="T38" fmla="*/ 90 w 92"/>
                  <a:gd name="T39" fmla="*/ 4 h 38"/>
                  <a:gd name="T40" fmla="*/ 84 w 92"/>
                  <a:gd name="T41" fmla="*/ 6 h 38"/>
                  <a:gd name="T42" fmla="*/ 84 w 92"/>
                  <a:gd name="T43" fmla="*/ 6 h 38"/>
                  <a:gd name="T44" fmla="*/ 70 w 92"/>
                  <a:gd name="T45" fmla="*/ 10 h 38"/>
                  <a:gd name="T46" fmla="*/ 56 w 92"/>
                  <a:gd name="T47" fmla="*/ 14 h 38"/>
                  <a:gd name="T48" fmla="*/ 56 w 92"/>
                  <a:gd name="T49" fmla="*/ 14 h 38"/>
                  <a:gd name="T50" fmla="*/ 46 w 92"/>
                  <a:gd name="T51" fmla="*/ 18 h 38"/>
                  <a:gd name="T52" fmla="*/ 36 w 92"/>
                  <a:gd name="T53" fmla="*/ 24 h 38"/>
                  <a:gd name="T54" fmla="*/ 36 w 92"/>
                  <a:gd name="T55" fmla="*/ 24 h 38"/>
                  <a:gd name="T56" fmla="*/ 20 w 92"/>
                  <a:gd name="T57" fmla="*/ 12 h 38"/>
                  <a:gd name="T58" fmla="*/ 20 w 92"/>
                  <a:gd name="T59" fmla="*/ 12 h 38"/>
                  <a:gd name="T60" fmla="*/ 10 w 92"/>
                  <a:gd name="T61" fmla="*/ 4 h 38"/>
                  <a:gd name="T62" fmla="*/ 2 w 92"/>
                  <a:gd name="T63" fmla="*/ 0 h 38"/>
                  <a:gd name="T64" fmla="*/ 2 w 92"/>
                  <a:gd name="T65" fmla="*/ 0 h 38"/>
                  <a:gd name="T66" fmla="*/ 0 w 92"/>
                  <a:gd name="T67" fmla="*/ 2 h 38"/>
                  <a:gd name="T68" fmla="*/ 0 w 92"/>
                  <a:gd name="T69" fmla="*/ 4 h 38"/>
                  <a:gd name="T70" fmla="*/ 2 w 92"/>
                  <a:gd name="T71" fmla="*/ 10 h 38"/>
                  <a:gd name="T72" fmla="*/ 2 w 92"/>
                  <a:gd name="T73" fmla="*/ 10 h 38"/>
                  <a:gd name="T74" fmla="*/ 12 w 92"/>
                  <a:gd name="T75" fmla="*/ 16 h 38"/>
                  <a:gd name="T76" fmla="*/ 20 w 92"/>
                  <a:gd name="T77" fmla="*/ 26 h 38"/>
                  <a:gd name="T78" fmla="*/ 20 w 92"/>
                  <a:gd name="T79" fmla="*/ 26 h 3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2"/>
                  <a:gd name="T121" fmla="*/ 0 h 38"/>
                  <a:gd name="T122" fmla="*/ 92 w 92"/>
                  <a:gd name="T123" fmla="*/ 38 h 3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2" h="38">
                    <a:moveTo>
                      <a:pt x="20" y="26"/>
                    </a:moveTo>
                    <a:lnTo>
                      <a:pt x="20" y="26"/>
                    </a:lnTo>
                    <a:lnTo>
                      <a:pt x="26" y="32"/>
                    </a:lnTo>
                    <a:lnTo>
                      <a:pt x="34" y="36"/>
                    </a:lnTo>
                    <a:lnTo>
                      <a:pt x="36" y="38"/>
                    </a:lnTo>
                    <a:lnTo>
                      <a:pt x="40" y="36"/>
                    </a:lnTo>
                    <a:lnTo>
                      <a:pt x="44" y="34"/>
                    </a:lnTo>
                    <a:lnTo>
                      <a:pt x="48" y="30"/>
                    </a:lnTo>
                    <a:lnTo>
                      <a:pt x="56" y="26"/>
                    </a:lnTo>
                    <a:lnTo>
                      <a:pt x="70" y="22"/>
                    </a:lnTo>
                    <a:lnTo>
                      <a:pt x="84" y="18"/>
                    </a:lnTo>
                    <a:lnTo>
                      <a:pt x="92" y="12"/>
                    </a:lnTo>
                    <a:lnTo>
                      <a:pt x="92" y="8"/>
                    </a:lnTo>
                    <a:lnTo>
                      <a:pt x="92" y="6"/>
                    </a:lnTo>
                    <a:lnTo>
                      <a:pt x="90" y="4"/>
                    </a:lnTo>
                    <a:lnTo>
                      <a:pt x="84" y="6"/>
                    </a:lnTo>
                    <a:lnTo>
                      <a:pt x="70" y="10"/>
                    </a:lnTo>
                    <a:lnTo>
                      <a:pt x="56" y="14"/>
                    </a:lnTo>
                    <a:lnTo>
                      <a:pt x="46" y="18"/>
                    </a:lnTo>
                    <a:lnTo>
                      <a:pt x="36" y="24"/>
                    </a:lnTo>
                    <a:lnTo>
                      <a:pt x="20" y="12"/>
                    </a:lnTo>
                    <a:lnTo>
                      <a:pt x="10" y="4"/>
                    </a:lnTo>
                    <a:lnTo>
                      <a:pt x="2" y="0"/>
                    </a:lnTo>
                    <a:lnTo>
                      <a:pt x="0" y="2"/>
                    </a:lnTo>
                    <a:lnTo>
                      <a:pt x="0" y="4"/>
                    </a:lnTo>
                    <a:lnTo>
                      <a:pt x="2" y="10"/>
                    </a:lnTo>
                    <a:lnTo>
                      <a:pt x="12" y="16"/>
                    </a:lnTo>
                    <a:lnTo>
                      <a:pt x="20"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12" name="Freeform 28"/>
              <p:cNvSpPr>
                <a:spLocks/>
              </p:cNvSpPr>
              <p:nvPr/>
            </p:nvSpPr>
            <p:spPr bwMode="auto">
              <a:xfrm flipH="1">
                <a:off x="5082" y="1184"/>
                <a:ext cx="84" cy="34"/>
              </a:xfrm>
              <a:custGeom>
                <a:avLst/>
                <a:gdLst>
                  <a:gd name="T0" fmla="*/ 34 w 84"/>
                  <a:gd name="T1" fmla="*/ 22 h 34"/>
                  <a:gd name="T2" fmla="*/ 34 w 84"/>
                  <a:gd name="T3" fmla="*/ 22 h 34"/>
                  <a:gd name="T4" fmla="*/ 18 w 84"/>
                  <a:gd name="T5" fmla="*/ 8 h 34"/>
                  <a:gd name="T6" fmla="*/ 10 w 84"/>
                  <a:gd name="T7" fmla="*/ 2 h 34"/>
                  <a:gd name="T8" fmla="*/ 0 w 84"/>
                  <a:gd name="T9" fmla="*/ 0 h 34"/>
                  <a:gd name="T10" fmla="*/ 0 w 84"/>
                  <a:gd name="T11" fmla="*/ 8 h 34"/>
                  <a:gd name="T12" fmla="*/ 30 w 84"/>
                  <a:gd name="T13" fmla="*/ 34 h 34"/>
                  <a:gd name="T14" fmla="*/ 30 w 84"/>
                  <a:gd name="T15" fmla="*/ 34 h 34"/>
                  <a:gd name="T16" fmla="*/ 42 w 84"/>
                  <a:gd name="T17" fmla="*/ 30 h 34"/>
                  <a:gd name="T18" fmla="*/ 42 w 84"/>
                  <a:gd name="T19" fmla="*/ 30 h 34"/>
                  <a:gd name="T20" fmla="*/ 72 w 84"/>
                  <a:gd name="T21" fmla="*/ 22 h 34"/>
                  <a:gd name="T22" fmla="*/ 72 w 84"/>
                  <a:gd name="T23" fmla="*/ 22 h 34"/>
                  <a:gd name="T24" fmla="*/ 80 w 84"/>
                  <a:gd name="T25" fmla="*/ 20 h 34"/>
                  <a:gd name="T26" fmla="*/ 80 w 84"/>
                  <a:gd name="T27" fmla="*/ 20 h 34"/>
                  <a:gd name="T28" fmla="*/ 84 w 84"/>
                  <a:gd name="T29" fmla="*/ 16 h 34"/>
                  <a:gd name="T30" fmla="*/ 84 w 84"/>
                  <a:gd name="T31" fmla="*/ 14 h 34"/>
                  <a:gd name="T32" fmla="*/ 84 w 84"/>
                  <a:gd name="T33" fmla="*/ 10 h 34"/>
                  <a:gd name="T34" fmla="*/ 80 w 84"/>
                  <a:gd name="T35" fmla="*/ 10 h 34"/>
                  <a:gd name="T36" fmla="*/ 42 w 84"/>
                  <a:gd name="T37" fmla="*/ 20 h 34"/>
                  <a:gd name="T38" fmla="*/ 34 w 84"/>
                  <a:gd name="T39" fmla="*/ 22 h 3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84"/>
                  <a:gd name="T61" fmla="*/ 0 h 34"/>
                  <a:gd name="T62" fmla="*/ 84 w 84"/>
                  <a:gd name="T63" fmla="*/ 34 h 3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84" h="34">
                    <a:moveTo>
                      <a:pt x="34" y="22"/>
                    </a:moveTo>
                    <a:lnTo>
                      <a:pt x="34" y="22"/>
                    </a:lnTo>
                    <a:lnTo>
                      <a:pt x="18" y="8"/>
                    </a:lnTo>
                    <a:lnTo>
                      <a:pt x="10" y="2"/>
                    </a:lnTo>
                    <a:lnTo>
                      <a:pt x="0" y="0"/>
                    </a:lnTo>
                    <a:lnTo>
                      <a:pt x="0" y="8"/>
                    </a:lnTo>
                    <a:lnTo>
                      <a:pt x="30" y="34"/>
                    </a:lnTo>
                    <a:lnTo>
                      <a:pt x="42" y="30"/>
                    </a:lnTo>
                    <a:lnTo>
                      <a:pt x="72" y="22"/>
                    </a:lnTo>
                    <a:lnTo>
                      <a:pt x="80" y="20"/>
                    </a:lnTo>
                    <a:lnTo>
                      <a:pt x="84" y="16"/>
                    </a:lnTo>
                    <a:lnTo>
                      <a:pt x="84" y="14"/>
                    </a:lnTo>
                    <a:lnTo>
                      <a:pt x="84" y="10"/>
                    </a:lnTo>
                    <a:lnTo>
                      <a:pt x="80" y="10"/>
                    </a:lnTo>
                    <a:lnTo>
                      <a:pt x="42" y="20"/>
                    </a:lnTo>
                    <a:lnTo>
                      <a:pt x="34"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13" name="Freeform 29"/>
              <p:cNvSpPr>
                <a:spLocks/>
              </p:cNvSpPr>
              <p:nvPr/>
            </p:nvSpPr>
            <p:spPr bwMode="auto">
              <a:xfrm flipH="1">
                <a:off x="4956" y="1208"/>
                <a:ext cx="76" cy="28"/>
              </a:xfrm>
              <a:custGeom>
                <a:avLst/>
                <a:gdLst>
                  <a:gd name="T0" fmla="*/ 0 w 76"/>
                  <a:gd name="T1" fmla="*/ 0 h 28"/>
                  <a:gd name="T2" fmla="*/ 0 w 76"/>
                  <a:gd name="T3" fmla="*/ 0 h 28"/>
                  <a:gd name="T4" fmla="*/ 4 w 76"/>
                  <a:gd name="T5" fmla="*/ 8 h 28"/>
                  <a:gd name="T6" fmla="*/ 10 w 76"/>
                  <a:gd name="T7" fmla="*/ 14 h 28"/>
                  <a:gd name="T8" fmla="*/ 10 w 76"/>
                  <a:gd name="T9" fmla="*/ 14 h 28"/>
                  <a:gd name="T10" fmla="*/ 22 w 76"/>
                  <a:gd name="T11" fmla="*/ 22 h 28"/>
                  <a:gd name="T12" fmla="*/ 34 w 76"/>
                  <a:gd name="T13" fmla="*/ 28 h 28"/>
                  <a:gd name="T14" fmla="*/ 58 w 76"/>
                  <a:gd name="T15" fmla="*/ 22 h 28"/>
                  <a:gd name="T16" fmla="*/ 74 w 76"/>
                  <a:gd name="T17" fmla="*/ 18 h 28"/>
                  <a:gd name="T18" fmla="*/ 74 w 76"/>
                  <a:gd name="T19" fmla="*/ 18 h 28"/>
                  <a:gd name="T20" fmla="*/ 76 w 76"/>
                  <a:gd name="T21" fmla="*/ 14 h 28"/>
                  <a:gd name="T22" fmla="*/ 76 w 76"/>
                  <a:gd name="T23" fmla="*/ 12 h 28"/>
                  <a:gd name="T24" fmla="*/ 74 w 76"/>
                  <a:gd name="T25" fmla="*/ 10 h 28"/>
                  <a:gd name="T26" fmla="*/ 74 w 76"/>
                  <a:gd name="T27" fmla="*/ 10 h 28"/>
                  <a:gd name="T28" fmla="*/ 58 w 76"/>
                  <a:gd name="T29" fmla="*/ 14 h 28"/>
                  <a:gd name="T30" fmla="*/ 58 w 76"/>
                  <a:gd name="T31" fmla="*/ 14 h 28"/>
                  <a:gd name="T32" fmla="*/ 34 w 76"/>
                  <a:gd name="T33" fmla="*/ 18 h 28"/>
                  <a:gd name="T34" fmla="*/ 34 w 76"/>
                  <a:gd name="T35" fmla="*/ 18 h 28"/>
                  <a:gd name="T36" fmla="*/ 22 w 76"/>
                  <a:gd name="T37" fmla="*/ 10 h 28"/>
                  <a:gd name="T38" fmla="*/ 10 w 76"/>
                  <a:gd name="T39" fmla="*/ 4 h 28"/>
                  <a:gd name="T40" fmla="*/ 10 w 76"/>
                  <a:gd name="T41" fmla="*/ 4 h 28"/>
                  <a:gd name="T42" fmla="*/ 0 w 76"/>
                  <a:gd name="T43" fmla="*/ 0 h 28"/>
                  <a:gd name="T44" fmla="*/ 0 w 76"/>
                  <a:gd name="T45" fmla="*/ 0 h 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28"/>
                  <a:gd name="T71" fmla="*/ 76 w 76"/>
                  <a:gd name="T72" fmla="*/ 28 h 2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28">
                    <a:moveTo>
                      <a:pt x="0" y="0"/>
                    </a:moveTo>
                    <a:lnTo>
                      <a:pt x="0" y="0"/>
                    </a:lnTo>
                    <a:lnTo>
                      <a:pt x="4" y="8"/>
                    </a:lnTo>
                    <a:lnTo>
                      <a:pt x="10" y="14"/>
                    </a:lnTo>
                    <a:lnTo>
                      <a:pt x="22" y="22"/>
                    </a:lnTo>
                    <a:lnTo>
                      <a:pt x="34" y="28"/>
                    </a:lnTo>
                    <a:lnTo>
                      <a:pt x="58" y="22"/>
                    </a:lnTo>
                    <a:lnTo>
                      <a:pt x="74" y="18"/>
                    </a:lnTo>
                    <a:lnTo>
                      <a:pt x="76" y="14"/>
                    </a:lnTo>
                    <a:lnTo>
                      <a:pt x="76" y="12"/>
                    </a:lnTo>
                    <a:lnTo>
                      <a:pt x="74" y="10"/>
                    </a:lnTo>
                    <a:lnTo>
                      <a:pt x="58" y="14"/>
                    </a:lnTo>
                    <a:lnTo>
                      <a:pt x="34" y="18"/>
                    </a:lnTo>
                    <a:lnTo>
                      <a:pt x="22" y="10"/>
                    </a:lnTo>
                    <a:lnTo>
                      <a:pt x="10" y="4"/>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14" name="Freeform 30"/>
              <p:cNvSpPr>
                <a:spLocks/>
              </p:cNvSpPr>
              <p:nvPr/>
            </p:nvSpPr>
            <p:spPr bwMode="auto">
              <a:xfrm flipH="1">
                <a:off x="5010" y="1172"/>
                <a:ext cx="80" cy="24"/>
              </a:xfrm>
              <a:custGeom>
                <a:avLst/>
                <a:gdLst>
                  <a:gd name="T0" fmla="*/ 78 w 80"/>
                  <a:gd name="T1" fmla="*/ 8 h 24"/>
                  <a:gd name="T2" fmla="*/ 78 w 80"/>
                  <a:gd name="T3" fmla="*/ 8 h 24"/>
                  <a:gd name="T4" fmla="*/ 68 w 80"/>
                  <a:gd name="T5" fmla="*/ 10 h 24"/>
                  <a:gd name="T6" fmla="*/ 68 w 80"/>
                  <a:gd name="T7" fmla="*/ 10 h 24"/>
                  <a:gd name="T8" fmla="*/ 40 w 80"/>
                  <a:gd name="T9" fmla="*/ 16 h 24"/>
                  <a:gd name="T10" fmla="*/ 40 w 80"/>
                  <a:gd name="T11" fmla="*/ 16 h 24"/>
                  <a:gd name="T12" fmla="*/ 32 w 80"/>
                  <a:gd name="T13" fmla="*/ 16 h 24"/>
                  <a:gd name="T14" fmla="*/ 32 w 80"/>
                  <a:gd name="T15" fmla="*/ 16 h 24"/>
                  <a:gd name="T16" fmla="*/ 18 w 80"/>
                  <a:gd name="T17" fmla="*/ 8 h 24"/>
                  <a:gd name="T18" fmla="*/ 4 w 80"/>
                  <a:gd name="T19" fmla="*/ 0 h 24"/>
                  <a:gd name="T20" fmla="*/ 4 w 80"/>
                  <a:gd name="T21" fmla="*/ 0 h 24"/>
                  <a:gd name="T22" fmla="*/ 0 w 80"/>
                  <a:gd name="T23" fmla="*/ 0 h 24"/>
                  <a:gd name="T24" fmla="*/ 0 w 80"/>
                  <a:gd name="T25" fmla="*/ 6 h 24"/>
                  <a:gd name="T26" fmla="*/ 0 w 80"/>
                  <a:gd name="T27" fmla="*/ 6 h 24"/>
                  <a:gd name="T28" fmla="*/ 2 w 80"/>
                  <a:gd name="T29" fmla="*/ 8 h 24"/>
                  <a:gd name="T30" fmla="*/ 4 w 80"/>
                  <a:gd name="T31" fmla="*/ 10 h 24"/>
                  <a:gd name="T32" fmla="*/ 4 w 80"/>
                  <a:gd name="T33" fmla="*/ 10 h 24"/>
                  <a:gd name="T34" fmla="*/ 8 w 80"/>
                  <a:gd name="T35" fmla="*/ 14 h 24"/>
                  <a:gd name="T36" fmla="*/ 14 w 80"/>
                  <a:gd name="T37" fmla="*/ 14 h 24"/>
                  <a:gd name="T38" fmla="*/ 14 w 80"/>
                  <a:gd name="T39" fmla="*/ 14 h 24"/>
                  <a:gd name="T40" fmla="*/ 20 w 80"/>
                  <a:gd name="T41" fmla="*/ 20 h 24"/>
                  <a:gd name="T42" fmla="*/ 26 w 80"/>
                  <a:gd name="T43" fmla="*/ 22 h 24"/>
                  <a:gd name="T44" fmla="*/ 32 w 80"/>
                  <a:gd name="T45" fmla="*/ 24 h 24"/>
                  <a:gd name="T46" fmla="*/ 40 w 80"/>
                  <a:gd name="T47" fmla="*/ 24 h 24"/>
                  <a:gd name="T48" fmla="*/ 40 w 80"/>
                  <a:gd name="T49" fmla="*/ 24 h 24"/>
                  <a:gd name="T50" fmla="*/ 54 w 80"/>
                  <a:gd name="T51" fmla="*/ 22 h 24"/>
                  <a:gd name="T52" fmla="*/ 68 w 80"/>
                  <a:gd name="T53" fmla="*/ 18 h 24"/>
                  <a:gd name="T54" fmla="*/ 68 w 80"/>
                  <a:gd name="T55" fmla="*/ 18 h 24"/>
                  <a:gd name="T56" fmla="*/ 80 w 80"/>
                  <a:gd name="T57" fmla="*/ 14 h 24"/>
                  <a:gd name="T58" fmla="*/ 80 w 80"/>
                  <a:gd name="T59" fmla="*/ 14 h 24"/>
                  <a:gd name="T60" fmla="*/ 80 w 80"/>
                  <a:gd name="T61" fmla="*/ 10 h 24"/>
                  <a:gd name="T62" fmla="*/ 80 w 80"/>
                  <a:gd name="T63" fmla="*/ 10 h 24"/>
                  <a:gd name="T64" fmla="*/ 78 w 80"/>
                  <a:gd name="T65" fmla="*/ 8 h 24"/>
                  <a:gd name="T66" fmla="*/ 78 w 80"/>
                  <a:gd name="T67" fmla="*/ 8 h 2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0"/>
                  <a:gd name="T103" fmla="*/ 0 h 24"/>
                  <a:gd name="T104" fmla="*/ 80 w 80"/>
                  <a:gd name="T105" fmla="*/ 24 h 2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0" h="24">
                    <a:moveTo>
                      <a:pt x="78" y="8"/>
                    </a:moveTo>
                    <a:lnTo>
                      <a:pt x="78" y="8"/>
                    </a:lnTo>
                    <a:lnTo>
                      <a:pt x="68" y="10"/>
                    </a:lnTo>
                    <a:lnTo>
                      <a:pt x="40" y="16"/>
                    </a:lnTo>
                    <a:lnTo>
                      <a:pt x="32" y="16"/>
                    </a:lnTo>
                    <a:lnTo>
                      <a:pt x="18" y="8"/>
                    </a:lnTo>
                    <a:lnTo>
                      <a:pt x="4" y="0"/>
                    </a:lnTo>
                    <a:lnTo>
                      <a:pt x="0" y="0"/>
                    </a:lnTo>
                    <a:lnTo>
                      <a:pt x="0" y="6"/>
                    </a:lnTo>
                    <a:lnTo>
                      <a:pt x="2" y="8"/>
                    </a:lnTo>
                    <a:lnTo>
                      <a:pt x="4" y="10"/>
                    </a:lnTo>
                    <a:lnTo>
                      <a:pt x="8" y="14"/>
                    </a:lnTo>
                    <a:lnTo>
                      <a:pt x="14" y="14"/>
                    </a:lnTo>
                    <a:lnTo>
                      <a:pt x="20" y="20"/>
                    </a:lnTo>
                    <a:lnTo>
                      <a:pt x="26" y="22"/>
                    </a:lnTo>
                    <a:lnTo>
                      <a:pt x="32" y="24"/>
                    </a:lnTo>
                    <a:lnTo>
                      <a:pt x="40" y="24"/>
                    </a:lnTo>
                    <a:lnTo>
                      <a:pt x="54" y="22"/>
                    </a:lnTo>
                    <a:lnTo>
                      <a:pt x="68" y="18"/>
                    </a:lnTo>
                    <a:lnTo>
                      <a:pt x="80" y="14"/>
                    </a:lnTo>
                    <a:lnTo>
                      <a:pt x="80" y="10"/>
                    </a:lnTo>
                    <a:lnTo>
                      <a:pt x="78"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15" name="Freeform 31"/>
              <p:cNvSpPr>
                <a:spLocks/>
              </p:cNvSpPr>
              <p:nvPr/>
            </p:nvSpPr>
            <p:spPr bwMode="auto">
              <a:xfrm flipH="1">
                <a:off x="4612" y="1264"/>
                <a:ext cx="62" cy="36"/>
              </a:xfrm>
              <a:custGeom>
                <a:avLst/>
                <a:gdLst>
                  <a:gd name="T0" fmla="*/ 30 w 62"/>
                  <a:gd name="T1" fmla="*/ 36 h 36"/>
                  <a:gd name="T2" fmla="*/ 58 w 62"/>
                  <a:gd name="T3" fmla="*/ 32 h 36"/>
                  <a:gd name="T4" fmla="*/ 62 w 62"/>
                  <a:gd name="T5" fmla="*/ 32 h 36"/>
                  <a:gd name="T6" fmla="*/ 62 w 62"/>
                  <a:gd name="T7" fmla="*/ 28 h 36"/>
                  <a:gd name="T8" fmla="*/ 62 w 62"/>
                  <a:gd name="T9" fmla="*/ 28 h 36"/>
                  <a:gd name="T10" fmla="*/ 58 w 62"/>
                  <a:gd name="T11" fmla="*/ 24 h 36"/>
                  <a:gd name="T12" fmla="*/ 58 w 62"/>
                  <a:gd name="T13" fmla="*/ 24 h 36"/>
                  <a:gd name="T14" fmla="*/ 52 w 62"/>
                  <a:gd name="T15" fmla="*/ 24 h 36"/>
                  <a:gd name="T16" fmla="*/ 46 w 62"/>
                  <a:gd name="T17" fmla="*/ 24 h 36"/>
                  <a:gd name="T18" fmla="*/ 34 w 62"/>
                  <a:gd name="T19" fmla="*/ 26 h 36"/>
                  <a:gd name="T20" fmla="*/ 34 w 62"/>
                  <a:gd name="T21" fmla="*/ 26 h 36"/>
                  <a:gd name="T22" fmla="*/ 30 w 62"/>
                  <a:gd name="T23" fmla="*/ 20 h 36"/>
                  <a:gd name="T24" fmla="*/ 30 w 62"/>
                  <a:gd name="T25" fmla="*/ 20 h 36"/>
                  <a:gd name="T26" fmla="*/ 20 w 62"/>
                  <a:gd name="T27" fmla="*/ 10 h 36"/>
                  <a:gd name="T28" fmla="*/ 10 w 62"/>
                  <a:gd name="T29" fmla="*/ 4 h 36"/>
                  <a:gd name="T30" fmla="*/ 10 w 62"/>
                  <a:gd name="T31" fmla="*/ 4 h 36"/>
                  <a:gd name="T32" fmla="*/ 0 w 62"/>
                  <a:gd name="T33" fmla="*/ 0 h 36"/>
                  <a:gd name="T34" fmla="*/ 0 w 62"/>
                  <a:gd name="T35" fmla="*/ 0 h 36"/>
                  <a:gd name="T36" fmla="*/ 4 w 62"/>
                  <a:gd name="T37" fmla="*/ 8 h 36"/>
                  <a:gd name="T38" fmla="*/ 10 w 62"/>
                  <a:gd name="T39" fmla="*/ 14 h 36"/>
                  <a:gd name="T40" fmla="*/ 10 w 62"/>
                  <a:gd name="T41" fmla="*/ 14 h 36"/>
                  <a:gd name="T42" fmla="*/ 20 w 62"/>
                  <a:gd name="T43" fmla="*/ 24 h 36"/>
                  <a:gd name="T44" fmla="*/ 26 w 62"/>
                  <a:gd name="T45" fmla="*/ 28 h 36"/>
                  <a:gd name="T46" fmla="*/ 30 w 62"/>
                  <a:gd name="T47" fmla="*/ 36 h 36"/>
                  <a:gd name="T48" fmla="*/ 30 w 62"/>
                  <a:gd name="T49" fmla="*/ 36 h 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2"/>
                  <a:gd name="T76" fmla="*/ 0 h 36"/>
                  <a:gd name="T77" fmla="*/ 62 w 62"/>
                  <a:gd name="T78" fmla="*/ 36 h 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2" h="36">
                    <a:moveTo>
                      <a:pt x="30" y="36"/>
                    </a:moveTo>
                    <a:lnTo>
                      <a:pt x="58" y="32"/>
                    </a:lnTo>
                    <a:lnTo>
                      <a:pt x="62" y="32"/>
                    </a:lnTo>
                    <a:lnTo>
                      <a:pt x="62" y="28"/>
                    </a:lnTo>
                    <a:lnTo>
                      <a:pt x="58" y="24"/>
                    </a:lnTo>
                    <a:lnTo>
                      <a:pt x="52" y="24"/>
                    </a:lnTo>
                    <a:lnTo>
                      <a:pt x="46" y="24"/>
                    </a:lnTo>
                    <a:lnTo>
                      <a:pt x="34" y="26"/>
                    </a:lnTo>
                    <a:lnTo>
                      <a:pt x="30" y="20"/>
                    </a:lnTo>
                    <a:lnTo>
                      <a:pt x="20" y="10"/>
                    </a:lnTo>
                    <a:lnTo>
                      <a:pt x="10" y="4"/>
                    </a:lnTo>
                    <a:lnTo>
                      <a:pt x="0" y="0"/>
                    </a:lnTo>
                    <a:lnTo>
                      <a:pt x="4" y="8"/>
                    </a:lnTo>
                    <a:lnTo>
                      <a:pt x="10" y="14"/>
                    </a:lnTo>
                    <a:lnTo>
                      <a:pt x="20" y="24"/>
                    </a:lnTo>
                    <a:lnTo>
                      <a:pt x="26" y="28"/>
                    </a:lnTo>
                    <a:lnTo>
                      <a:pt x="30" y="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16" name="Freeform 32"/>
              <p:cNvSpPr>
                <a:spLocks/>
              </p:cNvSpPr>
              <p:nvPr/>
            </p:nvSpPr>
            <p:spPr bwMode="auto">
              <a:xfrm flipH="1">
                <a:off x="4468" y="1246"/>
                <a:ext cx="42" cy="30"/>
              </a:xfrm>
              <a:custGeom>
                <a:avLst/>
                <a:gdLst>
                  <a:gd name="T0" fmla="*/ 36 w 42"/>
                  <a:gd name="T1" fmla="*/ 26 h 30"/>
                  <a:gd name="T2" fmla="*/ 36 w 42"/>
                  <a:gd name="T3" fmla="*/ 26 h 30"/>
                  <a:gd name="T4" fmla="*/ 42 w 42"/>
                  <a:gd name="T5" fmla="*/ 22 h 30"/>
                  <a:gd name="T6" fmla="*/ 42 w 42"/>
                  <a:gd name="T7" fmla="*/ 20 h 30"/>
                  <a:gd name="T8" fmla="*/ 42 w 42"/>
                  <a:gd name="T9" fmla="*/ 16 h 30"/>
                  <a:gd name="T10" fmla="*/ 42 w 42"/>
                  <a:gd name="T11" fmla="*/ 16 h 30"/>
                  <a:gd name="T12" fmla="*/ 36 w 42"/>
                  <a:gd name="T13" fmla="*/ 16 h 30"/>
                  <a:gd name="T14" fmla="*/ 30 w 42"/>
                  <a:gd name="T15" fmla="*/ 16 h 30"/>
                  <a:gd name="T16" fmla="*/ 22 w 42"/>
                  <a:gd name="T17" fmla="*/ 14 h 30"/>
                  <a:gd name="T18" fmla="*/ 22 w 42"/>
                  <a:gd name="T19" fmla="*/ 14 h 30"/>
                  <a:gd name="T20" fmla="*/ 2 w 42"/>
                  <a:gd name="T21" fmla="*/ 0 h 30"/>
                  <a:gd name="T22" fmla="*/ 0 w 42"/>
                  <a:gd name="T23" fmla="*/ 4 h 30"/>
                  <a:gd name="T24" fmla="*/ 0 w 42"/>
                  <a:gd name="T25" fmla="*/ 4 h 30"/>
                  <a:gd name="T26" fmla="*/ 10 w 42"/>
                  <a:gd name="T27" fmla="*/ 18 h 30"/>
                  <a:gd name="T28" fmla="*/ 14 w 42"/>
                  <a:gd name="T29" fmla="*/ 24 h 30"/>
                  <a:gd name="T30" fmla="*/ 22 w 42"/>
                  <a:gd name="T31" fmla="*/ 28 h 30"/>
                  <a:gd name="T32" fmla="*/ 22 w 42"/>
                  <a:gd name="T33" fmla="*/ 28 h 30"/>
                  <a:gd name="T34" fmla="*/ 28 w 42"/>
                  <a:gd name="T35" fmla="*/ 30 h 30"/>
                  <a:gd name="T36" fmla="*/ 36 w 42"/>
                  <a:gd name="T37" fmla="*/ 26 h 30"/>
                  <a:gd name="T38" fmla="*/ 36 w 42"/>
                  <a:gd name="T39" fmla="*/ 26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2"/>
                  <a:gd name="T61" fmla="*/ 0 h 30"/>
                  <a:gd name="T62" fmla="*/ 42 w 42"/>
                  <a:gd name="T63" fmla="*/ 30 h 3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2" h="30">
                    <a:moveTo>
                      <a:pt x="36" y="26"/>
                    </a:moveTo>
                    <a:lnTo>
                      <a:pt x="36" y="26"/>
                    </a:lnTo>
                    <a:lnTo>
                      <a:pt x="42" y="22"/>
                    </a:lnTo>
                    <a:lnTo>
                      <a:pt x="42" y="20"/>
                    </a:lnTo>
                    <a:lnTo>
                      <a:pt x="42" y="16"/>
                    </a:lnTo>
                    <a:lnTo>
                      <a:pt x="36" y="16"/>
                    </a:lnTo>
                    <a:lnTo>
                      <a:pt x="30" y="16"/>
                    </a:lnTo>
                    <a:lnTo>
                      <a:pt x="22" y="14"/>
                    </a:lnTo>
                    <a:lnTo>
                      <a:pt x="2" y="0"/>
                    </a:lnTo>
                    <a:lnTo>
                      <a:pt x="0" y="4"/>
                    </a:lnTo>
                    <a:lnTo>
                      <a:pt x="10" y="18"/>
                    </a:lnTo>
                    <a:lnTo>
                      <a:pt x="14" y="24"/>
                    </a:lnTo>
                    <a:lnTo>
                      <a:pt x="22" y="28"/>
                    </a:lnTo>
                    <a:lnTo>
                      <a:pt x="28" y="30"/>
                    </a:lnTo>
                    <a:lnTo>
                      <a:pt x="36"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17" name="Freeform 33"/>
              <p:cNvSpPr>
                <a:spLocks/>
              </p:cNvSpPr>
              <p:nvPr/>
            </p:nvSpPr>
            <p:spPr bwMode="auto">
              <a:xfrm flipH="1">
                <a:off x="4374" y="1176"/>
                <a:ext cx="860" cy="362"/>
              </a:xfrm>
              <a:custGeom>
                <a:avLst/>
                <a:gdLst>
                  <a:gd name="T0" fmla="*/ 852 w 860"/>
                  <a:gd name="T1" fmla="*/ 136 h 362"/>
                  <a:gd name="T2" fmla="*/ 848 w 860"/>
                  <a:gd name="T3" fmla="*/ 144 h 362"/>
                  <a:gd name="T4" fmla="*/ 688 w 860"/>
                  <a:gd name="T5" fmla="*/ 172 h 362"/>
                  <a:gd name="T6" fmla="*/ 646 w 860"/>
                  <a:gd name="T7" fmla="*/ 182 h 362"/>
                  <a:gd name="T8" fmla="*/ 630 w 860"/>
                  <a:gd name="T9" fmla="*/ 188 h 362"/>
                  <a:gd name="T10" fmla="*/ 618 w 860"/>
                  <a:gd name="T11" fmla="*/ 190 h 362"/>
                  <a:gd name="T12" fmla="*/ 570 w 860"/>
                  <a:gd name="T13" fmla="*/ 206 h 362"/>
                  <a:gd name="T14" fmla="*/ 534 w 860"/>
                  <a:gd name="T15" fmla="*/ 220 h 362"/>
                  <a:gd name="T16" fmla="*/ 484 w 860"/>
                  <a:gd name="T17" fmla="*/ 238 h 362"/>
                  <a:gd name="T18" fmla="*/ 476 w 860"/>
                  <a:gd name="T19" fmla="*/ 242 h 362"/>
                  <a:gd name="T20" fmla="*/ 392 w 860"/>
                  <a:gd name="T21" fmla="*/ 280 h 362"/>
                  <a:gd name="T22" fmla="*/ 376 w 860"/>
                  <a:gd name="T23" fmla="*/ 288 h 362"/>
                  <a:gd name="T24" fmla="*/ 330 w 860"/>
                  <a:gd name="T25" fmla="*/ 314 h 362"/>
                  <a:gd name="T26" fmla="*/ 322 w 860"/>
                  <a:gd name="T27" fmla="*/ 318 h 362"/>
                  <a:gd name="T28" fmla="*/ 290 w 860"/>
                  <a:gd name="T29" fmla="*/ 336 h 362"/>
                  <a:gd name="T30" fmla="*/ 260 w 860"/>
                  <a:gd name="T31" fmla="*/ 318 h 362"/>
                  <a:gd name="T32" fmla="*/ 212 w 860"/>
                  <a:gd name="T33" fmla="*/ 280 h 362"/>
                  <a:gd name="T34" fmla="*/ 148 w 860"/>
                  <a:gd name="T35" fmla="*/ 214 h 362"/>
                  <a:gd name="T36" fmla="*/ 110 w 860"/>
                  <a:gd name="T37" fmla="*/ 166 h 362"/>
                  <a:gd name="T38" fmla="*/ 50 w 860"/>
                  <a:gd name="T39" fmla="*/ 82 h 362"/>
                  <a:gd name="T40" fmla="*/ 18 w 860"/>
                  <a:gd name="T41" fmla="*/ 42 h 362"/>
                  <a:gd name="T42" fmla="*/ 0 w 860"/>
                  <a:gd name="T43" fmla="*/ 12 h 362"/>
                  <a:gd name="T44" fmla="*/ 0 w 860"/>
                  <a:gd name="T45" fmla="*/ 8 h 362"/>
                  <a:gd name="T46" fmla="*/ 4 w 860"/>
                  <a:gd name="T47" fmla="*/ 36 h 362"/>
                  <a:gd name="T48" fmla="*/ 110 w 860"/>
                  <a:gd name="T49" fmla="*/ 184 h 362"/>
                  <a:gd name="T50" fmla="*/ 148 w 860"/>
                  <a:gd name="T51" fmla="*/ 234 h 362"/>
                  <a:gd name="T52" fmla="*/ 212 w 860"/>
                  <a:gd name="T53" fmla="*/ 304 h 362"/>
                  <a:gd name="T54" fmla="*/ 260 w 860"/>
                  <a:gd name="T55" fmla="*/ 344 h 362"/>
                  <a:gd name="T56" fmla="*/ 290 w 860"/>
                  <a:gd name="T57" fmla="*/ 360 h 362"/>
                  <a:gd name="T58" fmla="*/ 322 w 860"/>
                  <a:gd name="T59" fmla="*/ 344 h 362"/>
                  <a:gd name="T60" fmla="*/ 330 w 860"/>
                  <a:gd name="T61" fmla="*/ 340 h 362"/>
                  <a:gd name="T62" fmla="*/ 376 w 860"/>
                  <a:gd name="T63" fmla="*/ 316 h 362"/>
                  <a:gd name="T64" fmla="*/ 384 w 860"/>
                  <a:gd name="T65" fmla="*/ 312 h 362"/>
                  <a:gd name="T66" fmla="*/ 432 w 860"/>
                  <a:gd name="T67" fmla="*/ 292 h 362"/>
                  <a:gd name="T68" fmla="*/ 476 w 860"/>
                  <a:gd name="T69" fmla="*/ 274 h 362"/>
                  <a:gd name="T70" fmla="*/ 518 w 860"/>
                  <a:gd name="T71" fmla="*/ 258 h 362"/>
                  <a:gd name="T72" fmla="*/ 534 w 860"/>
                  <a:gd name="T73" fmla="*/ 252 h 362"/>
                  <a:gd name="T74" fmla="*/ 590 w 860"/>
                  <a:gd name="T75" fmla="*/ 232 h 362"/>
                  <a:gd name="T76" fmla="*/ 618 w 860"/>
                  <a:gd name="T77" fmla="*/ 224 h 362"/>
                  <a:gd name="T78" fmla="*/ 646 w 860"/>
                  <a:gd name="T79" fmla="*/ 214 h 362"/>
                  <a:gd name="T80" fmla="*/ 688 w 860"/>
                  <a:gd name="T81" fmla="*/ 202 h 362"/>
                  <a:gd name="T82" fmla="*/ 788 w 860"/>
                  <a:gd name="T83" fmla="*/ 174 h 362"/>
                  <a:gd name="T84" fmla="*/ 824 w 860"/>
                  <a:gd name="T85" fmla="*/ 168 h 362"/>
                  <a:gd name="T86" fmla="*/ 858 w 860"/>
                  <a:gd name="T87" fmla="*/ 156 h 362"/>
                  <a:gd name="T88" fmla="*/ 860 w 860"/>
                  <a:gd name="T89" fmla="*/ 140 h 36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860"/>
                  <a:gd name="T136" fmla="*/ 0 h 362"/>
                  <a:gd name="T137" fmla="*/ 860 w 860"/>
                  <a:gd name="T138" fmla="*/ 362 h 36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860" h="362">
                    <a:moveTo>
                      <a:pt x="856" y="126"/>
                    </a:moveTo>
                    <a:lnTo>
                      <a:pt x="856" y="126"/>
                    </a:lnTo>
                    <a:lnTo>
                      <a:pt x="852" y="136"/>
                    </a:lnTo>
                    <a:lnTo>
                      <a:pt x="850" y="140"/>
                    </a:lnTo>
                    <a:lnTo>
                      <a:pt x="848" y="144"/>
                    </a:lnTo>
                    <a:lnTo>
                      <a:pt x="746" y="162"/>
                    </a:lnTo>
                    <a:lnTo>
                      <a:pt x="688" y="172"/>
                    </a:lnTo>
                    <a:lnTo>
                      <a:pt x="646" y="182"/>
                    </a:lnTo>
                    <a:lnTo>
                      <a:pt x="642" y="184"/>
                    </a:lnTo>
                    <a:lnTo>
                      <a:pt x="630" y="188"/>
                    </a:lnTo>
                    <a:lnTo>
                      <a:pt x="618" y="190"/>
                    </a:lnTo>
                    <a:lnTo>
                      <a:pt x="590" y="200"/>
                    </a:lnTo>
                    <a:lnTo>
                      <a:pt x="570" y="206"/>
                    </a:lnTo>
                    <a:lnTo>
                      <a:pt x="534" y="220"/>
                    </a:lnTo>
                    <a:lnTo>
                      <a:pt x="518" y="226"/>
                    </a:lnTo>
                    <a:lnTo>
                      <a:pt x="484" y="238"/>
                    </a:lnTo>
                    <a:lnTo>
                      <a:pt x="476" y="242"/>
                    </a:lnTo>
                    <a:lnTo>
                      <a:pt x="432" y="262"/>
                    </a:lnTo>
                    <a:lnTo>
                      <a:pt x="392" y="280"/>
                    </a:lnTo>
                    <a:lnTo>
                      <a:pt x="376" y="288"/>
                    </a:lnTo>
                    <a:lnTo>
                      <a:pt x="362" y="296"/>
                    </a:lnTo>
                    <a:lnTo>
                      <a:pt x="330" y="314"/>
                    </a:lnTo>
                    <a:lnTo>
                      <a:pt x="322" y="318"/>
                    </a:lnTo>
                    <a:lnTo>
                      <a:pt x="290" y="336"/>
                    </a:lnTo>
                    <a:lnTo>
                      <a:pt x="260" y="318"/>
                    </a:lnTo>
                    <a:lnTo>
                      <a:pt x="236" y="300"/>
                    </a:lnTo>
                    <a:lnTo>
                      <a:pt x="212" y="280"/>
                    </a:lnTo>
                    <a:lnTo>
                      <a:pt x="184" y="252"/>
                    </a:lnTo>
                    <a:lnTo>
                      <a:pt x="148" y="214"/>
                    </a:lnTo>
                    <a:lnTo>
                      <a:pt x="110" y="166"/>
                    </a:lnTo>
                    <a:lnTo>
                      <a:pt x="78" y="124"/>
                    </a:lnTo>
                    <a:lnTo>
                      <a:pt x="50" y="82"/>
                    </a:lnTo>
                    <a:lnTo>
                      <a:pt x="44" y="70"/>
                    </a:lnTo>
                    <a:lnTo>
                      <a:pt x="36" y="62"/>
                    </a:lnTo>
                    <a:lnTo>
                      <a:pt x="18" y="42"/>
                    </a:lnTo>
                    <a:lnTo>
                      <a:pt x="10" y="34"/>
                    </a:lnTo>
                    <a:lnTo>
                      <a:pt x="4" y="24"/>
                    </a:lnTo>
                    <a:lnTo>
                      <a:pt x="0" y="12"/>
                    </a:lnTo>
                    <a:lnTo>
                      <a:pt x="2" y="0"/>
                    </a:lnTo>
                    <a:lnTo>
                      <a:pt x="0" y="8"/>
                    </a:lnTo>
                    <a:lnTo>
                      <a:pt x="0" y="18"/>
                    </a:lnTo>
                    <a:lnTo>
                      <a:pt x="4" y="36"/>
                    </a:lnTo>
                    <a:lnTo>
                      <a:pt x="30" y="74"/>
                    </a:lnTo>
                    <a:lnTo>
                      <a:pt x="58" y="110"/>
                    </a:lnTo>
                    <a:lnTo>
                      <a:pt x="110" y="184"/>
                    </a:lnTo>
                    <a:lnTo>
                      <a:pt x="148" y="234"/>
                    </a:lnTo>
                    <a:lnTo>
                      <a:pt x="184" y="276"/>
                    </a:lnTo>
                    <a:lnTo>
                      <a:pt x="212" y="304"/>
                    </a:lnTo>
                    <a:lnTo>
                      <a:pt x="236" y="324"/>
                    </a:lnTo>
                    <a:lnTo>
                      <a:pt x="260" y="344"/>
                    </a:lnTo>
                    <a:lnTo>
                      <a:pt x="284" y="360"/>
                    </a:lnTo>
                    <a:lnTo>
                      <a:pt x="290" y="360"/>
                    </a:lnTo>
                    <a:lnTo>
                      <a:pt x="292" y="362"/>
                    </a:lnTo>
                    <a:lnTo>
                      <a:pt x="322" y="344"/>
                    </a:lnTo>
                    <a:lnTo>
                      <a:pt x="330" y="340"/>
                    </a:lnTo>
                    <a:lnTo>
                      <a:pt x="362" y="324"/>
                    </a:lnTo>
                    <a:lnTo>
                      <a:pt x="376" y="316"/>
                    </a:lnTo>
                    <a:lnTo>
                      <a:pt x="384" y="312"/>
                    </a:lnTo>
                    <a:lnTo>
                      <a:pt x="392" y="310"/>
                    </a:lnTo>
                    <a:lnTo>
                      <a:pt x="432" y="292"/>
                    </a:lnTo>
                    <a:lnTo>
                      <a:pt x="476" y="274"/>
                    </a:lnTo>
                    <a:lnTo>
                      <a:pt x="484" y="272"/>
                    </a:lnTo>
                    <a:lnTo>
                      <a:pt x="518" y="258"/>
                    </a:lnTo>
                    <a:lnTo>
                      <a:pt x="534" y="252"/>
                    </a:lnTo>
                    <a:lnTo>
                      <a:pt x="570" y="240"/>
                    </a:lnTo>
                    <a:lnTo>
                      <a:pt x="590" y="232"/>
                    </a:lnTo>
                    <a:lnTo>
                      <a:pt x="618" y="224"/>
                    </a:lnTo>
                    <a:lnTo>
                      <a:pt x="630" y="218"/>
                    </a:lnTo>
                    <a:lnTo>
                      <a:pt x="646" y="214"/>
                    </a:lnTo>
                    <a:lnTo>
                      <a:pt x="688" y="202"/>
                    </a:lnTo>
                    <a:lnTo>
                      <a:pt x="746" y="184"/>
                    </a:lnTo>
                    <a:lnTo>
                      <a:pt x="788" y="174"/>
                    </a:lnTo>
                    <a:lnTo>
                      <a:pt x="806" y="170"/>
                    </a:lnTo>
                    <a:lnTo>
                      <a:pt x="824" y="168"/>
                    </a:lnTo>
                    <a:lnTo>
                      <a:pt x="842" y="164"/>
                    </a:lnTo>
                    <a:lnTo>
                      <a:pt x="850" y="160"/>
                    </a:lnTo>
                    <a:lnTo>
                      <a:pt x="858" y="156"/>
                    </a:lnTo>
                    <a:lnTo>
                      <a:pt x="860" y="148"/>
                    </a:lnTo>
                    <a:lnTo>
                      <a:pt x="860" y="140"/>
                    </a:lnTo>
                    <a:lnTo>
                      <a:pt x="856" y="1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18" name="Freeform 34"/>
              <p:cNvSpPr>
                <a:spLocks/>
              </p:cNvSpPr>
              <p:nvPr/>
            </p:nvSpPr>
            <p:spPr bwMode="auto">
              <a:xfrm flipH="1">
                <a:off x="4640" y="716"/>
                <a:ext cx="684" cy="732"/>
              </a:xfrm>
              <a:custGeom>
                <a:avLst/>
                <a:gdLst>
                  <a:gd name="T0" fmla="*/ 274 w 684"/>
                  <a:gd name="T1" fmla="*/ 648 h 732"/>
                  <a:gd name="T2" fmla="*/ 354 w 684"/>
                  <a:gd name="T3" fmla="*/ 716 h 732"/>
                  <a:gd name="T4" fmla="*/ 374 w 684"/>
                  <a:gd name="T5" fmla="*/ 732 h 732"/>
                  <a:gd name="T6" fmla="*/ 326 w 684"/>
                  <a:gd name="T7" fmla="*/ 664 h 732"/>
                  <a:gd name="T8" fmla="*/ 238 w 684"/>
                  <a:gd name="T9" fmla="*/ 568 h 732"/>
                  <a:gd name="T10" fmla="*/ 150 w 684"/>
                  <a:gd name="T11" fmla="*/ 432 h 732"/>
                  <a:gd name="T12" fmla="*/ 274 w 684"/>
                  <a:gd name="T13" fmla="*/ 416 h 732"/>
                  <a:gd name="T14" fmla="*/ 350 w 684"/>
                  <a:gd name="T15" fmla="*/ 414 h 732"/>
                  <a:gd name="T16" fmla="*/ 420 w 684"/>
                  <a:gd name="T17" fmla="*/ 414 h 732"/>
                  <a:gd name="T18" fmla="*/ 482 w 684"/>
                  <a:gd name="T19" fmla="*/ 418 h 732"/>
                  <a:gd name="T20" fmla="*/ 574 w 684"/>
                  <a:gd name="T21" fmla="*/ 422 h 732"/>
                  <a:gd name="T22" fmla="*/ 608 w 684"/>
                  <a:gd name="T23" fmla="*/ 422 h 732"/>
                  <a:gd name="T24" fmla="*/ 522 w 684"/>
                  <a:gd name="T25" fmla="*/ 408 h 732"/>
                  <a:gd name="T26" fmla="*/ 452 w 684"/>
                  <a:gd name="T27" fmla="*/ 402 h 732"/>
                  <a:gd name="T28" fmla="*/ 380 w 684"/>
                  <a:gd name="T29" fmla="*/ 400 h 732"/>
                  <a:gd name="T30" fmla="*/ 274 w 684"/>
                  <a:gd name="T31" fmla="*/ 404 h 732"/>
                  <a:gd name="T32" fmla="*/ 108 w 684"/>
                  <a:gd name="T33" fmla="*/ 426 h 732"/>
                  <a:gd name="T34" fmla="*/ 108 w 684"/>
                  <a:gd name="T35" fmla="*/ 386 h 732"/>
                  <a:gd name="T36" fmla="*/ 238 w 684"/>
                  <a:gd name="T37" fmla="*/ 370 h 732"/>
                  <a:gd name="T38" fmla="*/ 350 w 684"/>
                  <a:gd name="T39" fmla="*/ 366 h 732"/>
                  <a:gd name="T40" fmla="*/ 420 w 684"/>
                  <a:gd name="T41" fmla="*/ 368 h 732"/>
                  <a:gd name="T42" fmla="*/ 482 w 684"/>
                  <a:gd name="T43" fmla="*/ 370 h 732"/>
                  <a:gd name="T44" fmla="*/ 574 w 684"/>
                  <a:gd name="T45" fmla="*/ 378 h 732"/>
                  <a:gd name="T46" fmla="*/ 574 w 684"/>
                  <a:gd name="T47" fmla="*/ 374 h 732"/>
                  <a:gd name="T48" fmla="*/ 522 w 684"/>
                  <a:gd name="T49" fmla="*/ 362 h 732"/>
                  <a:gd name="T50" fmla="*/ 452 w 684"/>
                  <a:gd name="T51" fmla="*/ 356 h 732"/>
                  <a:gd name="T52" fmla="*/ 380 w 684"/>
                  <a:gd name="T53" fmla="*/ 352 h 732"/>
                  <a:gd name="T54" fmla="*/ 274 w 684"/>
                  <a:gd name="T55" fmla="*/ 354 h 732"/>
                  <a:gd name="T56" fmla="*/ 136 w 684"/>
                  <a:gd name="T57" fmla="*/ 370 h 732"/>
                  <a:gd name="T58" fmla="*/ 50 w 684"/>
                  <a:gd name="T59" fmla="*/ 168 h 732"/>
                  <a:gd name="T60" fmla="*/ 16 w 684"/>
                  <a:gd name="T61" fmla="*/ 54 h 732"/>
                  <a:gd name="T62" fmla="*/ 132 w 684"/>
                  <a:gd name="T63" fmla="*/ 24 h 732"/>
                  <a:gd name="T64" fmla="*/ 274 w 684"/>
                  <a:gd name="T65" fmla="*/ 20 h 732"/>
                  <a:gd name="T66" fmla="*/ 380 w 684"/>
                  <a:gd name="T67" fmla="*/ 24 h 732"/>
                  <a:gd name="T68" fmla="*/ 452 w 684"/>
                  <a:gd name="T69" fmla="*/ 32 h 732"/>
                  <a:gd name="T70" fmla="*/ 522 w 684"/>
                  <a:gd name="T71" fmla="*/ 44 h 732"/>
                  <a:gd name="T72" fmla="*/ 608 w 684"/>
                  <a:gd name="T73" fmla="*/ 66 h 732"/>
                  <a:gd name="T74" fmla="*/ 660 w 684"/>
                  <a:gd name="T75" fmla="*/ 84 h 732"/>
                  <a:gd name="T76" fmla="*/ 630 w 684"/>
                  <a:gd name="T77" fmla="*/ 372 h 732"/>
                  <a:gd name="T78" fmla="*/ 624 w 684"/>
                  <a:gd name="T79" fmla="*/ 386 h 732"/>
                  <a:gd name="T80" fmla="*/ 650 w 684"/>
                  <a:gd name="T81" fmla="*/ 420 h 732"/>
                  <a:gd name="T82" fmla="*/ 652 w 684"/>
                  <a:gd name="T83" fmla="*/ 348 h 732"/>
                  <a:gd name="T84" fmla="*/ 674 w 684"/>
                  <a:gd name="T85" fmla="*/ 164 h 732"/>
                  <a:gd name="T86" fmla="*/ 682 w 684"/>
                  <a:gd name="T87" fmla="*/ 72 h 732"/>
                  <a:gd name="T88" fmla="*/ 624 w 684"/>
                  <a:gd name="T89" fmla="*/ 48 h 732"/>
                  <a:gd name="T90" fmla="*/ 566 w 684"/>
                  <a:gd name="T91" fmla="*/ 36 h 732"/>
                  <a:gd name="T92" fmla="*/ 466 w 684"/>
                  <a:gd name="T93" fmla="*/ 16 h 732"/>
                  <a:gd name="T94" fmla="*/ 412 w 684"/>
                  <a:gd name="T95" fmla="*/ 8 h 732"/>
                  <a:gd name="T96" fmla="*/ 334 w 684"/>
                  <a:gd name="T97" fmla="*/ 2 h 732"/>
                  <a:gd name="T98" fmla="*/ 238 w 684"/>
                  <a:gd name="T99" fmla="*/ 0 h 732"/>
                  <a:gd name="T100" fmla="*/ 48 w 684"/>
                  <a:gd name="T101" fmla="*/ 18 h 732"/>
                  <a:gd name="T102" fmla="*/ 44 w 684"/>
                  <a:gd name="T103" fmla="*/ 240 h 732"/>
                  <a:gd name="T104" fmla="*/ 58 w 684"/>
                  <a:gd name="T105" fmla="*/ 394 h 732"/>
                  <a:gd name="T106" fmla="*/ 72 w 684"/>
                  <a:gd name="T107" fmla="*/ 400 h 732"/>
                  <a:gd name="T108" fmla="*/ 90 w 684"/>
                  <a:gd name="T109" fmla="*/ 434 h 732"/>
                  <a:gd name="T110" fmla="*/ 70 w 684"/>
                  <a:gd name="T111" fmla="*/ 436 h 732"/>
                  <a:gd name="T112" fmla="*/ 62 w 684"/>
                  <a:gd name="T113" fmla="*/ 428 h 732"/>
                  <a:gd name="T114" fmla="*/ 88 w 684"/>
                  <a:gd name="T115" fmla="*/ 450 h 732"/>
                  <a:gd name="T116" fmla="*/ 200 w 684"/>
                  <a:gd name="T117" fmla="*/ 564 h 7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84"/>
                  <a:gd name="T178" fmla="*/ 0 h 732"/>
                  <a:gd name="T179" fmla="*/ 684 w 684"/>
                  <a:gd name="T180" fmla="*/ 732 h 73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84" h="732">
                    <a:moveTo>
                      <a:pt x="200" y="564"/>
                    </a:moveTo>
                    <a:lnTo>
                      <a:pt x="200" y="564"/>
                    </a:lnTo>
                    <a:lnTo>
                      <a:pt x="238" y="608"/>
                    </a:lnTo>
                    <a:lnTo>
                      <a:pt x="274" y="648"/>
                    </a:lnTo>
                    <a:lnTo>
                      <a:pt x="302" y="674"/>
                    </a:lnTo>
                    <a:lnTo>
                      <a:pt x="320" y="690"/>
                    </a:lnTo>
                    <a:lnTo>
                      <a:pt x="350" y="714"/>
                    </a:lnTo>
                    <a:lnTo>
                      <a:pt x="354" y="716"/>
                    </a:lnTo>
                    <a:lnTo>
                      <a:pt x="360" y="720"/>
                    </a:lnTo>
                    <a:lnTo>
                      <a:pt x="364" y="726"/>
                    </a:lnTo>
                    <a:lnTo>
                      <a:pt x="368" y="732"/>
                    </a:lnTo>
                    <a:lnTo>
                      <a:pt x="370" y="732"/>
                    </a:lnTo>
                    <a:lnTo>
                      <a:pt x="374" y="732"/>
                    </a:lnTo>
                    <a:lnTo>
                      <a:pt x="372" y="724"/>
                    </a:lnTo>
                    <a:lnTo>
                      <a:pt x="368" y="718"/>
                    </a:lnTo>
                    <a:lnTo>
                      <a:pt x="350" y="694"/>
                    </a:lnTo>
                    <a:lnTo>
                      <a:pt x="326" y="664"/>
                    </a:lnTo>
                    <a:lnTo>
                      <a:pt x="302" y="636"/>
                    </a:lnTo>
                    <a:lnTo>
                      <a:pt x="274" y="606"/>
                    </a:lnTo>
                    <a:lnTo>
                      <a:pt x="238" y="568"/>
                    </a:lnTo>
                    <a:lnTo>
                      <a:pt x="200" y="532"/>
                    </a:lnTo>
                    <a:lnTo>
                      <a:pt x="150" y="486"/>
                    </a:lnTo>
                    <a:lnTo>
                      <a:pt x="100" y="444"/>
                    </a:lnTo>
                    <a:lnTo>
                      <a:pt x="150" y="432"/>
                    </a:lnTo>
                    <a:lnTo>
                      <a:pt x="200" y="424"/>
                    </a:lnTo>
                    <a:lnTo>
                      <a:pt x="238" y="420"/>
                    </a:lnTo>
                    <a:lnTo>
                      <a:pt x="274" y="416"/>
                    </a:lnTo>
                    <a:lnTo>
                      <a:pt x="296" y="414"/>
                    </a:lnTo>
                    <a:lnTo>
                      <a:pt x="302" y="414"/>
                    </a:lnTo>
                    <a:lnTo>
                      <a:pt x="350" y="414"/>
                    </a:lnTo>
                    <a:lnTo>
                      <a:pt x="380" y="414"/>
                    </a:lnTo>
                    <a:lnTo>
                      <a:pt x="412" y="414"/>
                    </a:lnTo>
                    <a:lnTo>
                      <a:pt x="420" y="414"/>
                    </a:lnTo>
                    <a:lnTo>
                      <a:pt x="452" y="416"/>
                    </a:lnTo>
                    <a:lnTo>
                      <a:pt x="466" y="416"/>
                    </a:lnTo>
                    <a:lnTo>
                      <a:pt x="482" y="418"/>
                    </a:lnTo>
                    <a:lnTo>
                      <a:pt x="522" y="420"/>
                    </a:lnTo>
                    <a:lnTo>
                      <a:pt x="566" y="422"/>
                    </a:lnTo>
                    <a:lnTo>
                      <a:pt x="574" y="422"/>
                    </a:lnTo>
                    <a:lnTo>
                      <a:pt x="608" y="424"/>
                    </a:lnTo>
                    <a:lnTo>
                      <a:pt x="618" y="424"/>
                    </a:lnTo>
                    <a:lnTo>
                      <a:pt x="608" y="422"/>
                    </a:lnTo>
                    <a:lnTo>
                      <a:pt x="574" y="416"/>
                    </a:lnTo>
                    <a:lnTo>
                      <a:pt x="566" y="414"/>
                    </a:lnTo>
                    <a:lnTo>
                      <a:pt x="522" y="408"/>
                    </a:lnTo>
                    <a:lnTo>
                      <a:pt x="482" y="404"/>
                    </a:lnTo>
                    <a:lnTo>
                      <a:pt x="466" y="402"/>
                    </a:lnTo>
                    <a:lnTo>
                      <a:pt x="452" y="402"/>
                    </a:lnTo>
                    <a:lnTo>
                      <a:pt x="420" y="400"/>
                    </a:lnTo>
                    <a:lnTo>
                      <a:pt x="412" y="400"/>
                    </a:lnTo>
                    <a:lnTo>
                      <a:pt x="380" y="400"/>
                    </a:lnTo>
                    <a:lnTo>
                      <a:pt x="350" y="400"/>
                    </a:lnTo>
                    <a:lnTo>
                      <a:pt x="302" y="402"/>
                    </a:lnTo>
                    <a:lnTo>
                      <a:pt x="274" y="404"/>
                    </a:lnTo>
                    <a:lnTo>
                      <a:pt x="238" y="406"/>
                    </a:lnTo>
                    <a:lnTo>
                      <a:pt x="200" y="412"/>
                    </a:lnTo>
                    <a:lnTo>
                      <a:pt x="154" y="418"/>
                    </a:lnTo>
                    <a:lnTo>
                      <a:pt x="108" y="426"/>
                    </a:lnTo>
                    <a:lnTo>
                      <a:pt x="100" y="408"/>
                    </a:lnTo>
                    <a:lnTo>
                      <a:pt x="98" y="400"/>
                    </a:lnTo>
                    <a:lnTo>
                      <a:pt x="92" y="392"/>
                    </a:lnTo>
                    <a:lnTo>
                      <a:pt x="108" y="386"/>
                    </a:lnTo>
                    <a:lnTo>
                      <a:pt x="124" y="382"/>
                    </a:lnTo>
                    <a:lnTo>
                      <a:pt x="158" y="378"/>
                    </a:lnTo>
                    <a:lnTo>
                      <a:pt x="200" y="372"/>
                    </a:lnTo>
                    <a:lnTo>
                      <a:pt x="238" y="370"/>
                    </a:lnTo>
                    <a:lnTo>
                      <a:pt x="274" y="368"/>
                    </a:lnTo>
                    <a:lnTo>
                      <a:pt x="302" y="366"/>
                    </a:lnTo>
                    <a:lnTo>
                      <a:pt x="350" y="366"/>
                    </a:lnTo>
                    <a:lnTo>
                      <a:pt x="380" y="366"/>
                    </a:lnTo>
                    <a:lnTo>
                      <a:pt x="412" y="366"/>
                    </a:lnTo>
                    <a:lnTo>
                      <a:pt x="420" y="368"/>
                    </a:lnTo>
                    <a:lnTo>
                      <a:pt x="452" y="368"/>
                    </a:lnTo>
                    <a:lnTo>
                      <a:pt x="466" y="370"/>
                    </a:lnTo>
                    <a:lnTo>
                      <a:pt x="482" y="370"/>
                    </a:lnTo>
                    <a:lnTo>
                      <a:pt x="522" y="374"/>
                    </a:lnTo>
                    <a:lnTo>
                      <a:pt x="566" y="378"/>
                    </a:lnTo>
                    <a:lnTo>
                      <a:pt x="574" y="378"/>
                    </a:lnTo>
                    <a:lnTo>
                      <a:pt x="600" y="382"/>
                    </a:lnTo>
                    <a:lnTo>
                      <a:pt x="588" y="378"/>
                    </a:lnTo>
                    <a:lnTo>
                      <a:pt x="574" y="374"/>
                    </a:lnTo>
                    <a:lnTo>
                      <a:pt x="566" y="372"/>
                    </a:lnTo>
                    <a:lnTo>
                      <a:pt x="550" y="370"/>
                    </a:lnTo>
                    <a:lnTo>
                      <a:pt x="536" y="364"/>
                    </a:lnTo>
                    <a:lnTo>
                      <a:pt x="522" y="362"/>
                    </a:lnTo>
                    <a:lnTo>
                      <a:pt x="482" y="358"/>
                    </a:lnTo>
                    <a:lnTo>
                      <a:pt x="466" y="356"/>
                    </a:lnTo>
                    <a:lnTo>
                      <a:pt x="452" y="356"/>
                    </a:lnTo>
                    <a:lnTo>
                      <a:pt x="420" y="354"/>
                    </a:lnTo>
                    <a:lnTo>
                      <a:pt x="412" y="354"/>
                    </a:lnTo>
                    <a:lnTo>
                      <a:pt x="380" y="352"/>
                    </a:lnTo>
                    <a:lnTo>
                      <a:pt x="350" y="352"/>
                    </a:lnTo>
                    <a:lnTo>
                      <a:pt x="302" y="354"/>
                    </a:lnTo>
                    <a:lnTo>
                      <a:pt x="274" y="354"/>
                    </a:lnTo>
                    <a:lnTo>
                      <a:pt x="238" y="358"/>
                    </a:lnTo>
                    <a:lnTo>
                      <a:pt x="200" y="360"/>
                    </a:lnTo>
                    <a:lnTo>
                      <a:pt x="136" y="370"/>
                    </a:lnTo>
                    <a:lnTo>
                      <a:pt x="74" y="382"/>
                    </a:lnTo>
                    <a:lnTo>
                      <a:pt x="70" y="312"/>
                    </a:lnTo>
                    <a:lnTo>
                      <a:pt x="62" y="238"/>
                    </a:lnTo>
                    <a:lnTo>
                      <a:pt x="58" y="202"/>
                    </a:lnTo>
                    <a:lnTo>
                      <a:pt x="50" y="168"/>
                    </a:lnTo>
                    <a:lnTo>
                      <a:pt x="44" y="132"/>
                    </a:lnTo>
                    <a:lnTo>
                      <a:pt x="34" y="98"/>
                    </a:lnTo>
                    <a:lnTo>
                      <a:pt x="28" y="84"/>
                    </a:lnTo>
                    <a:lnTo>
                      <a:pt x="22" y="68"/>
                    </a:lnTo>
                    <a:lnTo>
                      <a:pt x="16" y="54"/>
                    </a:lnTo>
                    <a:lnTo>
                      <a:pt x="12" y="38"/>
                    </a:lnTo>
                    <a:lnTo>
                      <a:pt x="38" y="34"/>
                    </a:lnTo>
                    <a:lnTo>
                      <a:pt x="66" y="30"/>
                    </a:lnTo>
                    <a:lnTo>
                      <a:pt x="132" y="24"/>
                    </a:lnTo>
                    <a:lnTo>
                      <a:pt x="200" y="20"/>
                    </a:lnTo>
                    <a:lnTo>
                      <a:pt x="238" y="20"/>
                    </a:lnTo>
                    <a:lnTo>
                      <a:pt x="274" y="20"/>
                    </a:lnTo>
                    <a:lnTo>
                      <a:pt x="302" y="20"/>
                    </a:lnTo>
                    <a:lnTo>
                      <a:pt x="350" y="22"/>
                    </a:lnTo>
                    <a:lnTo>
                      <a:pt x="380" y="24"/>
                    </a:lnTo>
                    <a:lnTo>
                      <a:pt x="412" y="28"/>
                    </a:lnTo>
                    <a:lnTo>
                      <a:pt x="420" y="28"/>
                    </a:lnTo>
                    <a:lnTo>
                      <a:pt x="452" y="32"/>
                    </a:lnTo>
                    <a:lnTo>
                      <a:pt x="466" y="34"/>
                    </a:lnTo>
                    <a:lnTo>
                      <a:pt x="482" y="38"/>
                    </a:lnTo>
                    <a:lnTo>
                      <a:pt x="522" y="44"/>
                    </a:lnTo>
                    <a:lnTo>
                      <a:pt x="566" y="54"/>
                    </a:lnTo>
                    <a:lnTo>
                      <a:pt x="574" y="56"/>
                    </a:lnTo>
                    <a:lnTo>
                      <a:pt x="608" y="66"/>
                    </a:lnTo>
                    <a:lnTo>
                      <a:pt x="624" y="72"/>
                    </a:lnTo>
                    <a:lnTo>
                      <a:pt x="644" y="78"/>
                    </a:lnTo>
                    <a:lnTo>
                      <a:pt x="660" y="84"/>
                    </a:lnTo>
                    <a:lnTo>
                      <a:pt x="666" y="90"/>
                    </a:lnTo>
                    <a:lnTo>
                      <a:pt x="660" y="150"/>
                    </a:lnTo>
                    <a:lnTo>
                      <a:pt x="634" y="362"/>
                    </a:lnTo>
                    <a:lnTo>
                      <a:pt x="632" y="368"/>
                    </a:lnTo>
                    <a:lnTo>
                      <a:pt x="630" y="372"/>
                    </a:lnTo>
                    <a:lnTo>
                      <a:pt x="624" y="378"/>
                    </a:lnTo>
                    <a:lnTo>
                      <a:pt x="622" y="386"/>
                    </a:lnTo>
                    <a:lnTo>
                      <a:pt x="624" y="386"/>
                    </a:lnTo>
                    <a:lnTo>
                      <a:pt x="634" y="392"/>
                    </a:lnTo>
                    <a:lnTo>
                      <a:pt x="640" y="400"/>
                    </a:lnTo>
                    <a:lnTo>
                      <a:pt x="644" y="412"/>
                    </a:lnTo>
                    <a:lnTo>
                      <a:pt x="646" y="426"/>
                    </a:lnTo>
                    <a:lnTo>
                      <a:pt x="650" y="420"/>
                    </a:lnTo>
                    <a:lnTo>
                      <a:pt x="650" y="414"/>
                    </a:lnTo>
                    <a:lnTo>
                      <a:pt x="650" y="402"/>
                    </a:lnTo>
                    <a:lnTo>
                      <a:pt x="648" y="390"/>
                    </a:lnTo>
                    <a:lnTo>
                      <a:pt x="642" y="378"/>
                    </a:lnTo>
                    <a:lnTo>
                      <a:pt x="652" y="348"/>
                    </a:lnTo>
                    <a:lnTo>
                      <a:pt x="660" y="318"/>
                    </a:lnTo>
                    <a:lnTo>
                      <a:pt x="664" y="294"/>
                    </a:lnTo>
                    <a:lnTo>
                      <a:pt x="666" y="268"/>
                    </a:lnTo>
                    <a:lnTo>
                      <a:pt x="670" y="216"/>
                    </a:lnTo>
                    <a:lnTo>
                      <a:pt x="674" y="164"/>
                    </a:lnTo>
                    <a:lnTo>
                      <a:pt x="676" y="110"/>
                    </a:lnTo>
                    <a:lnTo>
                      <a:pt x="680" y="96"/>
                    </a:lnTo>
                    <a:lnTo>
                      <a:pt x="684" y="80"/>
                    </a:lnTo>
                    <a:lnTo>
                      <a:pt x="682" y="72"/>
                    </a:lnTo>
                    <a:lnTo>
                      <a:pt x="680" y="64"/>
                    </a:lnTo>
                    <a:lnTo>
                      <a:pt x="660" y="58"/>
                    </a:lnTo>
                    <a:lnTo>
                      <a:pt x="624" y="48"/>
                    </a:lnTo>
                    <a:lnTo>
                      <a:pt x="608" y="44"/>
                    </a:lnTo>
                    <a:lnTo>
                      <a:pt x="574" y="38"/>
                    </a:lnTo>
                    <a:lnTo>
                      <a:pt x="566" y="36"/>
                    </a:lnTo>
                    <a:lnTo>
                      <a:pt x="522" y="26"/>
                    </a:lnTo>
                    <a:lnTo>
                      <a:pt x="482" y="18"/>
                    </a:lnTo>
                    <a:lnTo>
                      <a:pt x="466" y="16"/>
                    </a:lnTo>
                    <a:lnTo>
                      <a:pt x="452" y="14"/>
                    </a:lnTo>
                    <a:lnTo>
                      <a:pt x="420" y="10"/>
                    </a:lnTo>
                    <a:lnTo>
                      <a:pt x="412" y="8"/>
                    </a:lnTo>
                    <a:lnTo>
                      <a:pt x="380" y="4"/>
                    </a:lnTo>
                    <a:lnTo>
                      <a:pt x="350" y="2"/>
                    </a:lnTo>
                    <a:lnTo>
                      <a:pt x="334" y="2"/>
                    </a:lnTo>
                    <a:lnTo>
                      <a:pt x="302" y="0"/>
                    </a:lnTo>
                    <a:lnTo>
                      <a:pt x="274" y="0"/>
                    </a:lnTo>
                    <a:lnTo>
                      <a:pt x="238" y="0"/>
                    </a:lnTo>
                    <a:lnTo>
                      <a:pt x="200" y="0"/>
                    </a:lnTo>
                    <a:lnTo>
                      <a:pt x="148" y="4"/>
                    </a:lnTo>
                    <a:lnTo>
                      <a:pt x="98" y="8"/>
                    </a:lnTo>
                    <a:lnTo>
                      <a:pt x="48" y="18"/>
                    </a:lnTo>
                    <a:lnTo>
                      <a:pt x="0" y="30"/>
                    </a:lnTo>
                    <a:lnTo>
                      <a:pt x="10" y="64"/>
                    </a:lnTo>
                    <a:lnTo>
                      <a:pt x="20" y="98"/>
                    </a:lnTo>
                    <a:lnTo>
                      <a:pt x="32" y="168"/>
                    </a:lnTo>
                    <a:lnTo>
                      <a:pt x="44" y="240"/>
                    </a:lnTo>
                    <a:lnTo>
                      <a:pt x="56" y="312"/>
                    </a:lnTo>
                    <a:lnTo>
                      <a:pt x="60" y="332"/>
                    </a:lnTo>
                    <a:lnTo>
                      <a:pt x="60" y="354"/>
                    </a:lnTo>
                    <a:lnTo>
                      <a:pt x="60" y="374"/>
                    </a:lnTo>
                    <a:lnTo>
                      <a:pt x="58" y="394"/>
                    </a:lnTo>
                    <a:lnTo>
                      <a:pt x="62" y="398"/>
                    </a:lnTo>
                    <a:lnTo>
                      <a:pt x="64" y="398"/>
                    </a:lnTo>
                    <a:lnTo>
                      <a:pt x="68" y="400"/>
                    </a:lnTo>
                    <a:lnTo>
                      <a:pt x="72" y="400"/>
                    </a:lnTo>
                    <a:lnTo>
                      <a:pt x="78" y="408"/>
                    </a:lnTo>
                    <a:lnTo>
                      <a:pt x="86" y="414"/>
                    </a:lnTo>
                    <a:lnTo>
                      <a:pt x="90" y="424"/>
                    </a:lnTo>
                    <a:lnTo>
                      <a:pt x="90" y="428"/>
                    </a:lnTo>
                    <a:lnTo>
                      <a:pt x="90" y="434"/>
                    </a:lnTo>
                    <a:lnTo>
                      <a:pt x="86" y="438"/>
                    </a:lnTo>
                    <a:lnTo>
                      <a:pt x="82" y="440"/>
                    </a:lnTo>
                    <a:lnTo>
                      <a:pt x="78" y="440"/>
                    </a:lnTo>
                    <a:lnTo>
                      <a:pt x="74" y="440"/>
                    </a:lnTo>
                    <a:lnTo>
                      <a:pt x="70" y="436"/>
                    </a:lnTo>
                    <a:lnTo>
                      <a:pt x="68" y="434"/>
                    </a:lnTo>
                    <a:lnTo>
                      <a:pt x="66" y="426"/>
                    </a:lnTo>
                    <a:lnTo>
                      <a:pt x="64" y="410"/>
                    </a:lnTo>
                    <a:lnTo>
                      <a:pt x="62" y="418"/>
                    </a:lnTo>
                    <a:lnTo>
                      <a:pt x="62" y="428"/>
                    </a:lnTo>
                    <a:lnTo>
                      <a:pt x="64" y="436"/>
                    </a:lnTo>
                    <a:lnTo>
                      <a:pt x="68" y="444"/>
                    </a:lnTo>
                    <a:lnTo>
                      <a:pt x="74" y="448"/>
                    </a:lnTo>
                    <a:lnTo>
                      <a:pt x="80" y="450"/>
                    </a:lnTo>
                    <a:lnTo>
                      <a:pt x="88" y="450"/>
                    </a:lnTo>
                    <a:lnTo>
                      <a:pt x="94" y="448"/>
                    </a:lnTo>
                    <a:lnTo>
                      <a:pt x="124" y="474"/>
                    </a:lnTo>
                    <a:lnTo>
                      <a:pt x="150" y="504"/>
                    </a:lnTo>
                    <a:lnTo>
                      <a:pt x="200" y="5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19" name="Freeform 35"/>
              <p:cNvSpPr>
                <a:spLocks/>
              </p:cNvSpPr>
              <p:nvPr/>
            </p:nvSpPr>
            <p:spPr bwMode="auto">
              <a:xfrm flipH="1">
                <a:off x="4398" y="1288"/>
                <a:ext cx="556" cy="170"/>
              </a:xfrm>
              <a:custGeom>
                <a:avLst/>
                <a:gdLst>
                  <a:gd name="T0" fmla="*/ 10 w 556"/>
                  <a:gd name="T1" fmla="*/ 168 h 170"/>
                  <a:gd name="T2" fmla="*/ 42 w 556"/>
                  <a:gd name="T3" fmla="*/ 158 h 170"/>
                  <a:gd name="T4" fmla="*/ 50 w 556"/>
                  <a:gd name="T5" fmla="*/ 154 h 170"/>
                  <a:gd name="T6" fmla="*/ 64 w 556"/>
                  <a:gd name="T7" fmla="*/ 146 h 170"/>
                  <a:gd name="T8" fmla="*/ 82 w 556"/>
                  <a:gd name="T9" fmla="*/ 140 h 170"/>
                  <a:gd name="T10" fmla="*/ 112 w 556"/>
                  <a:gd name="T11" fmla="*/ 130 h 170"/>
                  <a:gd name="T12" fmla="*/ 196 w 556"/>
                  <a:gd name="T13" fmla="*/ 102 h 170"/>
                  <a:gd name="T14" fmla="*/ 238 w 556"/>
                  <a:gd name="T15" fmla="*/ 90 h 170"/>
                  <a:gd name="T16" fmla="*/ 290 w 556"/>
                  <a:gd name="T17" fmla="*/ 72 h 170"/>
                  <a:gd name="T18" fmla="*/ 292 w 556"/>
                  <a:gd name="T19" fmla="*/ 72 h 170"/>
                  <a:gd name="T20" fmla="*/ 310 w 556"/>
                  <a:gd name="T21" fmla="*/ 66 h 170"/>
                  <a:gd name="T22" fmla="*/ 338 w 556"/>
                  <a:gd name="T23" fmla="*/ 58 h 170"/>
                  <a:gd name="T24" fmla="*/ 350 w 556"/>
                  <a:gd name="T25" fmla="*/ 54 h 170"/>
                  <a:gd name="T26" fmla="*/ 366 w 556"/>
                  <a:gd name="T27" fmla="*/ 50 h 170"/>
                  <a:gd name="T28" fmla="*/ 408 w 556"/>
                  <a:gd name="T29" fmla="*/ 40 h 170"/>
                  <a:gd name="T30" fmla="*/ 466 w 556"/>
                  <a:gd name="T31" fmla="*/ 26 h 170"/>
                  <a:gd name="T32" fmla="*/ 556 w 556"/>
                  <a:gd name="T33" fmla="*/ 0 h 170"/>
                  <a:gd name="T34" fmla="*/ 510 w 556"/>
                  <a:gd name="T35" fmla="*/ 2 h 170"/>
                  <a:gd name="T36" fmla="*/ 466 w 556"/>
                  <a:gd name="T37" fmla="*/ 8 h 170"/>
                  <a:gd name="T38" fmla="*/ 408 w 556"/>
                  <a:gd name="T39" fmla="*/ 18 h 170"/>
                  <a:gd name="T40" fmla="*/ 366 w 556"/>
                  <a:gd name="T41" fmla="*/ 28 h 170"/>
                  <a:gd name="T42" fmla="*/ 350 w 556"/>
                  <a:gd name="T43" fmla="*/ 32 h 170"/>
                  <a:gd name="T44" fmla="*/ 338 w 556"/>
                  <a:gd name="T45" fmla="*/ 36 h 170"/>
                  <a:gd name="T46" fmla="*/ 322 w 556"/>
                  <a:gd name="T47" fmla="*/ 40 h 170"/>
                  <a:gd name="T48" fmla="*/ 310 w 556"/>
                  <a:gd name="T49" fmla="*/ 42 h 170"/>
                  <a:gd name="T50" fmla="*/ 290 w 556"/>
                  <a:gd name="T51" fmla="*/ 48 h 170"/>
                  <a:gd name="T52" fmla="*/ 254 w 556"/>
                  <a:gd name="T53" fmla="*/ 58 h 170"/>
                  <a:gd name="T54" fmla="*/ 238 w 556"/>
                  <a:gd name="T55" fmla="*/ 64 h 170"/>
                  <a:gd name="T56" fmla="*/ 204 w 556"/>
                  <a:gd name="T57" fmla="*/ 74 h 170"/>
                  <a:gd name="T58" fmla="*/ 196 w 556"/>
                  <a:gd name="T59" fmla="*/ 78 h 170"/>
                  <a:gd name="T60" fmla="*/ 152 w 556"/>
                  <a:gd name="T61" fmla="*/ 92 h 170"/>
                  <a:gd name="T62" fmla="*/ 112 w 556"/>
                  <a:gd name="T63" fmla="*/ 110 h 170"/>
                  <a:gd name="T64" fmla="*/ 96 w 556"/>
                  <a:gd name="T65" fmla="*/ 118 h 170"/>
                  <a:gd name="T66" fmla="*/ 82 w 556"/>
                  <a:gd name="T67" fmla="*/ 124 h 170"/>
                  <a:gd name="T68" fmla="*/ 50 w 556"/>
                  <a:gd name="T69" fmla="*/ 140 h 170"/>
                  <a:gd name="T70" fmla="*/ 42 w 556"/>
                  <a:gd name="T71" fmla="*/ 144 h 170"/>
                  <a:gd name="T72" fmla="*/ 10 w 556"/>
                  <a:gd name="T73" fmla="*/ 164 h 170"/>
                  <a:gd name="T74" fmla="*/ 0 w 556"/>
                  <a:gd name="T75" fmla="*/ 170 h 170"/>
                  <a:gd name="T76" fmla="*/ 10 w 556"/>
                  <a:gd name="T77" fmla="*/ 168 h 1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56"/>
                  <a:gd name="T118" fmla="*/ 0 h 170"/>
                  <a:gd name="T119" fmla="*/ 556 w 556"/>
                  <a:gd name="T120" fmla="*/ 170 h 17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56" h="170">
                    <a:moveTo>
                      <a:pt x="10" y="168"/>
                    </a:moveTo>
                    <a:lnTo>
                      <a:pt x="10" y="168"/>
                    </a:lnTo>
                    <a:lnTo>
                      <a:pt x="26" y="164"/>
                    </a:lnTo>
                    <a:lnTo>
                      <a:pt x="42" y="158"/>
                    </a:lnTo>
                    <a:lnTo>
                      <a:pt x="50" y="154"/>
                    </a:lnTo>
                    <a:lnTo>
                      <a:pt x="64" y="146"/>
                    </a:lnTo>
                    <a:lnTo>
                      <a:pt x="78" y="142"/>
                    </a:lnTo>
                    <a:lnTo>
                      <a:pt x="82" y="140"/>
                    </a:lnTo>
                    <a:lnTo>
                      <a:pt x="96" y="136"/>
                    </a:lnTo>
                    <a:lnTo>
                      <a:pt x="112" y="130"/>
                    </a:lnTo>
                    <a:lnTo>
                      <a:pt x="152" y="118"/>
                    </a:lnTo>
                    <a:lnTo>
                      <a:pt x="196" y="102"/>
                    </a:lnTo>
                    <a:lnTo>
                      <a:pt x="204" y="100"/>
                    </a:lnTo>
                    <a:lnTo>
                      <a:pt x="238" y="90"/>
                    </a:lnTo>
                    <a:lnTo>
                      <a:pt x="254" y="84"/>
                    </a:lnTo>
                    <a:lnTo>
                      <a:pt x="290" y="72"/>
                    </a:lnTo>
                    <a:lnTo>
                      <a:pt x="292" y="72"/>
                    </a:lnTo>
                    <a:lnTo>
                      <a:pt x="310" y="66"/>
                    </a:lnTo>
                    <a:lnTo>
                      <a:pt x="338" y="58"/>
                    </a:lnTo>
                    <a:lnTo>
                      <a:pt x="350" y="54"/>
                    </a:lnTo>
                    <a:lnTo>
                      <a:pt x="366" y="50"/>
                    </a:lnTo>
                    <a:lnTo>
                      <a:pt x="408" y="40"/>
                    </a:lnTo>
                    <a:lnTo>
                      <a:pt x="466" y="26"/>
                    </a:lnTo>
                    <a:lnTo>
                      <a:pt x="536" y="12"/>
                    </a:lnTo>
                    <a:lnTo>
                      <a:pt x="556" y="0"/>
                    </a:lnTo>
                    <a:lnTo>
                      <a:pt x="510" y="2"/>
                    </a:lnTo>
                    <a:lnTo>
                      <a:pt x="466" y="8"/>
                    </a:lnTo>
                    <a:lnTo>
                      <a:pt x="436" y="12"/>
                    </a:lnTo>
                    <a:lnTo>
                      <a:pt x="408" y="18"/>
                    </a:lnTo>
                    <a:lnTo>
                      <a:pt x="366" y="28"/>
                    </a:lnTo>
                    <a:lnTo>
                      <a:pt x="350" y="32"/>
                    </a:lnTo>
                    <a:lnTo>
                      <a:pt x="338" y="36"/>
                    </a:lnTo>
                    <a:lnTo>
                      <a:pt x="322" y="40"/>
                    </a:lnTo>
                    <a:lnTo>
                      <a:pt x="310" y="42"/>
                    </a:lnTo>
                    <a:lnTo>
                      <a:pt x="290" y="48"/>
                    </a:lnTo>
                    <a:lnTo>
                      <a:pt x="254" y="58"/>
                    </a:lnTo>
                    <a:lnTo>
                      <a:pt x="238" y="64"/>
                    </a:lnTo>
                    <a:lnTo>
                      <a:pt x="204" y="74"/>
                    </a:lnTo>
                    <a:lnTo>
                      <a:pt x="196" y="78"/>
                    </a:lnTo>
                    <a:lnTo>
                      <a:pt x="152" y="92"/>
                    </a:lnTo>
                    <a:lnTo>
                      <a:pt x="112" y="110"/>
                    </a:lnTo>
                    <a:lnTo>
                      <a:pt x="96" y="118"/>
                    </a:lnTo>
                    <a:lnTo>
                      <a:pt x="82" y="124"/>
                    </a:lnTo>
                    <a:lnTo>
                      <a:pt x="50" y="140"/>
                    </a:lnTo>
                    <a:lnTo>
                      <a:pt x="42" y="144"/>
                    </a:lnTo>
                    <a:lnTo>
                      <a:pt x="10" y="164"/>
                    </a:lnTo>
                    <a:lnTo>
                      <a:pt x="0" y="170"/>
                    </a:lnTo>
                    <a:lnTo>
                      <a:pt x="10"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20" name="Freeform 36"/>
              <p:cNvSpPr>
                <a:spLocks/>
              </p:cNvSpPr>
              <p:nvPr/>
            </p:nvSpPr>
            <p:spPr bwMode="auto">
              <a:xfrm flipH="1">
                <a:off x="4958" y="1162"/>
                <a:ext cx="42" cy="12"/>
              </a:xfrm>
              <a:custGeom>
                <a:avLst/>
                <a:gdLst>
                  <a:gd name="T0" fmla="*/ 26 w 42"/>
                  <a:gd name="T1" fmla="*/ 2 h 12"/>
                  <a:gd name="T2" fmla="*/ 26 w 42"/>
                  <a:gd name="T3" fmla="*/ 2 h 12"/>
                  <a:gd name="T4" fmla="*/ 14 w 42"/>
                  <a:gd name="T5" fmla="*/ 2 h 12"/>
                  <a:gd name="T6" fmla="*/ 2 w 42"/>
                  <a:gd name="T7" fmla="*/ 2 h 12"/>
                  <a:gd name="T8" fmla="*/ 2 w 42"/>
                  <a:gd name="T9" fmla="*/ 2 h 12"/>
                  <a:gd name="T10" fmla="*/ 0 w 42"/>
                  <a:gd name="T11" fmla="*/ 4 h 12"/>
                  <a:gd name="T12" fmla="*/ 2 w 42"/>
                  <a:gd name="T13" fmla="*/ 8 h 12"/>
                  <a:gd name="T14" fmla="*/ 4 w 42"/>
                  <a:gd name="T15" fmla="*/ 12 h 12"/>
                  <a:gd name="T16" fmla="*/ 4 w 42"/>
                  <a:gd name="T17" fmla="*/ 12 h 12"/>
                  <a:gd name="T18" fmla="*/ 26 w 42"/>
                  <a:gd name="T19" fmla="*/ 12 h 12"/>
                  <a:gd name="T20" fmla="*/ 26 w 42"/>
                  <a:gd name="T21" fmla="*/ 12 h 12"/>
                  <a:gd name="T22" fmla="*/ 36 w 42"/>
                  <a:gd name="T23" fmla="*/ 8 h 12"/>
                  <a:gd name="T24" fmla="*/ 38 w 42"/>
                  <a:gd name="T25" fmla="*/ 6 h 12"/>
                  <a:gd name="T26" fmla="*/ 42 w 42"/>
                  <a:gd name="T27" fmla="*/ 2 h 12"/>
                  <a:gd name="T28" fmla="*/ 42 w 42"/>
                  <a:gd name="T29" fmla="*/ 2 h 12"/>
                  <a:gd name="T30" fmla="*/ 34 w 42"/>
                  <a:gd name="T31" fmla="*/ 0 h 12"/>
                  <a:gd name="T32" fmla="*/ 26 w 42"/>
                  <a:gd name="T33" fmla="*/ 2 h 12"/>
                  <a:gd name="T34" fmla="*/ 26 w 42"/>
                  <a:gd name="T35" fmla="*/ 2 h 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2"/>
                  <a:gd name="T55" fmla="*/ 0 h 12"/>
                  <a:gd name="T56" fmla="*/ 42 w 42"/>
                  <a:gd name="T57" fmla="*/ 12 h 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2" h="12">
                    <a:moveTo>
                      <a:pt x="26" y="2"/>
                    </a:moveTo>
                    <a:lnTo>
                      <a:pt x="26" y="2"/>
                    </a:lnTo>
                    <a:lnTo>
                      <a:pt x="14" y="2"/>
                    </a:lnTo>
                    <a:lnTo>
                      <a:pt x="2" y="2"/>
                    </a:lnTo>
                    <a:lnTo>
                      <a:pt x="0" y="4"/>
                    </a:lnTo>
                    <a:lnTo>
                      <a:pt x="2" y="8"/>
                    </a:lnTo>
                    <a:lnTo>
                      <a:pt x="4" y="12"/>
                    </a:lnTo>
                    <a:lnTo>
                      <a:pt x="26" y="12"/>
                    </a:lnTo>
                    <a:lnTo>
                      <a:pt x="36" y="8"/>
                    </a:lnTo>
                    <a:lnTo>
                      <a:pt x="38" y="6"/>
                    </a:lnTo>
                    <a:lnTo>
                      <a:pt x="42" y="2"/>
                    </a:lnTo>
                    <a:lnTo>
                      <a:pt x="34" y="0"/>
                    </a:lnTo>
                    <a:lnTo>
                      <a:pt x="26"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21" name="Freeform 37"/>
              <p:cNvSpPr>
                <a:spLocks/>
              </p:cNvSpPr>
              <p:nvPr/>
            </p:nvSpPr>
            <p:spPr bwMode="auto">
              <a:xfrm flipH="1">
                <a:off x="4890" y="1362"/>
                <a:ext cx="86" cy="46"/>
              </a:xfrm>
              <a:custGeom>
                <a:avLst/>
                <a:gdLst>
                  <a:gd name="T0" fmla="*/ 32 w 86"/>
                  <a:gd name="T1" fmla="*/ 44 h 46"/>
                  <a:gd name="T2" fmla="*/ 32 w 86"/>
                  <a:gd name="T3" fmla="*/ 44 h 46"/>
                  <a:gd name="T4" fmla="*/ 34 w 86"/>
                  <a:gd name="T5" fmla="*/ 46 h 46"/>
                  <a:gd name="T6" fmla="*/ 34 w 86"/>
                  <a:gd name="T7" fmla="*/ 46 h 46"/>
                  <a:gd name="T8" fmla="*/ 48 w 86"/>
                  <a:gd name="T9" fmla="*/ 38 h 46"/>
                  <a:gd name="T10" fmla="*/ 64 w 86"/>
                  <a:gd name="T11" fmla="*/ 32 h 46"/>
                  <a:gd name="T12" fmla="*/ 64 w 86"/>
                  <a:gd name="T13" fmla="*/ 32 h 46"/>
                  <a:gd name="T14" fmla="*/ 72 w 86"/>
                  <a:gd name="T15" fmla="*/ 28 h 46"/>
                  <a:gd name="T16" fmla="*/ 72 w 86"/>
                  <a:gd name="T17" fmla="*/ 28 h 46"/>
                  <a:gd name="T18" fmla="*/ 86 w 86"/>
                  <a:gd name="T19" fmla="*/ 24 h 46"/>
                  <a:gd name="T20" fmla="*/ 86 w 86"/>
                  <a:gd name="T21" fmla="*/ 20 h 46"/>
                  <a:gd name="T22" fmla="*/ 86 w 86"/>
                  <a:gd name="T23" fmla="*/ 20 h 46"/>
                  <a:gd name="T24" fmla="*/ 82 w 86"/>
                  <a:gd name="T25" fmla="*/ 16 h 46"/>
                  <a:gd name="T26" fmla="*/ 78 w 86"/>
                  <a:gd name="T27" fmla="*/ 16 h 46"/>
                  <a:gd name="T28" fmla="*/ 72 w 86"/>
                  <a:gd name="T29" fmla="*/ 18 h 46"/>
                  <a:gd name="T30" fmla="*/ 64 w 86"/>
                  <a:gd name="T31" fmla="*/ 22 h 46"/>
                  <a:gd name="T32" fmla="*/ 38 w 86"/>
                  <a:gd name="T33" fmla="*/ 34 h 46"/>
                  <a:gd name="T34" fmla="*/ 38 w 86"/>
                  <a:gd name="T35" fmla="*/ 34 h 46"/>
                  <a:gd name="T36" fmla="*/ 32 w 86"/>
                  <a:gd name="T37" fmla="*/ 28 h 46"/>
                  <a:gd name="T38" fmla="*/ 32 w 86"/>
                  <a:gd name="T39" fmla="*/ 28 h 46"/>
                  <a:gd name="T40" fmla="*/ 18 w 86"/>
                  <a:gd name="T41" fmla="*/ 14 h 46"/>
                  <a:gd name="T42" fmla="*/ 4 w 86"/>
                  <a:gd name="T43" fmla="*/ 0 h 46"/>
                  <a:gd name="T44" fmla="*/ 2 w 86"/>
                  <a:gd name="T45" fmla="*/ 0 h 46"/>
                  <a:gd name="T46" fmla="*/ 0 w 86"/>
                  <a:gd name="T47" fmla="*/ 0 h 46"/>
                  <a:gd name="T48" fmla="*/ 0 w 86"/>
                  <a:gd name="T49" fmla="*/ 0 h 46"/>
                  <a:gd name="T50" fmla="*/ 0 w 86"/>
                  <a:gd name="T51" fmla="*/ 6 h 46"/>
                  <a:gd name="T52" fmla="*/ 2 w 86"/>
                  <a:gd name="T53" fmla="*/ 10 h 46"/>
                  <a:gd name="T54" fmla="*/ 2 w 86"/>
                  <a:gd name="T55" fmla="*/ 10 h 46"/>
                  <a:gd name="T56" fmla="*/ 8 w 86"/>
                  <a:gd name="T57" fmla="*/ 20 h 46"/>
                  <a:gd name="T58" fmla="*/ 16 w 86"/>
                  <a:gd name="T59" fmla="*/ 28 h 46"/>
                  <a:gd name="T60" fmla="*/ 24 w 86"/>
                  <a:gd name="T61" fmla="*/ 36 h 46"/>
                  <a:gd name="T62" fmla="*/ 32 w 86"/>
                  <a:gd name="T63" fmla="*/ 44 h 46"/>
                  <a:gd name="T64" fmla="*/ 32 w 86"/>
                  <a:gd name="T65" fmla="*/ 44 h 4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6"/>
                  <a:gd name="T100" fmla="*/ 0 h 46"/>
                  <a:gd name="T101" fmla="*/ 86 w 86"/>
                  <a:gd name="T102" fmla="*/ 46 h 4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6" h="46">
                    <a:moveTo>
                      <a:pt x="32" y="44"/>
                    </a:moveTo>
                    <a:lnTo>
                      <a:pt x="32" y="44"/>
                    </a:lnTo>
                    <a:lnTo>
                      <a:pt x="34" y="46"/>
                    </a:lnTo>
                    <a:lnTo>
                      <a:pt x="48" y="38"/>
                    </a:lnTo>
                    <a:lnTo>
                      <a:pt x="64" y="32"/>
                    </a:lnTo>
                    <a:lnTo>
                      <a:pt x="72" y="28"/>
                    </a:lnTo>
                    <a:lnTo>
                      <a:pt x="86" y="24"/>
                    </a:lnTo>
                    <a:lnTo>
                      <a:pt x="86" y="20"/>
                    </a:lnTo>
                    <a:lnTo>
                      <a:pt x="82" y="16"/>
                    </a:lnTo>
                    <a:lnTo>
                      <a:pt x="78" y="16"/>
                    </a:lnTo>
                    <a:lnTo>
                      <a:pt x="72" y="18"/>
                    </a:lnTo>
                    <a:lnTo>
                      <a:pt x="64" y="22"/>
                    </a:lnTo>
                    <a:lnTo>
                      <a:pt x="38" y="34"/>
                    </a:lnTo>
                    <a:lnTo>
                      <a:pt x="32" y="28"/>
                    </a:lnTo>
                    <a:lnTo>
                      <a:pt x="18" y="14"/>
                    </a:lnTo>
                    <a:lnTo>
                      <a:pt x="4" y="0"/>
                    </a:lnTo>
                    <a:lnTo>
                      <a:pt x="2" y="0"/>
                    </a:lnTo>
                    <a:lnTo>
                      <a:pt x="0" y="0"/>
                    </a:lnTo>
                    <a:lnTo>
                      <a:pt x="0" y="6"/>
                    </a:lnTo>
                    <a:lnTo>
                      <a:pt x="2" y="10"/>
                    </a:lnTo>
                    <a:lnTo>
                      <a:pt x="8" y="20"/>
                    </a:lnTo>
                    <a:lnTo>
                      <a:pt x="16" y="28"/>
                    </a:lnTo>
                    <a:lnTo>
                      <a:pt x="24" y="36"/>
                    </a:lnTo>
                    <a:lnTo>
                      <a:pt x="32"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22" name="Freeform 38"/>
              <p:cNvSpPr>
                <a:spLocks/>
              </p:cNvSpPr>
              <p:nvPr/>
            </p:nvSpPr>
            <p:spPr bwMode="auto">
              <a:xfrm flipH="1">
                <a:off x="4604" y="1186"/>
                <a:ext cx="44" cy="22"/>
              </a:xfrm>
              <a:custGeom>
                <a:avLst/>
                <a:gdLst>
                  <a:gd name="T0" fmla="*/ 24 w 44"/>
                  <a:gd name="T1" fmla="*/ 8 h 22"/>
                  <a:gd name="T2" fmla="*/ 24 w 44"/>
                  <a:gd name="T3" fmla="*/ 8 h 22"/>
                  <a:gd name="T4" fmla="*/ 18 w 44"/>
                  <a:gd name="T5" fmla="*/ 6 h 22"/>
                  <a:gd name="T6" fmla="*/ 14 w 44"/>
                  <a:gd name="T7" fmla="*/ 4 h 22"/>
                  <a:gd name="T8" fmla="*/ 8 w 44"/>
                  <a:gd name="T9" fmla="*/ 0 h 22"/>
                  <a:gd name="T10" fmla="*/ 4 w 44"/>
                  <a:gd name="T11" fmla="*/ 0 h 22"/>
                  <a:gd name="T12" fmla="*/ 4 w 44"/>
                  <a:gd name="T13" fmla="*/ 0 h 22"/>
                  <a:gd name="T14" fmla="*/ 0 w 44"/>
                  <a:gd name="T15" fmla="*/ 2 h 22"/>
                  <a:gd name="T16" fmla="*/ 0 w 44"/>
                  <a:gd name="T17" fmla="*/ 2 h 22"/>
                  <a:gd name="T18" fmla="*/ 4 w 44"/>
                  <a:gd name="T19" fmla="*/ 10 h 22"/>
                  <a:gd name="T20" fmla="*/ 4 w 44"/>
                  <a:gd name="T21" fmla="*/ 10 h 22"/>
                  <a:gd name="T22" fmla="*/ 8 w 44"/>
                  <a:gd name="T23" fmla="*/ 14 h 22"/>
                  <a:gd name="T24" fmla="*/ 12 w 44"/>
                  <a:gd name="T25" fmla="*/ 16 h 22"/>
                  <a:gd name="T26" fmla="*/ 22 w 44"/>
                  <a:gd name="T27" fmla="*/ 22 h 22"/>
                  <a:gd name="T28" fmla="*/ 22 w 44"/>
                  <a:gd name="T29" fmla="*/ 22 h 22"/>
                  <a:gd name="T30" fmla="*/ 28 w 44"/>
                  <a:gd name="T31" fmla="*/ 20 h 22"/>
                  <a:gd name="T32" fmla="*/ 32 w 44"/>
                  <a:gd name="T33" fmla="*/ 20 h 22"/>
                  <a:gd name="T34" fmla="*/ 32 w 44"/>
                  <a:gd name="T35" fmla="*/ 20 h 22"/>
                  <a:gd name="T36" fmla="*/ 40 w 44"/>
                  <a:gd name="T37" fmla="*/ 18 h 22"/>
                  <a:gd name="T38" fmla="*/ 42 w 44"/>
                  <a:gd name="T39" fmla="*/ 16 h 22"/>
                  <a:gd name="T40" fmla="*/ 44 w 44"/>
                  <a:gd name="T41" fmla="*/ 12 h 22"/>
                  <a:gd name="T42" fmla="*/ 44 w 44"/>
                  <a:gd name="T43" fmla="*/ 12 h 22"/>
                  <a:gd name="T44" fmla="*/ 38 w 44"/>
                  <a:gd name="T45" fmla="*/ 10 h 22"/>
                  <a:gd name="T46" fmla="*/ 32 w 44"/>
                  <a:gd name="T47" fmla="*/ 10 h 22"/>
                  <a:gd name="T48" fmla="*/ 32 w 44"/>
                  <a:gd name="T49" fmla="*/ 10 h 22"/>
                  <a:gd name="T50" fmla="*/ 24 w 44"/>
                  <a:gd name="T51" fmla="*/ 8 h 22"/>
                  <a:gd name="T52" fmla="*/ 24 w 44"/>
                  <a:gd name="T53" fmla="*/ 8 h 2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4"/>
                  <a:gd name="T82" fmla="*/ 0 h 22"/>
                  <a:gd name="T83" fmla="*/ 44 w 44"/>
                  <a:gd name="T84" fmla="*/ 22 h 2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4" h="22">
                    <a:moveTo>
                      <a:pt x="24" y="8"/>
                    </a:moveTo>
                    <a:lnTo>
                      <a:pt x="24" y="8"/>
                    </a:lnTo>
                    <a:lnTo>
                      <a:pt x="18" y="6"/>
                    </a:lnTo>
                    <a:lnTo>
                      <a:pt x="14" y="4"/>
                    </a:lnTo>
                    <a:lnTo>
                      <a:pt x="8" y="0"/>
                    </a:lnTo>
                    <a:lnTo>
                      <a:pt x="4" y="0"/>
                    </a:lnTo>
                    <a:lnTo>
                      <a:pt x="0" y="2"/>
                    </a:lnTo>
                    <a:lnTo>
                      <a:pt x="4" y="10"/>
                    </a:lnTo>
                    <a:lnTo>
                      <a:pt x="8" y="14"/>
                    </a:lnTo>
                    <a:lnTo>
                      <a:pt x="12" y="16"/>
                    </a:lnTo>
                    <a:lnTo>
                      <a:pt x="22" y="22"/>
                    </a:lnTo>
                    <a:lnTo>
                      <a:pt x="28" y="20"/>
                    </a:lnTo>
                    <a:lnTo>
                      <a:pt x="32" y="20"/>
                    </a:lnTo>
                    <a:lnTo>
                      <a:pt x="40" y="18"/>
                    </a:lnTo>
                    <a:lnTo>
                      <a:pt x="42" y="16"/>
                    </a:lnTo>
                    <a:lnTo>
                      <a:pt x="44" y="12"/>
                    </a:lnTo>
                    <a:lnTo>
                      <a:pt x="38" y="10"/>
                    </a:lnTo>
                    <a:lnTo>
                      <a:pt x="32" y="10"/>
                    </a:lnTo>
                    <a:lnTo>
                      <a:pt x="24"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23" name="Freeform 39"/>
              <p:cNvSpPr>
                <a:spLocks/>
              </p:cNvSpPr>
              <p:nvPr/>
            </p:nvSpPr>
            <p:spPr bwMode="auto">
              <a:xfrm flipH="1">
                <a:off x="4602" y="1216"/>
                <a:ext cx="48" cy="30"/>
              </a:xfrm>
              <a:custGeom>
                <a:avLst/>
                <a:gdLst>
                  <a:gd name="T0" fmla="*/ 6 w 48"/>
                  <a:gd name="T1" fmla="*/ 14 h 30"/>
                  <a:gd name="T2" fmla="*/ 6 w 48"/>
                  <a:gd name="T3" fmla="*/ 14 h 30"/>
                  <a:gd name="T4" fmla="*/ 16 w 48"/>
                  <a:gd name="T5" fmla="*/ 22 h 30"/>
                  <a:gd name="T6" fmla="*/ 20 w 48"/>
                  <a:gd name="T7" fmla="*/ 26 h 30"/>
                  <a:gd name="T8" fmla="*/ 24 w 48"/>
                  <a:gd name="T9" fmla="*/ 30 h 30"/>
                  <a:gd name="T10" fmla="*/ 24 w 48"/>
                  <a:gd name="T11" fmla="*/ 30 h 30"/>
                  <a:gd name="T12" fmla="*/ 34 w 48"/>
                  <a:gd name="T13" fmla="*/ 28 h 30"/>
                  <a:gd name="T14" fmla="*/ 34 w 48"/>
                  <a:gd name="T15" fmla="*/ 28 h 30"/>
                  <a:gd name="T16" fmla="*/ 42 w 48"/>
                  <a:gd name="T17" fmla="*/ 26 h 30"/>
                  <a:gd name="T18" fmla="*/ 46 w 48"/>
                  <a:gd name="T19" fmla="*/ 22 h 30"/>
                  <a:gd name="T20" fmla="*/ 46 w 48"/>
                  <a:gd name="T21" fmla="*/ 22 h 30"/>
                  <a:gd name="T22" fmla="*/ 48 w 48"/>
                  <a:gd name="T23" fmla="*/ 20 h 30"/>
                  <a:gd name="T24" fmla="*/ 46 w 48"/>
                  <a:gd name="T25" fmla="*/ 20 h 30"/>
                  <a:gd name="T26" fmla="*/ 46 w 48"/>
                  <a:gd name="T27" fmla="*/ 18 h 30"/>
                  <a:gd name="T28" fmla="*/ 46 w 48"/>
                  <a:gd name="T29" fmla="*/ 18 h 30"/>
                  <a:gd name="T30" fmla="*/ 40 w 48"/>
                  <a:gd name="T31" fmla="*/ 20 h 30"/>
                  <a:gd name="T32" fmla="*/ 34 w 48"/>
                  <a:gd name="T33" fmla="*/ 20 h 30"/>
                  <a:gd name="T34" fmla="*/ 34 w 48"/>
                  <a:gd name="T35" fmla="*/ 20 h 30"/>
                  <a:gd name="T36" fmla="*/ 26 w 48"/>
                  <a:gd name="T37" fmla="*/ 18 h 30"/>
                  <a:gd name="T38" fmla="*/ 20 w 48"/>
                  <a:gd name="T39" fmla="*/ 12 h 30"/>
                  <a:gd name="T40" fmla="*/ 14 w 48"/>
                  <a:gd name="T41" fmla="*/ 8 h 30"/>
                  <a:gd name="T42" fmla="*/ 6 w 48"/>
                  <a:gd name="T43" fmla="*/ 2 h 30"/>
                  <a:gd name="T44" fmla="*/ 6 w 48"/>
                  <a:gd name="T45" fmla="*/ 2 h 30"/>
                  <a:gd name="T46" fmla="*/ 2 w 48"/>
                  <a:gd name="T47" fmla="*/ 0 h 30"/>
                  <a:gd name="T48" fmla="*/ 2 w 48"/>
                  <a:gd name="T49" fmla="*/ 0 h 30"/>
                  <a:gd name="T50" fmla="*/ 0 w 48"/>
                  <a:gd name="T51" fmla="*/ 4 h 30"/>
                  <a:gd name="T52" fmla="*/ 2 w 48"/>
                  <a:gd name="T53" fmla="*/ 8 h 30"/>
                  <a:gd name="T54" fmla="*/ 6 w 48"/>
                  <a:gd name="T55" fmla="*/ 14 h 30"/>
                  <a:gd name="T56" fmla="*/ 6 w 48"/>
                  <a:gd name="T57" fmla="*/ 14 h 3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8"/>
                  <a:gd name="T88" fmla="*/ 0 h 30"/>
                  <a:gd name="T89" fmla="*/ 48 w 48"/>
                  <a:gd name="T90" fmla="*/ 30 h 3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8" h="30">
                    <a:moveTo>
                      <a:pt x="6" y="14"/>
                    </a:moveTo>
                    <a:lnTo>
                      <a:pt x="6" y="14"/>
                    </a:lnTo>
                    <a:lnTo>
                      <a:pt x="16" y="22"/>
                    </a:lnTo>
                    <a:lnTo>
                      <a:pt x="20" y="26"/>
                    </a:lnTo>
                    <a:lnTo>
                      <a:pt x="24" y="30"/>
                    </a:lnTo>
                    <a:lnTo>
                      <a:pt x="34" y="28"/>
                    </a:lnTo>
                    <a:lnTo>
                      <a:pt x="42" y="26"/>
                    </a:lnTo>
                    <a:lnTo>
                      <a:pt x="46" y="22"/>
                    </a:lnTo>
                    <a:lnTo>
                      <a:pt x="48" y="20"/>
                    </a:lnTo>
                    <a:lnTo>
                      <a:pt x="46" y="20"/>
                    </a:lnTo>
                    <a:lnTo>
                      <a:pt x="46" y="18"/>
                    </a:lnTo>
                    <a:lnTo>
                      <a:pt x="40" y="20"/>
                    </a:lnTo>
                    <a:lnTo>
                      <a:pt x="34" y="20"/>
                    </a:lnTo>
                    <a:lnTo>
                      <a:pt x="26" y="18"/>
                    </a:lnTo>
                    <a:lnTo>
                      <a:pt x="20" y="12"/>
                    </a:lnTo>
                    <a:lnTo>
                      <a:pt x="14" y="8"/>
                    </a:lnTo>
                    <a:lnTo>
                      <a:pt x="6" y="2"/>
                    </a:lnTo>
                    <a:lnTo>
                      <a:pt x="2" y="0"/>
                    </a:lnTo>
                    <a:lnTo>
                      <a:pt x="0" y="4"/>
                    </a:lnTo>
                    <a:lnTo>
                      <a:pt x="2" y="8"/>
                    </a:lnTo>
                    <a:lnTo>
                      <a:pt x="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24" name="Freeform 40"/>
              <p:cNvSpPr>
                <a:spLocks/>
              </p:cNvSpPr>
              <p:nvPr/>
            </p:nvSpPr>
            <p:spPr bwMode="auto">
              <a:xfrm flipH="1">
                <a:off x="4648" y="1182"/>
                <a:ext cx="60" cy="28"/>
              </a:xfrm>
              <a:custGeom>
                <a:avLst/>
                <a:gdLst>
                  <a:gd name="T0" fmla="*/ 44 w 60"/>
                  <a:gd name="T1" fmla="*/ 16 h 28"/>
                  <a:gd name="T2" fmla="*/ 44 w 60"/>
                  <a:gd name="T3" fmla="*/ 16 h 28"/>
                  <a:gd name="T4" fmla="*/ 34 w 60"/>
                  <a:gd name="T5" fmla="*/ 14 h 28"/>
                  <a:gd name="T6" fmla="*/ 26 w 60"/>
                  <a:gd name="T7" fmla="*/ 10 h 28"/>
                  <a:gd name="T8" fmla="*/ 8 w 60"/>
                  <a:gd name="T9" fmla="*/ 2 h 28"/>
                  <a:gd name="T10" fmla="*/ 8 w 60"/>
                  <a:gd name="T11" fmla="*/ 2 h 28"/>
                  <a:gd name="T12" fmla="*/ 0 w 60"/>
                  <a:gd name="T13" fmla="*/ 0 h 28"/>
                  <a:gd name="T14" fmla="*/ 0 w 60"/>
                  <a:gd name="T15" fmla="*/ 0 h 28"/>
                  <a:gd name="T16" fmla="*/ 0 w 60"/>
                  <a:gd name="T17" fmla="*/ 4 h 28"/>
                  <a:gd name="T18" fmla="*/ 2 w 60"/>
                  <a:gd name="T19" fmla="*/ 6 h 28"/>
                  <a:gd name="T20" fmla="*/ 6 w 60"/>
                  <a:gd name="T21" fmla="*/ 12 h 28"/>
                  <a:gd name="T22" fmla="*/ 6 w 60"/>
                  <a:gd name="T23" fmla="*/ 12 h 28"/>
                  <a:gd name="T24" fmla="*/ 8 w 60"/>
                  <a:gd name="T25" fmla="*/ 14 h 28"/>
                  <a:gd name="T26" fmla="*/ 8 w 60"/>
                  <a:gd name="T27" fmla="*/ 14 h 28"/>
                  <a:gd name="T28" fmla="*/ 16 w 60"/>
                  <a:gd name="T29" fmla="*/ 20 h 28"/>
                  <a:gd name="T30" fmla="*/ 24 w 60"/>
                  <a:gd name="T31" fmla="*/ 22 h 28"/>
                  <a:gd name="T32" fmla="*/ 34 w 60"/>
                  <a:gd name="T33" fmla="*/ 26 h 28"/>
                  <a:gd name="T34" fmla="*/ 44 w 60"/>
                  <a:gd name="T35" fmla="*/ 26 h 28"/>
                  <a:gd name="T36" fmla="*/ 44 w 60"/>
                  <a:gd name="T37" fmla="*/ 26 h 28"/>
                  <a:gd name="T38" fmla="*/ 58 w 60"/>
                  <a:gd name="T39" fmla="*/ 28 h 28"/>
                  <a:gd name="T40" fmla="*/ 60 w 60"/>
                  <a:gd name="T41" fmla="*/ 22 h 28"/>
                  <a:gd name="T42" fmla="*/ 60 w 60"/>
                  <a:gd name="T43" fmla="*/ 22 h 28"/>
                  <a:gd name="T44" fmla="*/ 56 w 60"/>
                  <a:gd name="T45" fmla="*/ 18 h 28"/>
                  <a:gd name="T46" fmla="*/ 50 w 60"/>
                  <a:gd name="T47" fmla="*/ 16 h 28"/>
                  <a:gd name="T48" fmla="*/ 50 w 60"/>
                  <a:gd name="T49" fmla="*/ 16 h 28"/>
                  <a:gd name="T50" fmla="*/ 44 w 60"/>
                  <a:gd name="T51" fmla="*/ 16 h 28"/>
                  <a:gd name="T52" fmla="*/ 44 w 60"/>
                  <a:gd name="T53" fmla="*/ 16 h 2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0"/>
                  <a:gd name="T82" fmla="*/ 0 h 28"/>
                  <a:gd name="T83" fmla="*/ 60 w 60"/>
                  <a:gd name="T84" fmla="*/ 28 h 2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0" h="28">
                    <a:moveTo>
                      <a:pt x="44" y="16"/>
                    </a:moveTo>
                    <a:lnTo>
                      <a:pt x="44" y="16"/>
                    </a:lnTo>
                    <a:lnTo>
                      <a:pt x="34" y="14"/>
                    </a:lnTo>
                    <a:lnTo>
                      <a:pt x="26" y="10"/>
                    </a:lnTo>
                    <a:lnTo>
                      <a:pt x="8" y="2"/>
                    </a:lnTo>
                    <a:lnTo>
                      <a:pt x="0" y="0"/>
                    </a:lnTo>
                    <a:lnTo>
                      <a:pt x="0" y="4"/>
                    </a:lnTo>
                    <a:lnTo>
                      <a:pt x="2" y="6"/>
                    </a:lnTo>
                    <a:lnTo>
                      <a:pt x="6" y="12"/>
                    </a:lnTo>
                    <a:lnTo>
                      <a:pt x="8" y="14"/>
                    </a:lnTo>
                    <a:lnTo>
                      <a:pt x="16" y="20"/>
                    </a:lnTo>
                    <a:lnTo>
                      <a:pt x="24" y="22"/>
                    </a:lnTo>
                    <a:lnTo>
                      <a:pt x="34" y="26"/>
                    </a:lnTo>
                    <a:lnTo>
                      <a:pt x="44" y="26"/>
                    </a:lnTo>
                    <a:lnTo>
                      <a:pt x="58" y="28"/>
                    </a:lnTo>
                    <a:lnTo>
                      <a:pt x="60" y="22"/>
                    </a:lnTo>
                    <a:lnTo>
                      <a:pt x="56" y="18"/>
                    </a:lnTo>
                    <a:lnTo>
                      <a:pt x="50" y="16"/>
                    </a:lnTo>
                    <a:lnTo>
                      <a:pt x="44"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25" name="Freeform 41"/>
              <p:cNvSpPr>
                <a:spLocks/>
              </p:cNvSpPr>
              <p:nvPr/>
            </p:nvSpPr>
            <p:spPr bwMode="auto">
              <a:xfrm flipH="1">
                <a:off x="4574" y="1254"/>
                <a:ext cx="46" cy="36"/>
              </a:xfrm>
              <a:custGeom>
                <a:avLst/>
                <a:gdLst>
                  <a:gd name="T0" fmla="*/ 32 w 46"/>
                  <a:gd name="T1" fmla="*/ 36 h 36"/>
                  <a:gd name="T2" fmla="*/ 32 w 46"/>
                  <a:gd name="T3" fmla="*/ 36 h 36"/>
                  <a:gd name="T4" fmla="*/ 40 w 46"/>
                  <a:gd name="T5" fmla="*/ 36 h 36"/>
                  <a:gd name="T6" fmla="*/ 40 w 46"/>
                  <a:gd name="T7" fmla="*/ 36 h 36"/>
                  <a:gd name="T8" fmla="*/ 44 w 46"/>
                  <a:gd name="T9" fmla="*/ 32 h 36"/>
                  <a:gd name="T10" fmla="*/ 46 w 46"/>
                  <a:gd name="T11" fmla="*/ 30 h 36"/>
                  <a:gd name="T12" fmla="*/ 46 w 46"/>
                  <a:gd name="T13" fmla="*/ 26 h 36"/>
                  <a:gd name="T14" fmla="*/ 46 w 46"/>
                  <a:gd name="T15" fmla="*/ 26 h 36"/>
                  <a:gd name="T16" fmla="*/ 46 w 46"/>
                  <a:gd name="T17" fmla="*/ 26 h 36"/>
                  <a:gd name="T18" fmla="*/ 44 w 46"/>
                  <a:gd name="T19" fmla="*/ 24 h 36"/>
                  <a:gd name="T20" fmla="*/ 40 w 46"/>
                  <a:gd name="T21" fmla="*/ 24 h 36"/>
                  <a:gd name="T22" fmla="*/ 40 w 46"/>
                  <a:gd name="T23" fmla="*/ 24 h 36"/>
                  <a:gd name="T24" fmla="*/ 36 w 46"/>
                  <a:gd name="T25" fmla="*/ 26 h 36"/>
                  <a:gd name="T26" fmla="*/ 32 w 46"/>
                  <a:gd name="T27" fmla="*/ 28 h 36"/>
                  <a:gd name="T28" fmla="*/ 32 w 46"/>
                  <a:gd name="T29" fmla="*/ 28 h 36"/>
                  <a:gd name="T30" fmla="*/ 28 w 46"/>
                  <a:gd name="T31" fmla="*/ 26 h 36"/>
                  <a:gd name="T32" fmla="*/ 24 w 46"/>
                  <a:gd name="T33" fmla="*/ 22 h 36"/>
                  <a:gd name="T34" fmla="*/ 16 w 46"/>
                  <a:gd name="T35" fmla="*/ 12 h 36"/>
                  <a:gd name="T36" fmla="*/ 16 w 46"/>
                  <a:gd name="T37" fmla="*/ 12 h 36"/>
                  <a:gd name="T38" fmla="*/ 12 w 46"/>
                  <a:gd name="T39" fmla="*/ 4 h 36"/>
                  <a:gd name="T40" fmla="*/ 4 w 46"/>
                  <a:gd name="T41" fmla="*/ 0 h 36"/>
                  <a:gd name="T42" fmla="*/ 4 w 46"/>
                  <a:gd name="T43" fmla="*/ 0 h 36"/>
                  <a:gd name="T44" fmla="*/ 4 w 46"/>
                  <a:gd name="T45" fmla="*/ 0 h 36"/>
                  <a:gd name="T46" fmla="*/ 0 w 46"/>
                  <a:gd name="T47" fmla="*/ 8 h 36"/>
                  <a:gd name="T48" fmla="*/ 0 w 46"/>
                  <a:gd name="T49" fmla="*/ 8 h 36"/>
                  <a:gd name="T50" fmla="*/ 4 w 46"/>
                  <a:gd name="T51" fmla="*/ 10 h 36"/>
                  <a:gd name="T52" fmla="*/ 4 w 46"/>
                  <a:gd name="T53" fmla="*/ 10 h 36"/>
                  <a:gd name="T54" fmla="*/ 10 w 46"/>
                  <a:gd name="T55" fmla="*/ 18 h 36"/>
                  <a:gd name="T56" fmla="*/ 16 w 46"/>
                  <a:gd name="T57" fmla="*/ 26 h 36"/>
                  <a:gd name="T58" fmla="*/ 16 w 46"/>
                  <a:gd name="T59" fmla="*/ 26 h 36"/>
                  <a:gd name="T60" fmla="*/ 24 w 46"/>
                  <a:gd name="T61" fmla="*/ 34 h 36"/>
                  <a:gd name="T62" fmla="*/ 28 w 46"/>
                  <a:gd name="T63" fmla="*/ 36 h 36"/>
                  <a:gd name="T64" fmla="*/ 32 w 46"/>
                  <a:gd name="T65" fmla="*/ 36 h 36"/>
                  <a:gd name="T66" fmla="*/ 32 w 46"/>
                  <a:gd name="T67" fmla="*/ 36 h 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6"/>
                  <a:gd name="T103" fmla="*/ 0 h 36"/>
                  <a:gd name="T104" fmla="*/ 46 w 46"/>
                  <a:gd name="T105" fmla="*/ 36 h 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6" h="36">
                    <a:moveTo>
                      <a:pt x="32" y="36"/>
                    </a:moveTo>
                    <a:lnTo>
                      <a:pt x="32" y="36"/>
                    </a:lnTo>
                    <a:lnTo>
                      <a:pt x="40" y="36"/>
                    </a:lnTo>
                    <a:lnTo>
                      <a:pt x="44" y="32"/>
                    </a:lnTo>
                    <a:lnTo>
                      <a:pt x="46" y="30"/>
                    </a:lnTo>
                    <a:lnTo>
                      <a:pt x="46" y="26"/>
                    </a:lnTo>
                    <a:lnTo>
                      <a:pt x="44" y="24"/>
                    </a:lnTo>
                    <a:lnTo>
                      <a:pt x="40" y="24"/>
                    </a:lnTo>
                    <a:lnTo>
                      <a:pt x="36" y="26"/>
                    </a:lnTo>
                    <a:lnTo>
                      <a:pt x="32" y="28"/>
                    </a:lnTo>
                    <a:lnTo>
                      <a:pt x="28" y="26"/>
                    </a:lnTo>
                    <a:lnTo>
                      <a:pt x="24" y="22"/>
                    </a:lnTo>
                    <a:lnTo>
                      <a:pt x="16" y="12"/>
                    </a:lnTo>
                    <a:lnTo>
                      <a:pt x="12" y="4"/>
                    </a:lnTo>
                    <a:lnTo>
                      <a:pt x="4" y="0"/>
                    </a:lnTo>
                    <a:lnTo>
                      <a:pt x="0" y="8"/>
                    </a:lnTo>
                    <a:lnTo>
                      <a:pt x="4" y="10"/>
                    </a:lnTo>
                    <a:lnTo>
                      <a:pt x="10" y="18"/>
                    </a:lnTo>
                    <a:lnTo>
                      <a:pt x="16" y="26"/>
                    </a:lnTo>
                    <a:lnTo>
                      <a:pt x="24" y="34"/>
                    </a:lnTo>
                    <a:lnTo>
                      <a:pt x="28" y="36"/>
                    </a:lnTo>
                    <a:lnTo>
                      <a:pt x="32" y="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26" name="Freeform 42"/>
              <p:cNvSpPr>
                <a:spLocks/>
              </p:cNvSpPr>
              <p:nvPr/>
            </p:nvSpPr>
            <p:spPr bwMode="auto">
              <a:xfrm flipH="1">
                <a:off x="4698" y="1190"/>
                <a:ext cx="68" cy="24"/>
              </a:xfrm>
              <a:custGeom>
                <a:avLst/>
                <a:gdLst>
                  <a:gd name="T0" fmla="*/ 30 w 68"/>
                  <a:gd name="T1" fmla="*/ 12 h 24"/>
                  <a:gd name="T2" fmla="*/ 30 w 68"/>
                  <a:gd name="T3" fmla="*/ 12 h 24"/>
                  <a:gd name="T4" fmla="*/ 22 w 68"/>
                  <a:gd name="T5" fmla="*/ 10 h 24"/>
                  <a:gd name="T6" fmla="*/ 16 w 68"/>
                  <a:gd name="T7" fmla="*/ 4 h 24"/>
                  <a:gd name="T8" fmla="*/ 16 w 68"/>
                  <a:gd name="T9" fmla="*/ 4 h 24"/>
                  <a:gd name="T10" fmla="*/ 8 w 68"/>
                  <a:gd name="T11" fmla="*/ 0 h 24"/>
                  <a:gd name="T12" fmla="*/ 8 w 68"/>
                  <a:gd name="T13" fmla="*/ 0 h 24"/>
                  <a:gd name="T14" fmla="*/ 0 w 68"/>
                  <a:gd name="T15" fmla="*/ 0 h 24"/>
                  <a:gd name="T16" fmla="*/ 0 w 68"/>
                  <a:gd name="T17" fmla="*/ 0 h 24"/>
                  <a:gd name="T18" fmla="*/ 4 w 68"/>
                  <a:gd name="T19" fmla="*/ 6 h 24"/>
                  <a:gd name="T20" fmla="*/ 8 w 68"/>
                  <a:gd name="T21" fmla="*/ 10 h 24"/>
                  <a:gd name="T22" fmla="*/ 8 w 68"/>
                  <a:gd name="T23" fmla="*/ 10 h 24"/>
                  <a:gd name="T24" fmla="*/ 16 w 68"/>
                  <a:gd name="T25" fmla="*/ 16 h 24"/>
                  <a:gd name="T26" fmla="*/ 16 w 68"/>
                  <a:gd name="T27" fmla="*/ 16 h 24"/>
                  <a:gd name="T28" fmla="*/ 24 w 68"/>
                  <a:gd name="T29" fmla="*/ 22 h 24"/>
                  <a:gd name="T30" fmla="*/ 24 w 68"/>
                  <a:gd name="T31" fmla="*/ 22 h 24"/>
                  <a:gd name="T32" fmla="*/ 50 w 68"/>
                  <a:gd name="T33" fmla="*/ 24 h 24"/>
                  <a:gd name="T34" fmla="*/ 50 w 68"/>
                  <a:gd name="T35" fmla="*/ 24 h 24"/>
                  <a:gd name="T36" fmla="*/ 66 w 68"/>
                  <a:gd name="T37" fmla="*/ 22 h 24"/>
                  <a:gd name="T38" fmla="*/ 66 w 68"/>
                  <a:gd name="T39" fmla="*/ 22 h 24"/>
                  <a:gd name="T40" fmla="*/ 68 w 68"/>
                  <a:gd name="T41" fmla="*/ 22 h 24"/>
                  <a:gd name="T42" fmla="*/ 68 w 68"/>
                  <a:gd name="T43" fmla="*/ 22 h 24"/>
                  <a:gd name="T44" fmla="*/ 66 w 68"/>
                  <a:gd name="T45" fmla="*/ 18 h 24"/>
                  <a:gd name="T46" fmla="*/ 66 w 68"/>
                  <a:gd name="T47" fmla="*/ 18 h 24"/>
                  <a:gd name="T48" fmla="*/ 62 w 68"/>
                  <a:gd name="T49" fmla="*/ 14 h 24"/>
                  <a:gd name="T50" fmla="*/ 58 w 68"/>
                  <a:gd name="T51" fmla="*/ 12 h 24"/>
                  <a:gd name="T52" fmla="*/ 50 w 68"/>
                  <a:gd name="T53" fmla="*/ 12 h 24"/>
                  <a:gd name="T54" fmla="*/ 50 w 68"/>
                  <a:gd name="T55" fmla="*/ 12 h 24"/>
                  <a:gd name="T56" fmla="*/ 40 w 68"/>
                  <a:gd name="T57" fmla="*/ 12 h 24"/>
                  <a:gd name="T58" fmla="*/ 30 w 68"/>
                  <a:gd name="T59" fmla="*/ 12 h 24"/>
                  <a:gd name="T60" fmla="*/ 30 w 68"/>
                  <a:gd name="T61" fmla="*/ 12 h 2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8"/>
                  <a:gd name="T94" fmla="*/ 0 h 24"/>
                  <a:gd name="T95" fmla="*/ 68 w 68"/>
                  <a:gd name="T96" fmla="*/ 24 h 2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8" h="24">
                    <a:moveTo>
                      <a:pt x="30" y="12"/>
                    </a:moveTo>
                    <a:lnTo>
                      <a:pt x="30" y="12"/>
                    </a:lnTo>
                    <a:lnTo>
                      <a:pt x="22" y="10"/>
                    </a:lnTo>
                    <a:lnTo>
                      <a:pt x="16" y="4"/>
                    </a:lnTo>
                    <a:lnTo>
                      <a:pt x="8" y="0"/>
                    </a:lnTo>
                    <a:lnTo>
                      <a:pt x="0" y="0"/>
                    </a:lnTo>
                    <a:lnTo>
                      <a:pt x="4" y="6"/>
                    </a:lnTo>
                    <a:lnTo>
                      <a:pt x="8" y="10"/>
                    </a:lnTo>
                    <a:lnTo>
                      <a:pt x="16" y="16"/>
                    </a:lnTo>
                    <a:lnTo>
                      <a:pt x="24" y="22"/>
                    </a:lnTo>
                    <a:lnTo>
                      <a:pt x="50" y="24"/>
                    </a:lnTo>
                    <a:lnTo>
                      <a:pt x="66" y="22"/>
                    </a:lnTo>
                    <a:lnTo>
                      <a:pt x="68" y="22"/>
                    </a:lnTo>
                    <a:lnTo>
                      <a:pt x="66" y="18"/>
                    </a:lnTo>
                    <a:lnTo>
                      <a:pt x="62" y="14"/>
                    </a:lnTo>
                    <a:lnTo>
                      <a:pt x="58" y="12"/>
                    </a:lnTo>
                    <a:lnTo>
                      <a:pt x="50" y="12"/>
                    </a:lnTo>
                    <a:lnTo>
                      <a:pt x="40" y="12"/>
                    </a:lnTo>
                    <a:lnTo>
                      <a:pt x="30"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27" name="Freeform 43"/>
              <p:cNvSpPr>
                <a:spLocks/>
              </p:cNvSpPr>
              <p:nvPr/>
            </p:nvSpPr>
            <p:spPr bwMode="auto">
              <a:xfrm flipH="1">
                <a:off x="4740" y="1168"/>
                <a:ext cx="38" cy="12"/>
              </a:xfrm>
              <a:custGeom>
                <a:avLst/>
                <a:gdLst>
                  <a:gd name="T0" fmla="*/ 28 w 38"/>
                  <a:gd name="T1" fmla="*/ 0 h 12"/>
                  <a:gd name="T2" fmla="*/ 28 w 38"/>
                  <a:gd name="T3" fmla="*/ 0 h 12"/>
                  <a:gd name="T4" fmla="*/ 20 w 38"/>
                  <a:gd name="T5" fmla="*/ 0 h 12"/>
                  <a:gd name="T6" fmla="*/ 20 w 38"/>
                  <a:gd name="T7" fmla="*/ 0 h 12"/>
                  <a:gd name="T8" fmla="*/ 10 w 38"/>
                  <a:gd name="T9" fmla="*/ 0 h 12"/>
                  <a:gd name="T10" fmla="*/ 0 w 38"/>
                  <a:gd name="T11" fmla="*/ 2 h 12"/>
                  <a:gd name="T12" fmla="*/ 0 w 38"/>
                  <a:gd name="T13" fmla="*/ 2 h 12"/>
                  <a:gd name="T14" fmla="*/ 4 w 38"/>
                  <a:gd name="T15" fmla="*/ 8 h 12"/>
                  <a:gd name="T16" fmla="*/ 8 w 38"/>
                  <a:gd name="T17" fmla="*/ 10 h 12"/>
                  <a:gd name="T18" fmla="*/ 14 w 38"/>
                  <a:gd name="T19" fmla="*/ 12 h 12"/>
                  <a:gd name="T20" fmla="*/ 20 w 38"/>
                  <a:gd name="T21" fmla="*/ 10 h 12"/>
                  <a:gd name="T22" fmla="*/ 20 w 38"/>
                  <a:gd name="T23" fmla="*/ 10 h 12"/>
                  <a:gd name="T24" fmla="*/ 28 w 38"/>
                  <a:gd name="T25" fmla="*/ 10 h 12"/>
                  <a:gd name="T26" fmla="*/ 28 w 38"/>
                  <a:gd name="T27" fmla="*/ 10 h 12"/>
                  <a:gd name="T28" fmla="*/ 34 w 38"/>
                  <a:gd name="T29" fmla="*/ 10 h 12"/>
                  <a:gd name="T30" fmla="*/ 34 w 38"/>
                  <a:gd name="T31" fmla="*/ 10 h 12"/>
                  <a:gd name="T32" fmla="*/ 36 w 38"/>
                  <a:gd name="T33" fmla="*/ 10 h 12"/>
                  <a:gd name="T34" fmla="*/ 38 w 38"/>
                  <a:gd name="T35" fmla="*/ 8 h 12"/>
                  <a:gd name="T36" fmla="*/ 38 w 38"/>
                  <a:gd name="T37" fmla="*/ 2 h 12"/>
                  <a:gd name="T38" fmla="*/ 38 w 38"/>
                  <a:gd name="T39" fmla="*/ 2 h 12"/>
                  <a:gd name="T40" fmla="*/ 28 w 38"/>
                  <a:gd name="T41" fmla="*/ 0 h 12"/>
                  <a:gd name="T42" fmla="*/ 28 w 38"/>
                  <a:gd name="T43" fmla="*/ 0 h 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8"/>
                  <a:gd name="T67" fmla="*/ 0 h 12"/>
                  <a:gd name="T68" fmla="*/ 38 w 38"/>
                  <a:gd name="T69" fmla="*/ 12 h 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8" h="12">
                    <a:moveTo>
                      <a:pt x="28" y="0"/>
                    </a:moveTo>
                    <a:lnTo>
                      <a:pt x="28" y="0"/>
                    </a:lnTo>
                    <a:lnTo>
                      <a:pt x="20" y="0"/>
                    </a:lnTo>
                    <a:lnTo>
                      <a:pt x="10" y="0"/>
                    </a:lnTo>
                    <a:lnTo>
                      <a:pt x="0" y="2"/>
                    </a:lnTo>
                    <a:lnTo>
                      <a:pt x="4" y="8"/>
                    </a:lnTo>
                    <a:lnTo>
                      <a:pt x="8" y="10"/>
                    </a:lnTo>
                    <a:lnTo>
                      <a:pt x="14" y="12"/>
                    </a:lnTo>
                    <a:lnTo>
                      <a:pt x="20" y="10"/>
                    </a:lnTo>
                    <a:lnTo>
                      <a:pt x="28" y="10"/>
                    </a:lnTo>
                    <a:lnTo>
                      <a:pt x="34" y="10"/>
                    </a:lnTo>
                    <a:lnTo>
                      <a:pt x="36" y="10"/>
                    </a:lnTo>
                    <a:lnTo>
                      <a:pt x="38" y="8"/>
                    </a:lnTo>
                    <a:lnTo>
                      <a:pt x="38" y="2"/>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28" name="Freeform 44"/>
              <p:cNvSpPr>
                <a:spLocks/>
              </p:cNvSpPr>
              <p:nvPr/>
            </p:nvSpPr>
            <p:spPr bwMode="auto">
              <a:xfrm flipH="1">
                <a:off x="4692" y="1170"/>
                <a:ext cx="18" cy="8"/>
              </a:xfrm>
              <a:custGeom>
                <a:avLst/>
                <a:gdLst>
                  <a:gd name="T0" fmla="*/ 10 w 18"/>
                  <a:gd name="T1" fmla="*/ 2 h 8"/>
                  <a:gd name="T2" fmla="*/ 0 w 18"/>
                  <a:gd name="T3" fmla="*/ 0 h 8"/>
                  <a:gd name="T4" fmla="*/ 0 w 18"/>
                  <a:gd name="T5" fmla="*/ 0 h 8"/>
                  <a:gd name="T6" fmla="*/ 2 w 18"/>
                  <a:gd name="T7" fmla="*/ 4 h 8"/>
                  <a:gd name="T8" fmla="*/ 4 w 18"/>
                  <a:gd name="T9" fmla="*/ 6 h 8"/>
                  <a:gd name="T10" fmla="*/ 10 w 18"/>
                  <a:gd name="T11" fmla="*/ 8 h 8"/>
                  <a:gd name="T12" fmla="*/ 10 w 18"/>
                  <a:gd name="T13" fmla="*/ 8 h 8"/>
                  <a:gd name="T14" fmla="*/ 16 w 18"/>
                  <a:gd name="T15" fmla="*/ 8 h 8"/>
                  <a:gd name="T16" fmla="*/ 16 w 18"/>
                  <a:gd name="T17" fmla="*/ 8 h 8"/>
                  <a:gd name="T18" fmla="*/ 18 w 18"/>
                  <a:gd name="T19" fmla="*/ 6 h 8"/>
                  <a:gd name="T20" fmla="*/ 18 w 18"/>
                  <a:gd name="T21" fmla="*/ 2 h 8"/>
                  <a:gd name="T22" fmla="*/ 10 w 18"/>
                  <a:gd name="T23" fmla="*/ 2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
                  <a:gd name="T37" fmla="*/ 0 h 8"/>
                  <a:gd name="T38" fmla="*/ 18 w 18"/>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 h="8">
                    <a:moveTo>
                      <a:pt x="10" y="2"/>
                    </a:moveTo>
                    <a:lnTo>
                      <a:pt x="0" y="0"/>
                    </a:lnTo>
                    <a:lnTo>
                      <a:pt x="2" y="4"/>
                    </a:lnTo>
                    <a:lnTo>
                      <a:pt x="4" y="6"/>
                    </a:lnTo>
                    <a:lnTo>
                      <a:pt x="10" y="8"/>
                    </a:lnTo>
                    <a:lnTo>
                      <a:pt x="16" y="8"/>
                    </a:lnTo>
                    <a:lnTo>
                      <a:pt x="18" y="6"/>
                    </a:lnTo>
                    <a:lnTo>
                      <a:pt x="18" y="2"/>
                    </a:lnTo>
                    <a:lnTo>
                      <a:pt x="1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29" name="Freeform 45"/>
              <p:cNvSpPr>
                <a:spLocks/>
              </p:cNvSpPr>
              <p:nvPr/>
            </p:nvSpPr>
            <p:spPr bwMode="auto">
              <a:xfrm flipH="1">
                <a:off x="4896" y="1156"/>
                <a:ext cx="32" cy="10"/>
              </a:xfrm>
              <a:custGeom>
                <a:avLst/>
                <a:gdLst>
                  <a:gd name="T0" fmla="*/ 16 w 32"/>
                  <a:gd name="T1" fmla="*/ 0 h 10"/>
                  <a:gd name="T2" fmla="*/ 6 w 32"/>
                  <a:gd name="T3" fmla="*/ 0 h 10"/>
                  <a:gd name="T4" fmla="*/ 6 w 32"/>
                  <a:gd name="T5" fmla="*/ 0 h 10"/>
                  <a:gd name="T6" fmla="*/ 4 w 32"/>
                  <a:gd name="T7" fmla="*/ 0 h 10"/>
                  <a:gd name="T8" fmla="*/ 2 w 32"/>
                  <a:gd name="T9" fmla="*/ 2 h 10"/>
                  <a:gd name="T10" fmla="*/ 0 w 32"/>
                  <a:gd name="T11" fmla="*/ 2 h 10"/>
                  <a:gd name="T12" fmla="*/ 0 w 32"/>
                  <a:gd name="T13" fmla="*/ 6 h 10"/>
                  <a:gd name="T14" fmla="*/ 0 w 32"/>
                  <a:gd name="T15" fmla="*/ 6 h 10"/>
                  <a:gd name="T16" fmla="*/ 8 w 32"/>
                  <a:gd name="T17" fmla="*/ 10 h 10"/>
                  <a:gd name="T18" fmla="*/ 16 w 32"/>
                  <a:gd name="T19" fmla="*/ 10 h 10"/>
                  <a:gd name="T20" fmla="*/ 16 w 32"/>
                  <a:gd name="T21" fmla="*/ 10 h 10"/>
                  <a:gd name="T22" fmla="*/ 18 w 32"/>
                  <a:gd name="T23" fmla="*/ 10 h 10"/>
                  <a:gd name="T24" fmla="*/ 18 w 32"/>
                  <a:gd name="T25" fmla="*/ 10 h 10"/>
                  <a:gd name="T26" fmla="*/ 24 w 32"/>
                  <a:gd name="T27" fmla="*/ 8 h 10"/>
                  <a:gd name="T28" fmla="*/ 24 w 32"/>
                  <a:gd name="T29" fmla="*/ 8 h 10"/>
                  <a:gd name="T30" fmla="*/ 28 w 32"/>
                  <a:gd name="T31" fmla="*/ 6 h 10"/>
                  <a:gd name="T32" fmla="*/ 32 w 32"/>
                  <a:gd name="T33" fmla="*/ 0 h 10"/>
                  <a:gd name="T34" fmla="*/ 24 w 32"/>
                  <a:gd name="T35" fmla="*/ 0 h 10"/>
                  <a:gd name="T36" fmla="*/ 16 w 32"/>
                  <a:gd name="T37" fmla="*/ 0 h 1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2"/>
                  <a:gd name="T58" fmla="*/ 0 h 10"/>
                  <a:gd name="T59" fmla="*/ 32 w 32"/>
                  <a:gd name="T60" fmla="*/ 10 h 1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2" h="10">
                    <a:moveTo>
                      <a:pt x="16" y="0"/>
                    </a:moveTo>
                    <a:lnTo>
                      <a:pt x="6" y="0"/>
                    </a:lnTo>
                    <a:lnTo>
                      <a:pt x="4" y="0"/>
                    </a:lnTo>
                    <a:lnTo>
                      <a:pt x="2" y="2"/>
                    </a:lnTo>
                    <a:lnTo>
                      <a:pt x="0" y="2"/>
                    </a:lnTo>
                    <a:lnTo>
                      <a:pt x="0" y="6"/>
                    </a:lnTo>
                    <a:lnTo>
                      <a:pt x="8" y="10"/>
                    </a:lnTo>
                    <a:lnTo>
                      <a:pt x="16" y="10"/>
                    </a:lnTo>
                    <a:lnTo>
                      <a:pt x="18" y="10"/>
                    </a:lnTo>
                    <a:lnTo>
                      <a:pt x="24" y="8"/>
                    </a:lnTo>
                    <a:lnTo>
                      <a:pt x="28" y="6"/>
                    </a:lnTo>
                    <a:lnTo>
                      <a:pt x="32" y="0"/>
                    </a:lnTo>
                    <a:lnTo>
                      <a:pt x="24" y="0"/>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30" name="Freeform 46"/>
              <p:cNvSpPr>
                <a:spLocks/>
              </p:cNvSpPr>
              <p:nvPr/>
            </p:nvSpPr>
            <p:spPr bwMode="auto">
              <a:xfrm flipH="1">
                <a:off x="4900" y="1184"/>
                <a:ext cx="82" cy="28"/>
              </a:xfrm>
              <a:custGeom>
                <a:avLst/>
                <a:gdLst>
                  <a:gd name="T0" fmla="*/ 32 w 82"/>
                  <a:gd name="T1" fmla="*/ 14 h 28"/>
                  <a:gd name="T2" fmla="*/ 32 w 82"/>
                  <a:gd name="T3" fmla="*/ 14 h 28"/>
                  <a:gd name="T4" fmla="*/ 20 w 82"/>
                  <a:gd name="T5" fmla="*/ 8 h 28"/>
                  <a:gd name="T6" fmla="*/ 8 w 82"/>
                  <a:gd name="T7" fmla="*/ 2 h 28"/>
                  <a:gd name="T8" fmla="*/ 8 w 82"/>
                  <a:gd name="T9" fmla="*/ 2 h 28"/>
                  <a:gd name="T10" fmla="*/ 0 w 82"/>
                  <a:gd name="T11" fmla="*/ 0 h 28"/>
                  <a:gd name="T12" fmla="*/ 0 w 82"/>
                  <a:gd name="T13" fmla="*/ 0 h 28"/>
                  <a:gd name="T14" fmla="*/ 4 w 82"/>
                  <a:gd name="T15" fmla="*/ 8 h 28"/>
                  <a:gd name="T16" fmla="*/ 8 w 82"/>
                  <a:gd name="T17" fmla="*/ 14 h 28"/>
                  <a:gd name="T18" fmla="*/ 8 w 82"/>
                  <a:gd name="T19" fmla="*/ 14 h 28"/>
                  <a:gd name="T20" fmla="*/ 14 w 82"/>
                  <a:gd name="T21" fmla="*/ 18 h 28"/>
                  <a:gd name="T22" fmla="*/ 22 w 82"/>
                  <a:gd name="T23" fmla="*/ 20 h 28"/>
                  <a:gd name="T24" fmla="*/ 30 w 82"/>
                  <a:gd name="T25" fmla="*/ 24 h 28"/>
                  <a:gd name="T26" fmla="*/ 38 w 82"/>
                  <a:gd name="T27" fmla="*/ 28 h 28"/>
                  <a:gd name="T28" fmla="*/ 38 w 82"/>
                  <a:gd name="T29" fmla="*/ 28 h 28"/>
                  <a:gd name="T30" fmla="*/ 38 w 82"/>
                  <a:gd name="T31" fmla="*/ 28 h 28"/>
                  <a:gd name="T32" fmla="*/ 38 w 82"/>
                  <a:gd name="T33" fmla="*/ 28 h 28"/>
                  <a:gd name="T34" fmla="*/ 46 w 82"/>
                  <a:gd name="T35" fmla="*/ 26 h 28"/>
                  <a:gd name="T36" fmla="*/ 54 w 82"/>
                  <a:gd name="T37" fmla="*/ 24 h 28"/>
                  <a:gd name="T38" fmla="*/ 70 w 82"/>
                  <a:gd name="T39" fmla="*/ 22 h 28"/>
                  <a:gd name="T40" fmla="*/ 70 w 82"/>
                  <a:gd name="T41" fmla="*/ 22 h 28"/>
                  <a:gd name="T42" fmla="*/ 78 w 82"/>
                  <a:gd name="T43" fmla="*/ 20 h 28"/>
                  <a:gd name="T44" fmla="*/ 78 w 82"/>
                  <a:gd name="T45" fmla="*/ 20 h 28"/>
                  <a:gd name="T46" fmla="*/ 80 w 82"/>
                  <a:gd name="T47" fmla="*/ 18 h 28"/>
                  <a:gd name="T48" fmla="*/ 80 w 82"/>
                  <a:gd name="T49" fmla="*/ 18 h 28"/>
                  <a:gd name="T50" fmla="*/ 82 w 82"/>
                  <a:gd name="T51" fmla="*/ 16 h 28"/>
                  <a:gd name="T52" fmla="*/ 80 w 82"/>
                  <a:gd name="T53" fmla="*/ 14 h 28"/>
                  <a:gd name="T54" fmla="*/ 78 w 82"/>
                  <a:gd name="T55" fmla="*/ 10 h 28"/>
                  <a:gd name="T56" fmla="*/ 78 w 82"/>
                  <a:gd name="T57" fmla="*/ 10 h 28"/>
                  <a:gd name="T58" fmla="*/ 78 w 82"/>
                  <a:gd name="T59" fmla="*/ 10 h 28"/>
                  <a:gd name="T60" fmla="*/ 78 w 82"/>
                  <a:gd name="T61" fmla="*/ 10 h 28"/>
                  <a:gd name="T62" fmla="*/ 70 w 82"/>
                  <a:gd name="T63" fmla="*/ 10 h 28"/>
                  <a:gd name="T64" fmla="*/ 70 w 82"/>
                  <a:gd name="T65" fmla="*/ 10 h 28"/>
                  <a:gd name="T66" fmla="*/ 54 w 82"/>
                  <a:gd name="T67" fmla="*/ 12 h 28"/>
                  <a:gd name="T68" fmla="*/ 38 w 82"/>
                  <a:gd name="T69" fmla="*/ 14 h 28"/>
                  <a:gd name="T70" fmla="*/ 38 w 82"/>
                  <a:gd name="T71" fmla="*/ 14 h 28"/>
                  <a:gd name="T72" fmla="*/ 32 w 82"/>
                  <a:gd name="T73" fmla="*/ 14 h 28"/>
                  <a:gd name="T74" fmla="*/ 32 w 82"/>
                  <a:gd name="T75" fmla="*/ 14 h 2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2"/>
                  <a:gd name="T115" fmla="*/ 0 h 28"/>
                  <a:gd name="T116" fmla="*/ 82 w 82"/>
                  <a:gd name="T117" fmla="*/ 28 h 2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2" h="28">
                    <a:moveTo>
                      <a:pt x="32" y="14"/>
                    </a:moveTo>
                    <a:lnTo>
                      <a:pt x="32" y="14"/>
                    </a:lnTo>
                    <a:lnTo>
                      <a:pt x="20" y="8"/>
                    </a:lnTo>
                    <a:lnTo>
                      <a:pt x="8" y="2"/>
                    </a:lnTo>
                    <a:lnTo>
                      <a:pt x="0" y="0"/>
                    </a:lnTo>
                    <a:lnTo>
                      <a:pt x="4" y="8"/>
                    </a:lnTo>
                    <a:lnTo>
                      <a:pt x="8" y="14"/>
                    </a:lnTo>
                    <a:lnTo>
                      <a:pt x="14" y="18"/>
                    </a:lnTo>
                    <a:lnTo>
                      <a:pt x="22" y="20"/>
                    </a:lnTo>
                    <a:lnTo>
                      <a:pt x="30" y="24"/>
                    </a:lnTo>
                    <a:lnTo>
                      <a:pt x="38" y="28"/>
                    </a:lnTo>
                    <a:lnTo>
                      <a:pt x="46" y="26"/>
                    </a:lnTo>
                    <a:lnTo>
                      <a:pt x="54" y="24"/>
                    </a:lnTo>
                    <a:lnTo>
                      <a:pt x="70" y="22"/>
                    </a:lnTo>
                    <a:lnTo>
                      <a:pt x="78" y="20"/>
                    </a:lnTo>
                    <a:lnTo>
                      <a:pt x="80" y="18"/>
                    </a:lnTo>
                    <a:lnTo>
                      <a:pt x="82" y="16"/>
                    </a:lnTo>
                    <a:lnTo>
                      <a:pt x="80" y="14"/>
                    </a:lnTo>
                    <a:lnTo>
                      <a:pt x="78" y="10"/>
                    </a:lnTo>
                    <a:lnTo>
                      <a:pt x="70" y="10"/>
                    </a:lnTo>
                    <a:lnTo>
                      <a:pt x="54" y="12"/>
                    </a:lnTo>
                    <a:lnTo>
                      <a:pt x="38" y="14"/>
                    </a:lnTo>
                    <a:lnTo>
                      <a:pt x="32"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31" name="Freeform 47"/>
              <p:cNvSpPr>
                <a:spLocks/>
              </p:cNvSpPr>
              <p:nvPr/>
            </p:nvSpPr>
            <p:spPr bwMode="auto">
              <a:xfrm flipH="1">
                <a:off x="4372" y="1054"/>
                <a:ext cx="168" cy="44"/>
              </a:xfrm>
              <a:custGeom>
                <a:avLst/>
                <a:gdLst>
                  <a:gd name="T0" fmla="*/ 162 w 168"/>
                  <a:gd name="T1" fmla="*/ 6 h 44"/>
                  <a:gd name="T2" fmla="*/ 162 w 168"/>
                  <a:gd name="T3" fmla="*/ 6 h 44"/>
                  <a:gd name="T4" fmla="*/ 122 w 168"/>
                  <a:gd name="T5" fmla="*/ 18 h 44"/>
                  <a:gd name="T6" fmla="*/ 84 w 168"/>
                  <a:gd name="T7" fmla="*/ 28 h 44"/>
                  <a:gd name="T8" fmla="*/ 4 w 168"/>
                  <a:gd name="T9" fmla="*/ 44 h 44"/>
                  <a:gd name="T10" fmla="*/ 0 w 168"/>
                  <a:gd name="T11" fmla="*/ 42 h 44"/>
                  <a:gd name="T12" fmla="*/ 4 w 168"/>
                  <a:gd name="T13" fmla="*/ 38 h 44"/>
                  <a:gd name="T14" fmla="*/ 4 w 168"/>
                  <a:gd name="T15" fmla="*/ 38 h 44"/>
                  <a:gd name="T16" fmla="*/ 24 w 168"/>
                  <a:gd name="T17" fmla="*/ 28 h 44"/>
                  <a:gd name="T18" fmla="*/ 44 w 168"/>
                  <a:gd name="T19" fmla="*/ 22 h 44"/>
                  <a:gd name="T20" fmla="*/ 64 w 168"/>
                  <a:gd name="T21" fmla="*/ 14 h 44"/>
                  <a:gd name="T22" fmla="*/ 86 w 168"/>
                  <a:gd name="T23" fmla="*/ 10 h 44"/>
                  <a:gd name="T24" fmla="*/ 128 w 168"/>
                  <a:gd name="T25" fmla="*/ 2 h 44"/>
                  <a:gd name="T26" fmla="*/ 168 w 168"/>
                  <a:gd name="T27" fmla="*/ 0 h 44"/>
                  <a:gd name="T28" fmla="*/ 162 w 168"/>
                  <a:gd name="T29" fmla="*/ 6 h 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8"/>
                  <a:gd name="T46" fmla="*/ 0 h 44"/>
                  <a:gd name="T47" fmla="*/ 168 w 168"/>
                  <a:gd name="T48" fmla="*/ 44 h 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8" h="44">
                    <a:moveTo>
                      <a:pt x="162" y="6"/>
                    </a:moveTo>
                    <a:lnTo>
                      <a:pt x="162" y="6"/>
                    </a:lnTo>
                    <a:lnTo>
                      <a:pt x="122" y="18"/>
                    </a:lnTo>
                    <a:lnTo>
                      <a:pt x="84" y="28"/>
                    </a:lnTo>
                    <a:lnTo>
                      <a:pt x="4" y="44"/>
                    </a:lnTo>
                    <a:lnTo>
                      <a:pt x="0" y="42"/>
                    </a:lnTo>
                    <a:lnTo>
                      <a:pt x="4" y="38"/>
                    </a:lnTo>
                    <a:lnTo>
                      <a:pt x="24" y="28"/>
                    </a:lnTo>
                    <a:lnTo>
                      <a:pt x="44" y="22"/>
                    </a:lnTo>
                    <a:lnTo>
                      <a:pt x="64" y="14"/>
                    </a:lnTo>
                    <a:lnTo>
                      <a:pt x="86" y="10"/>
                    </a:lnTo>
                    <a:lnTo>
                      <a:pt x="128" y="2"/>
                    </a:lnTo>
                    <a:lnTo>
                      <a:pt x="168" y="0"/>
                    </a:lnTo>
                    <a:lnTo>
                      <a:pt x="162"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32" name="Freeform 48"/>
              <p:cNvSpPr>
                <a:spLocks/>
              </p:cNvSpPr>
              <p:nvPr/>
            </p:nvSpPr>
            <p:spPr bwMode="auto">
              <a:xfrm flipH="1">
                <a:off x="4380" y="902"/>
                <a:ext cx="192" cy="144"/>
              </a:xfrm>
              <a:custGeom>
                <a:avLst/>
                <a:gdLst>
                  <a:gd name="T0" fmla="*/ 4 w 192"/>
                  <a:gd name="T1" fmla="*/ 144 h 144"/>
                  <a:gd name="T2" fmla="*/ 0 w 192"/>
                  <a:gd name="T3" fmla="*/ 142 h 144"/>
                  <a:gd name="T4" fmla="*/ 0 w 192"/>
                  <a:gd name="T5" fmla="*/ 142 h 144"/>
                  <a:gd name="T6" fmla="*/ 20 w 192"/>
                  <a:gd name="T7" fmla="*/ 122 h 144"/>
                  <a:gd name="T8" fmla="*/ 42 w 192"/>
                  <a:gd name="T9" fmla="*/ 102 h 144"/>
                  <a:gd name="T10" fmla="*/ 66 w 192"/>
                  <a:gd name="T11" fmla="*/ 82 h 144"/>
                  <a:gd name="T12" fmla="*/ 90 w 192"/>
                  <a:gd name="T13" fmla="*/ 64 h 144"/>
                  <a:gd name="T14" fmla="*/ 140 w 192"/>
                  <a:gd name="T15" fmla="*/ 30 h 144"/>
                  <a:gd name="T16" fmla="*/ 192 w 192"/>
                  <a:gd name="T17" fmla="*/ 0 h 144"/>
                  <a:gd name="T18" fmla="*/ 192 w 192"/>
                  <a:gd name="T19" fmla="*/ 0 h 144"/>
                  <a:gd name="T20" fmla="*/ 174 w 192"/>
                  <a:gd name="T21" fmla="*/ 22 h 144"/>
                  <a:gd name="T22" fmla="*/ 154 w 192"/>
                  <a:gd name="T23" fmla="*/ 42 h 144"/>
                  <a:gd name="T24" fmla="*/ 130 w 192"/>
                  <a:gd name="T25" fmla="*/ 62 h 144"/>
                  <a:gd name="T26" fmla="*/ 106 w 192"/>
                  <a:gd name="T27" fmla="*/ 80 h 144"/>
                  <a:gd name="T28" fmla="*/ 54 w 192"/>
                  <a:gd name="T29" fmla="*/ 112 h 144"/>
                  <a:gd name="T30" fmla="*/ 4 w 192"/>
                  <a:gd name="T31" fmla="*/ 144 h 144"/>
                  <a:gd name="T32" fmla="*/ 4 w 192"/>
                  <a:gd name="T33" fmla="*/ 144 h 14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2"/>
                  <a:gd name="T52" fmla="*/ 0 h 144"/>
                  <a:gd name="T53" fmla="*/ 192 w 192"/>
                  <a:gd name="T54" fmla="*/ 144 h 14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2" h="144">
                    <a:moveTo>
                      <a:pt x="4" y="144"/>
                    </a:moveTo>
                    <a:lnTo>
                      <a:pt x="0" y="142"/>
                    </a:lnTo>
                    <a:lnTo>
                      <a:pt x="20" y="122"/>
                    </a:lnTo>
                    <a:lnTo>
                      <a:pt x="42" y="102"/>
                    </a:lnTo>
                    <a:lnTo>
                      <a:pt x="66" y="82"/>
                    </a:lnTo>
                    <a:lnTo>
                      <a:pt x="90" y="64"/>
                    </a:lnTo>
                    <a:lnTo>
                      <a:pt x="140" y="30"/>
                    </a:lnTo>
                    <a:lnTo>
                      <a:pt x="192" y="0"/>
                    </a:lnTo>
                    <a:lnTo>
                      <a:pt x="174" y="22"/>
                    </a:lnTo>
                    <a:lnTo>
                      <a:pt x="154" y="42"/>
                    </a:lnTo>
                    <a:lnTo>
                      <a:pt x="130" y="62"/>
                    </a:lnTo>
                    <a:lnTo>
                      <a:pt x="106" y="80"/>
                    </a:lnTo>
                    <a:lnTo>
                      <a:pt x="54" y="112"/>
                    </a:lnTo>
                    <a:lnTo>
                      <a:pt x="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6433" name="Freeform 49"/>
              <p:cNvSpPr>
                <a:spLocks/>
              </p:cNvSpPr>
              <p:nvPr/>
            </p:nvSpPr>
            <p:spPr bwMode="auto">
              <a:xfrm flipH="1">
                <a:off x="4514" y="830"/>
                <a:ext cx="88" cy="172"/>
              </a:xfrm>
              <a:custGeom>
                <a:avLst/>
                <a:gdLst>
                  <a:gd name="T0" fmla="*/ 2 w 88"/>
                  <a:gd name="T1" fmla="*/ 170 h 172"/>
                  <a:gd name="T2" fmla="*/ 0 w 88"/>
                  <a:gd name="T3" fmla="*/ 172 h 172"/>
                  <a:gd name="T4" fmla="*/ 0 w 88"/>
                  <a:gd name="T5" fmla="*/ 172 h 172"/>
                  <a:gd name="T6" fmla="*/ 6 w 88"/>
                  <a:gd name="T7" fmla="*/ 150 h 172"/>
                  <a:gd name="T8" fmla="*/ 16 w 88"/>
                  <a:gd name="T9" fmla="*/ 126 h 172"/>
                  <a:gd name="T10" fmla="*/ 36 w 88"/>
                  <a:gd name="T11" fmla="*/ 84 h 172"/>
                  <a:gd name="T12" fmla="*/ 60 w 88"/>
                  <a:gd name="T13" fmla="*/ 40 h 172"/>
                  <a:gd name="T14" fmla="*/ 88 w 88"/>
                  <a:gd name="T15" fmla="*/ 0 h 172"/>
                  <a:gd name="T16" fmla="*/ 88 w 88"/>
                  <a:gd name="T17" fmla="*/ 0 h 172"/>
                  <a:gd name="T18" fmla="*/ 82 w 88"/>
                  <a:gd name="T19" fmla="*/ 24 h 172"/>
                  <a:gd name="T20" fmla="*/ 74 w 88"/>
                  <a:gd name="T21" fmla="*/ 46 h 172"/>
                  <a:gd name="T22" fmla="*/ 64 w 88"/>
                  <a:gd name="T23" fmla="*/ 66 h 172"/>
                  <a:gd name="T24" fmla="*/ 52 w 88"/>
                  <a:gd name="T25" fmla="*/ 88 h 172"/>
                  <a:gd name="T26" fmla="*/ 28 w 88"/>
                  <a:gd name="T27" fmla="*/ 130 h 172"/>
                  <a:gd name="T28" fmla="*/ 2 w 88"/>
                  <a:gd name="T29" fmla="*/ 170 h 172"/>
                  <a:gd name="T30" fmla="*/ 2 w 88"/>
                  <a:gd name="T31" fmla="*/ 170 h 17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8"/>
                  <a:gd name="T49" fmla="*/ 0 h 172"/>
                  <a:gd name="T50" fmla="*/ 88 w 88"/>
                  <a:gd name="T51" fmla="*/ 172 h 17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8" h="172">
                    <a:moveTo>
                      <a:pt x="2" y="170"/>
                    </a:moveTo>
                    <a:lnTo>
                      <a:pt x="0" y="172"/>
                    </a:lnTo>
                    <a:lnTo>
                      <a:pt x="6" y="150"/>
                    </a:lnTo>
                    <a:lnTo>
                      <a:pt x="16" y="126"/>
                    </a:lnTo>
                    <a:lnTo>
                      <a:pt x="36" y="84"/>
                    </a:lnTo>
                    <a:lnTo>
                      <a:pt x="60" y="40"/>
                    </a:lnTo>
                    <a:lnTo>
                      <a:pt x="88" y="0"/>
                    </a:lnTo>
                    <a:lnTo>
                      <a:pt x="82" y="24"/>
                    </a:lnTo>
                    <a:lnTo>
                      <a:pt x="74" y="46"/>
                    </a:lnTo>
                    <a:lnTo>
                      <a:pt x="64" y="66"/>
                    </a:lnTo>
                    <a:lnTo>
                      <a:pt x="52" y="88"/>
                    </a:lnTo>
                    <a:lnTo>
                      <a:pt x="28" y="130"/>
                    </a:lnTo>
                    <a:lnTo>
                      <a:pt x="2" y="1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grpSp>
      </p:gr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Development Lifecycle:  Incremental</a:t>
            </a:r>
            <a:endParaRPr lang="en-US" altLang="en-US" dirty="0"/>
          </a:p>
        </p:txBody>
      </p:sp>
      <p:sp>
        <p:nvSpPr>
          <p:cNvPr id="17411" name="AutoShape 3"/>
          <p:cNvSpPr>
            <a:spLocks noChangeArrowheads="1"/>
          </p:cNvSpPr>
          <p:nvPr/>
        </p:nvSpPr>
        <p:spPr bwMode="auto">
          <a:xfrm>
            <a:off x="990600" y="1371600"/>
            <a:ext cx="3048000" cy="838200"/>
          </a:xfrm>
          <a:prstGeom prst="flowChartProcess">
            <a:avLst/>
          </a:prstGeom>
          <a:solidFill>
            <a:schemeClr val="accent1"/>
          </a:solidFill>
          <a:ln w="9525">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Requirements Development</a:t>
            </a:r>
            <a:endParaRPr lang="en-US" altLang="en-US" sz="1800" dirty="0"/>
          </a:p>
        </p:txBody>
      </p:sp>
      <p:sp>
        <p:nvSpPr>
          <p:cNvPr id="17412" name="AutoShape 4"/>
          <p:cNvSpPr>
            <a:spLocks noChangeArrowheads="1"/>
          </p:cNvSpPr>
          <p:nvPr/>
        </p:nvSpPr>
        <p:spPr bwMode="auto">
          <a:xfrm>
            <a:off x="990600" y="2362200"/>
            <a:ext cx="3048000" cy="838200"/>
          </a:xfrm>
          <a:prstGeom prst="flowChartProcess">
            <a:avLst/>
          </a:prstGeom>
          <a:solidFill>
            <a:schemeClr val="accent1"/>
          </a:solidFill>
          <a:ln w="9525">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Design</a:t>
            </a:r>
            <a:endParaRPr lang="en-US" altLang="en-US" sz="1800" dirty="0"/>
          </a:p>
        </p:txBody>
      </p:sp>
      <p:sp>
        <p:nvSpPr>
          <p:cNvPr id="17413" name="AutoShape 5"/>
          <p:cNvSpPr>
            <a:spLocks noChangeArrowheads="1"/>
          </p:cNvSpPr>
          <p:nvPr/>
        </p:nvSpPr>
        <p:spPr bwMode="auto">
          <a:xfrm>
            <a:off x="990600" y="3429000"/>
            <a:ext cx="3048000" cy="838200"/>
          </a:xfrm>
          <a:prstGeom prst="flowChartProcess">
            <a:avLst/>
          </a:prstGeom>
          <a:solidFill>
            <a:schemeClr val="accent1"/>
          </a:solidFill>
          <a:ln w="9525">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Code</a:t>
            </a:r>
            <a:endParaRPr lang="en-US" altLang="en-US" sz="1800" dirty="0"/>
          </a:p>
        </p:txBody>
      </p:sp>
      <p:sp>
        <p:nvSpPr>
          <p:cNvPr id="17414" name="AutoShape 6"/>
          <p:cNvSpPr>
            <a:spLocks noChangeArrowheads="1"/>
          </p:cNvSpPr>
          <p:nvPr/>
        </p:nvSpPr>
        <p:spPr bwMode="auto">
          <a:xfrm>
            <a:off x="990600" y="4495800"/>
            <a:ext cx="3048000" cy="381000"/>
          </a:xfrm>
          <a:prstGeom prst="flowChartProcess">
            <a:avLst/>
          </a:prstGeom>
          <a:solidFill>
            <a:schemeClr val="accent1"/>
          </a:solidFill>
          <a:ln w="9525">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Unit Test</a:t>
            </a:r>
            <a:endParaRPr lang="en-US" altLang="en-US" sz="1800" dirty="0"/>
          </a:p>
        </p:txBody>
      </p:sp>
      <p:sp>
        <p:nvSpPr>
          <p:cNvPr id="17415" name="AutoShape 7"/>
          <p:cNvSpPr>
            <a:spLocks noChangeArrowheads="1"/>
          </p:cNvSpPr>
          <p:nvPr/>
        </p:nvSpPr>
        <p:spPr bwMode="auto">
          <a:xfrm>
            <a:off x="990600" y="5105400"/>
            <a:ext cx="3048000" cy="381000"/>
          </a:xfrm>
          <a:prstGeom prst="flowChartProcess">
            <a:avLst/>
          </a:prstGeom>
          <a:solidFill>
            <a:schemeClr val="accent1"/>
          </a:solidFill>
          <a:ln w="9525">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Integration Test</a:t>
            </a:r>
            <a:endParaRPr lang="en-US" altLang="en-US" sz="1800" dirty="0"/>
          </a:p>
        </p:txBody>
      </p:sp>
      <p:sp>
        <p:nvSpPr>
          <p:cNvPr id="17416" name="AutoShape 8"/>
          <p:cNvSpPr>
            <a:spLocks noChangeArrowheads="1"/>
          </p:cNvSpPr>
          <p:nvPr/>
        </p:nvSpPr>
        <p:spPr bwMode="auto">
          <a:xfrm>
            <a:off x="990600" y="5638800"/>
            <a:ext cx="3048000" cy="381000"/>
          </a:xfrm>
          <a:prstGeom prst="flowChartProcess">
            <a:avLst/>
          </a:prstGeom>
          <a:solidFill>
            <a:schemeClr val="accent1"/>
          </a:solidFill>
          <a:ln w="9525">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System Test</a:t>
            </a:r>
            <a:endParaRPr lang="en-US" altLang="en-US" sz="1800" dirty="0"/>
          </a:p>
        </p:txBody>
      </p:sp>
      <p:sp>
        <p:nvSpPr>
          <p:cNvPr id="17417" name="AutoShape 9"/>
          <p:cNvSpPr>
            <a:spLocks noChangeArrowheads="1"/>
          </p:cNvSpPr>
          <p:nvPr/>
        </p:nvSpPr>
        <p:spPr bwMode="auto">
          <a:xfrm>
            <a:off x="990600" y="6248400"/>
            <a:ext cx="3048000" cy="381000"/>
          </a:xfrm>
          <a:prstGeom prst="flowChartProcess">
            <a:avLst/>
          </a:prstGeom>
          <a:solidFill>
            <a:schemeClr val="accent1"/>
          </a:solidFill>
          <a:ln w="9525">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Acceptance Test</a:t>
            </a:r>
            <a:endParaRPr lang="en-US" altLang="en-US" sz="1800" dirty="0"/>
          </a:p>
        </p:txBody>
      </p:sp>
      <p:sp>
        <p:nvSpPr>
          <p:cNvPr id="17418" name="AutoShape 10"/>
          <p:cNvSpPr>
            <a:spLocks noChangeArrowheads="1"/>
          </p:cNvSpPr>
          <p:nvPr/>
        </p:nvSpPr>
        <p:spPr bwMode="auto">
          <a:xfrm>
            <a:off x="4864100" y="1408113"/>
            <a:ext cx="3048000" cy="304800"/>
          </a:xfrm>
          <a:prstGeom prst="flowChartProcess">
            <a:avLst/>
          </a:prstGeom>
          <a:solidFill>
            <a:schemeClr val="bg1"/>
          </a:solidFill>
          <a:ln w="9525">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Requirements Development</a:t>
            </a:r>
            <a:endParaRPr lang="en-US" altLang="en-US" sz="1800" dirty="0"/>
          </a:p>
        </p:txBody>
      </p:sp>
      <p:sp>
        <p:nvSpPr>
          <p:cNvPr id="17419" name="AutoShape 11"/>
          <p:cNvSpPr>
            <a:spLocks noChangeArrowheads="1"/>
          </p:cNvSpPr>
          <p:nvPr/>
        </p:nvSpPr>
        <p:spPr bwMode="auto">
          <a:xfrm>
            <a:off x="4864100" y="1892300"/>
            <a:ext cx="3048000" cy="304800"/>
          </a:xfrm>
          <a:prstGeom prst="flowChartProcess">
            <a:avLst/>
          </a:prstGeom>
          <a:solidFill>
            <a:schemeClr val="bg1"/>
          </a:solidFill>
          <a:ln w="9525">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Requirements Review</a:t>
            </a:r>
            <a:endParaRPr lang="en-US" altLang="en-US" sz="1800" dirty="0"/>
          </a:p>
        </p:txBody>
      </p:sp>
      <p:sp>
        <p:nvSpPr>
          <p:cNvPr id="17420" name="AutoShape 12"/>
          <p:cNvSpPr>
            <a:spLocks noChangeArrowheads="1"/>
          </p:cNvSpPr>
          <p:nvPr/>
        </p:nvSpPr>
        <p:spPr bwMode="auto">
          <a:xfrm>
            <a:off x="4876800" y="2362200"/>
            <a:ext cx="3048000" cy="304800"/>
          </a:xfrm>
          <a:prstGeom prst="flowChartProcess">
            <a:avLst/>
          </a:prstGeom>
          <a:solidFill>
            <a:schemeClr val="bg1"/>
          </a:solidFill>
          <a:ln w="9525">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Design</a:t>
            </a:r>
            <a:endParaRPr lang="en-US" altLang="en-US" sz="1800" dirty="0"/>
          </a:p>
        </p:txBody>
      </p:sp>
      <p:sp>
        <p:nvSpPr>
          <p:cNvPr id="17421" name="AutoShape 13"/>
          <p:cNvSpPr>
            <a:spLocks noChangeArrowheads="1"/>
          </p:cNvSpPr>
          <p:nvPr/>
        </p:nvSpPr>
        <p:spPr bwMode="auto">
          <a:xfrm>
            <a:off x="4876800" y="2846388"/>
            <a:ext cx="3048000" cy="304800"/>
          </a:xfrm>
          <a:prstGeom prst="flowChartProcess">
            <a:avLst/>
          </a:prstGeom>
          <a:solidFill>
            <a:schemeClr val="bg1"/>
          </a:solidFill>
          <a:ln w="9525">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Design Review</a:t>
            </a:r>
            <a:endParaRPr lang="en-US" altLang="en-US" sz="1800" dirty="0"/>
          </a:p>
        </p:txBody>
      </p:sp>
      <p:sp>
        <p:nvSpPr>
          <p:cNvPr id="17422" name="AutoShape 14"/>
          <p:cNvSpPr>
            <a:spLocks noChangeArrowheads="1"/>
          </p:cNvSpPr>
          <p:nvPr/>
        </p:nvSpPr>
        <p:spPr bwMode="auto">
          <a:xfrm>
            <a:off x="4876800" y="3429000"/>
            <a:ext cx="3048000" cy="304800"/>
          </a:xfrm>
          <a:prstGeom prst="flowChartProcess">
            <a:avLst/>
          </a:prstGeom>
          <a:solidFill>
            <a:schemeClr val="bg1"/>
          </a:solidFill>
          <a:ln w="9525">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Code</a:t>
            </a:r>
            <a:endParaRPr lang="en-US" altLang="en-US" sz="1800" dirty="0"/>
          </a:p>
        </p:txBody>
      </p:sp>
      <p:sp>
        <p:nvSpPr>
          <p:cNvPr id="17423" name="AutoShape 15"/>
          <p:cNvSpPr>
            <a:spLocks noChangeArrowheads="1"/>
          </p:cNvSpPr>
          <p:nvPr/>
        </p:nvSpPr>
        <p:spPr bwMode="auto">
          <a:xfrm>
            <a:off x="4876800" y="3962400"/>
            <a:ext cx="3048000" cy="304800"/>
          </a:xfrm>
          <a:prstGeom prst="flowChartProcess">
            <a:avLst/>
          </a:prstGeom>
          <a:solidFill>
            <a:schemeClr val="bg1"/>
          </a:solidFill>
          <a:ln w="9525">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Code Review</a:t>
            </a:r>
            <a:endParaRPr lang="en-US" altLang="en-US" sz="1800" dirty="0"/>
          </a:p>
        </p:txBody>
      </p:sp>
      <p:sp>
        <p:nvSpPr>
          <p:cNvPr id="17424" name="AutoShape 16"/>
          <p:cNvSpPr>
            <a:spLocks noChangeArrowheads="1"/>
          </p:cNvSpPr>
          <p:nvPr/>
        </p:nvSpPr>
        <p:spPr bwMode="auto">
          <a:xfrm>
            <a:off x="4876800" y="4535488"/>
            <a:ext cx="3048000" cy="304800"/>
          </a:xfrm>
          <a:prstGeom prst="flowChartProcess">
            <a:avLst/>
          </a:prstGeom>
          <a:solidFill>
            <a:schemeClr val="bg1"/>
          </a:solidFill>
          <a:ln w="9525">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Unit Test</a:t>
            </a:r>
            <a:endParaRPr lang="en-US" altLang="en-US" sz="1800" dirty="0"/>
          </a:p>
        </p:txBody>
      </p:sp>
      <p:sp>
        <p:nvSpPr>
          <p:cNvPr id="17425" name="AutoShape 17"/>
          <p:cNvSpPr>
            <a:spLocks noChangeArrowheads="1"/>
          </p:cNvSpPr>
          <p:nvPr/>
        </p:nvSpPr>
        <p:spPr bwMode="auto">
          <a:xfrm>
            <a:off x="4876800" y="5102225"/>
            <a:ext cx="3048000" cy="304800"/>
          </a:xfrm>
          <a:prstGeom prst="flowChartProcess">
            <a:avLst/>
          </a:prstGeom>
          <a:solidFill>
            <a:schemeClr val="bg1"/>
          </a:solidFill>
          <a:ln w="9525">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Integration Test</a:t>
            </a:r>
            <a:endParaRPr lang="en-US" altLang="en-US" sz="1800" dirty="0"/>
          </a:p>
        </p:txBody>
      </p:sp>
      <p:sp>
        <p:nvSpPr>
          <p:cNvPr id="17426" name="AutoShape 18"/>
          <p:cNvSpPr>
            <a:spLocks noChangeArrowheads="1"/>
          </p:cNvSpPr>
          <p:nvPr/>
        </p:nvSpPr>
        <p:spPr bwMode="auto">
          <a:xfrm>
            <a:off x="4889500" y="5648325"/>
            <a:ext cx="3048000" cy="304800"/>
          </a:xfrm>
          <a:prstGeom prst="flowChartProcess">
            <a:avLst/>
          </a:prstGeom>
          <a:solidFill>
            <a:schemeClr val="bg1"/>
          </a:solidFill>
          <a:ln w="9525">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System Test</a:t>
            </a:r>
            <a:endParaRPr lang="en-US" altLang="en-US" sz="1800" dirty="0"/>
          </a:p>
        </p:txBody>
      </p:sp>
      <p:sp>
        <p:nvSpPr>
          <p:cNvPr id="17427" name="AutoShape 19"/>
          <p:cNvSpPr>
            <a:spLocks noChangeArrowheads="1"/>
          </p:cNvSpPr>
          <p:nvPr/>
        </p:nvSpPr>
        <p:spPr bwMode="auto">
          <a:xfrm>
            <a:off x="4876800" y="6248400"/>
            <a:ext cx="3048000" cy="304800"/>
          </a:xfrm>
          <a:prstGeom prst="flowChartProcess">
            <a:avLst/>
          </a:prstGeom>
          <a:solidFill>
            <a:schemeClr val="bg1"/>
          </a:solidFill>
          <a:ln w="9525">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Acceptance Test</a:t>
            </a:r>
            <a:endParaRPr lang="en-US" altLang="en-US" sz="1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Subprocess Choices – 1</a:t>
            </a:r>
            <a:endParaRPr lang="en-US" altLang="en-US" dirty="0"/>
          </a:p>
        </p:txBody>
      </p:sp>
      <p:graphicFrame>
        <p:nvGraphicFramePr>
          <p:cNvPr id="185347" name="Group 3"/>
          <p:cNvGraphicFramePr>
            <a:graphicFrameLocks noGrp="1"/>
          </p:cNvGraphicFramePr>
          <p:nvPr>
            <p:ph idx="1"/>
            <p:extLst>
              <p:ext uri="{D42A27DB-BD31-4B8C-83A1-F6EECF244321}">
                <p14:modId xmlns:p14="http://schemas.microsoft.com/office/powerpoint/2010/main" val="3258751201"/>
              </p:ext>
            </p:extLst>
          </p:nvPr>
        </p:nvGraphicFramePr>
        <p:xfrm>
          <a:off x="304800" y="1447800"/>
          <a:ext cx="8458200" cy="4956176"/>
        </p:xfrm>
        <a:graphic>
          <a:graphicData uri="http://schemas.openxmlformats.org/drawingml/2006/table">
            <a:tbl>
              <a:tblPr/>
              <a:tblGrid>
                <a:gridCol w="3276600">
                  <a:extLst>
                    <a:ext uri="{9D8B030D-6E8A-4147-A177-3AD203B41FA5}">
                      <a16:colId xmlns:a16="http://schemas.microsoft.com/office/drawing/2014/main" val="20000"/>
                    </a:ext>
                  </a:extLst>
                </a:gridCol>
                <a:gridCol w="5181600">
                  <a:extLst>
                    <a:ext uri="{9D8B030D-6E8A-4147-A177-3AD203B41FA5}">
                      <a16:colId xmlns:a16="http://schemas.microsoft.com/office/drawing/2014/main" val="20001"/>
                    </a:ext>
                  </a:extLst>
                </a:gridCol>
              </a:tblGrid>
              <a:tr h="1128739">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Requirements Development</a:t>
                      </a:r>
                      <a:endParaRPr kumimoji="0" lang="en-US" sz="1700" b="0" i="0" u="none" strike="noStrike" cap="none" normalizeH="0" baseline="0" dirty="0">
                        <a:ln>
                          <a:noFill/>
                        </a:ln>
                        <a:solidFill>
                          <a:schemeClr val="tx1"/>
                        </a:solidFill>
                        <a:effectLst/>
                        <a:latin typeface="Arial" charset="0"/>
                      </a:endParaRPr>
                    </a:p>
                  </a:txBody>
                  <a:tcPr marL="92309" marR="92309" marT="46159" marB="4615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Traditional Spec Driven</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KJ Analysis &amp; QFD</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Prototyping</a:t>
                      </a:r>
                      <a:endParaRPr kumimoji="0" lang="en-US" sz="1700" b="0" i="0" u="none" strike="noStrike" cap="none" normalizeH="0" baseline="0" dirty="0">
                        <a:ln>
                          <a:noFill/>
                        </a:ln>
                        <a:solidFill>
                          <a:schemeClr val="tx1"/>
                        </a:solidFill>
                        <a:effectLst/>
                        <a:latin typeface="Arial" charset="0"/>
                      </a:endParaRPr>
                    </a:p>
                  </a:txBody>
                  <a:tcPr marL="92309" marR="92309" marT="46159" marB="4615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538439">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Requirements Review</a:t>
                      </a:r>
                      <a:endParaRPr kumimoji="0" lang="en-US" sz="1700" b="0" i="0" u="none" strike="noStrike" cap="none" normalizeH="0" baseline="0" dirty="0">
                        <a:ln>
                          <a:noFill/>
                        </a:ln>
                        <a:solidFill>
                          <a:schemeClr val="tx1"/>
                        </a:solidFill>
                        <a:effectLst/>
                        <a:latin typeface="Arial" charset="0"/>
                      </a:endParaRPr>
                    </a:p>
                  </a:txBody>
                  <a:tcPr marL="92309" marR="92309" marT="46159" marB="4615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Email Routing</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Walkthrough</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Inspections</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Sampling Inspections</a:t>
                      </a:r>
                      <a:endParaRPr kumimoji="0" lang="en-US" sz="1700" b="0" i="0" u="none" strike="noStrike" cap="none" normalizeH="0" baseline="0" dirty="0">
                        <a:ln>
                          <a:noFill/>
                        </a:ln>
                        <a:solidFill>
                          <a:schemeClr val="tx1"/>
                        </a:solidFill>
                        <a:effectLst/>
                        <a:latin typeface="Arial" charset="0"/>
                      </a:endParaRPr>
                    </a:p>
                  </a:txBody>
                  <a:tcPr marL="92309" marR="92309" marT="46159" marB="4615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1601">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Design</a:t>
                      </a:r>
                      <a:endParaRPr kumimoji="0" lang="en-US" sz="1700" b="0" i="0" u="none" strike="noStrike" cap="none" normalizeH="0" baseline="0" dirty="0">
                        <a:ln>
                          <a:noFill/>
                        </a:ln>
                        <a:solidFill>
                          <a:schemeClr val="tx1"/>
                        </a:solidFill>
                        <a:effectLst/>
                        <a:latin typeface="Arial" charset="0"/>
                      </a:endParaRPr>
                    </a:p>
                  </a:txBody>
                  <a:tcPr marL="92309" marR="92309" marT="46159" marB="4615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Structured Analysis/Structured Design (SA/SD)</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Object-Oriented Design </a:t>
                      </a:r>
                      <a:endParaRPr kumimoji="0" lang="en-US" sz="1700" b="0" i="0" u="none" strike="noStrike" cap="none" normalizeH="0" baseline="0" dirty="0">
                        <a:ln>
                          <a:noFill/>
                        </a:ln>
                        <a:solidFill>
                          <a:schemeClr val="tx1"/>
                        </a:solidFill>
                        <a:effectLst/>
                        <a:latin typeface="Arial" charset="0"/>
                      </a:endParaRPr>
                    </a:p>
                  </a:txBody>
                  <a:tcPr marL="92309" marR="92309" marT="46159" marB="4615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517397">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Design Review</a:t>
                      </a:r>
                      <a:endParaRPr kumimoji="0" lang="en-US" sz="1700" b="0" i="0" u="none" strike="noStrike" cap="none" normalizeH="0" baseline="0" dirty="0">
                        <a:ln>
                          <a:noFill/>
                        </a:ln>
                        <a:solidFill>
                          <a:schemeClr val="tx1"/>
                        </a:solidFill>
                        <a:effectLst/>
                        <a:latin typeface="Arial" charset="0"/>
                      </a:endParaRPr>
                    </a:p>
                  </a:txBody>
                  <a:tcPr marL="92309" marR="92309" marT="46159" marB="4615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Email Routing</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Walkthrough</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Inspections</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Sampling Inspections</a:t>
                      </a:r>
                      <a:endParaRPr kumimoji="0" lang="en-US" sz="1700" b="0" i="0" u="none" strike="noStrike" cap="none" normalizeH="0" baseline="0" dirty="0">
                        <a:ln>
                          <a:noFill/>
                        </a:ln>
                        <a:solidFill>
                          <a:schemeClr val="tx1"/>
                        </a:solidFill>
                        <a:effectLst/>
                        <a:latin typeface="Arial" charset="0"/>
                      </a:endParaRPr>
                    </a:p>
                  </a:txBody>
                  <a:tcPr marL="92309" marR="92309" marT="46159" marB="4615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Subprocess Choices – 2</a:t>
            </a:r>
            <a:endParaRPr lang="en-US" altLang="en-US" dirty="0">
              <a:ea typeface="ＭＳ Ｐゴシック" panose="020B0600070205080204" pitchFamily="34" charset="-128"/>
            </a:endParaRPr>
          </a:p>
        </p:txBody>
      </p:sp>
      <p:graphicFrame>
        <p:nvGraphicFramePr>
          <p:cNvPr id="186371" name="Group 3"/>
          <p:cNvGraphicFramePr>
            <a:graphicFrameLocks noGrp="1"/>
          </p:cNvGraphicFramePr>
          <p:nvPr>
            <p:ph idx="1"/>
          </p:nvPr>
        </p:nvGraphicFramePr>
        <p:xfrm>
          <a:off x="304800" y="1447800"/>
          <a:ext cx="8458200" cy="3055938"/>
        </p:xfrm>
        <a:graphic>
          <a:graphicData uri="http://schemas.openxmlformats.org/drawingml/2006/table">
            <a:tbl>
              <a:tblPr/>
              <a:tblGrid>
                <a:gridCol w="3276600">
                  <a:extLst>
                    <a:ext uri="{9D8B030D-6E8A-4147-A177-3AD203B41FA5}">
                      <a16:colId xmlns:a16="http://schemas.microsoft.com/office/drawing/2014/main" val="20000"/>
                    </a:ext>
                  </a:extLst>
                </a:gridCol>
                <a:gridCol w="5181600">
                  <a:extLst>
                    <a:ext uri="{9D8B030D-6E8A-4147-A177-3AD203B41FA5}">
                      <a16:colId xmlns:a16="http://schemas.microsoft.com/office/drawing/2014/main" val="20001"/>
                    </a:ext>
                  </a:extLst>
                </a:gridCol>
              </a:tblGrid>
              <a:tr h="1517448">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Code</a:t>
                      </a:r>
                      <a:endParaRPr kumimoji="0" lang="en-US" sz="1700" b="0" i="0" u="none" strike="noStrike" cap="none" normalizeH="0" baseline="0" dirty="0">
                        <a:ln>
                          <a:noFill/>
                        </a:ln>
                        <a:solidFill>
                          <a:schemeClr val="tx1"/>
                        </a:solidFill>
                        <a:effectLst/>
                        <a:latin typeface="Arial" charset="0"/>
                      </a:endParaRPr>
                    </a:p>
                  </a:txBody>
                  <a:tcPr marL="92309" marR="92309" marT="46160" marB="4616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Manual with No Reuse</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Manual with Reuse</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Code Generation with No Reuse</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Code Generation with Reuse</a:t>
                      </a:r>
                      <a:endParaRPr kumimoji="0" lang="en-US" sz="1700" b="0" i="0" u="none" strike="noStrike" cap="none" normalizeH="0" baseline="0" dirty="0">
                        <a:ln>
                          <a:noFill/>
                        </a:ln>
                        <a:solidFill>
                          <a:schemeClr val="tx1"/>
                        </a:solidFill>
                        <a:effectLst/>
                        <a:latin typeface="Arial" charset="0"/>
                      </a:endParaRPr>
                    </a:p>
                  </a:txBody>
                  <a:tcPr marL="92309" marR="92309" marT="46160" marB="4616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538490">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Code Review</a:t>
                      </a:r>
                      <a:endParaRPr kumimoji="0" lang="en-US" sz="1700" b="0" i="0" u="none" strike="noStrike" cap="none" normalizeH="0" baseline="0" dirty="0">
                        <a:ln>
                          <a:noFill/>
                        </a:ln>
                        <a:solidFill>
                          <a:schemeClr val="tx1"/>
                        </a:solidFill>
                        <a:effectLst/>
                        <a:latin typeface="Arial" charset="0"/>
                      </a:endParaRPr>
                    </a:p>
                  </a:txBody>
                  <a:tcPr marL="92309" marR="92309" marT="46160" marB="4616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Email Routing</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Walkthrough</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Inspections</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Sampling Inspections</a:t>
                      </a:r>
                      <a:endParaRPr kumimoji="0" lang="en-US" sz="1700" b="0" i="0" u="none" strike="noStrike" cap="none" normalizeH="0" baseline="0" dirty="0">
                        <a:ln>
                          <a:noFill/>
                        </a:ln>
                        <a:solidFill>
                          <a:schemeClr val="tx1"/>
                        </a:solidFill>
                        <a:effectLst/>
                        <a:latin typeface="Arial" charset="0"/>
                      </a:endParaRPr>
                    </a:p>
                  </a:txBody>
                  <a:tcPr marL="92309" marR="92309" marT="46160" marB="4616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4"/>
          <p:cNvSpPr txBox="1">
            <a:spLocks/>
          </p:cNvSpPr>
          <p:nvPr/>
        </p:nvSpPr>
        <p:spPr>
          <a:xfrm>
            <a:off x="417513" y="536132"/>
            <a:ext cx="8307387" cy="4950268"/>
          </a:xfrm>
          <a:prstGeom prst="rect">
            <a:avLst/>
          </a:prstGeom>
        </p:spPr>
        <p:txBody>
          <a:bodyPr vert="horz" lIns="0" tIns="0" rIns="0" bIns="0"/>
          <a:lstStyle>
            <a:lvl1pPr marL="0" indent="0" algn="l" rtl="0" eaLnBrk="1" fontAlgn="base" hangingPunct="1">
              <a:lnSpc>
                <a:spcPct val="100000"/>
              </a:lnSpc>
              <a:spcBef>
                <a:spcPct val="0"/>
              </a:spcBef>
              <a:spcAft>
                <a:spcPts val="600"/>
              </a:spcAft>
              <a:buSzPct val="70000"/>
              <a:tabLst>
                <a:tab pos="347663" algn="l"/>
              </a:tabLst>
              <a:defRPr sz="2200">
                <a:solidFill>
                  <a:schemeClr val="tx1"/>
                </a:solidFill>
                <a:latin typeface="+mn-lt"/>
                <a:ea typeface="+mn-ea"/>
                <a:cs typeface="+mn-cs"/>
              </a:defRPr>
            </a:lvl1pPr>
            <a:lvl2pPr marL="171450" indent="-171450" algn="l" rtl="0" eaLnBrk="1" fontAlgn="base" hangingPunct="1">
              <a:lnSpc>
                <a:spcPct val="100000"/>
              </a:lnSpc>
              <a:spcBef>
                <a:spcPct val="0"/>
              </a:spcBef>
              <a:spcAft>
                <a:spcPts val="600"/>
              </a:spcAft>
              <a:buSzPct val="80000"/>
              <a:buFont typeface="Times" pitchFamily="1" charset="0"/>
              <a:buChar char="•"/>
              <a:defRPr sz="2200">
                <a:solidFill>
                  <a:schemeClr val="tx1"/>
                </a:solidFill>
                <a:latin typeface="+mn-lt"/>
              </a:defRPr>
            </a:lvl2pPr>
            <a:lvl3pPr marL="457200" indent="-169863" algn="l" rtl="0" eaLnBrk="1" fontAlgn="base" hangingPunct="1">
              <a:lnSpc>
                <a:spcPct val="100000"/>
              </a:lnSpc>
              <a:spcBef>
                <a:spcPct val="0"/>
              </a:spcBef>
              <a:spcAft>
                <a:spcPts val="600"/>
              </a:spcAft>
              <a:buSzPct val="85000"/>
              <a:buFont typeface="Arial"/>
              <a:buChar char="•"/>
              <a:defRPr sz="2000">
                <a:solidFill>
                  <a:schemeClr val="tx1"/>
                </a:solidFill>
                <a:latin typeface="+mn-lt"/>
              </a:defRPr>
            </a:lvl3pPr>
            <a:lvl4pPr marL="685800" indent="-169863" algn="l" rtl="0" eaLnBrk="1" fontAlgn="base" hangingPunct="1">
              <a:lnSpc>
                <a:spcPct val="95000"/>
              </a:lnSpc>
              <a:spcBef>
                <a:spcPct val="0"/>
              </a:spcBef>
              <a:spcAft>
                <a:spcPct val="25000"/>
              </a:spcAft>
              <a:buFont typeface="Lucida Grande"/>
              <a:buChar char="-"/>
              <a:defRPr sz="2000">
                <a:solidFill>
                  <a:schemeClr val="tx1">
                    <a:lumMod val="75000"/>
                    <a:lumOff val="25000"/>
                  </a:schemeClr>
                </a:solidFill>
                <a:latin typeface="+mn-lt"/>
              </a:defRPr>
            </a:lvl4pPr>
            <a:lvl5pPr marL="973138" indent="-168275" algn="l" rtl="0" eaLnBrk="1" fontAlgn="base" hangingPunct="1">
              <a:lnSpc>
                <a:spcPct val="95000"/>
              </a:lnSpc>
              <a:spcBef>
                <a:spcPct val="0"/>
              </a:spcBef>
              <a:spcAft>
                <a:spcPct val="25000"/>
              </a:spcAft>
              <a:buFont typeface="Times" pitchFamily="1" charset="0"/>
              <a:buChar char="–"/>
              <a:defRPr>
                <a:solidFill>
                  <a:schemeClr val="tx1">
                    <a:lumMod val="65000"/>
                    <a:lumOff val="35000"/>
                  </a:schemeClr>
                </a:solidFill>
                <a:latin typeface="+mn-lt"/>
              </a:defRPr>
            </a:lvl5pPr>
            <a:lvl6pPr marL="1600200" indent="-169863" algn="l" rtl="0" eaLnBrk="1" fontAlgn="base" hangingPunct="1">
              <a:lnSpc>
                <a:spcPct val="95000"/>
              </a:lnSpc>
              <a:spcBef>
                <a:spcPct val="0"/>
              </a:spcBef>
              <a:spcAft>
                <a:spcPct val="25000"/>
              </a:spcAft>
              <a:buFont typeface="Times" pitchFamily="1" charset="0"/>
              <a:buChar char="–"/>
              <a:defRPr>
                <a:solidFill>
                  <a:srgbClr val="727272"/>
                </a:solidFill>
                <a:latin typeface="+mn-lt"/>
              </a:defRPr>
            </a:lvl6pPr>
            <a:lvl7pPr marL="2057400" indent="-169863" algn="l" rtl="0" eaLnBrk="1" fontAlgn="base" hangingPunct="1">
              <a:lnSpc>
                <a:spcPct val="95000"/>
              </a:lnSpc>
              <a:spcBef>
                <a:spcPct val="0"/>
              </a:spcBef>
              <a:spcAft>
                <a:spcPct val="25000"/>
              </a:spcAft>
              <a:buFont typeface="Times" pitchFamily="1" charset="0"/>
              <a:buChar char="–"/>
              <a:defRPr>
                <a:solidFill>
                  <a:srgbClr val="727272"/>
                </a:solidFill>
                <a:latin typeface="+mn-lt"/>
              </a:defRPr>
            </a:lvl7pPr>
            <a:lvl8pPr marL="2514600" indent="-169863" algn="l" rtl="0" eaLnBrk="1" fontAlgn="base" hangingPunct="1">
              <a:lnSpc>
                <a:spcPct val="95000"/>
              </a:lnSpc>
              <a:spcBef>
                <a:spcPct val="0"/>
              </a:spcBef>
              <a:spcAft>
                <a:spcPct val="25000"/>
              </a:spcAft>
              <a:buFont typeface="Times" pitchFamily="1" charset="0"/>
              <a:buChar char="–"/>
              <a:defRPr>
                <a:solidFill>
                  <a:srgbClr val="727272"/>
                </a:solidFill>
                <a:latin typeface="+mn-lt"/>
              </a:defRPr>
            </a:lvl8pPr>
            <a:lvl9pPr marL="2971800" indent="-169863" algn="l" rtl="0" eaLnBrk="1" fontAlgn="base" hangingPunct="1">
              <a:lnSpc>
                <a:spcPct val="95000"/>
              </a:lnSpc>
              <a:spcBef>
                <a:spcPct val="0"/>
              </a:spcBef>
              <a:spcAft>
                <a:spcPct val="25000"/>
              </a:spcAft>
              <a:buFont typeface="Times" pitchFamily="1" charset="0"/>
              <a:buChar char="–"/>
              <a:defRPr>
                <a:solidFill>
                  <a:srgbClr val="727272"/>
                </a:solidFill>
                <a:latin typeface="+mn-lt"/>
              </a:defRPr>
            </a:lvl9pPr>
          </a:lstStyle>
          <a:p>
            <a:endParaRPr lang="en-US" sz="1200" dirty="0"/>
          </a:p>
          <a:p>
            <a:r>
              <a:rPr lang="en-US" altLang="en-US" sz="1200" dirty="0"/>
              <a:t>The text and illustrations in this material are licensed by Carnegie Mellon University under a Creative Commons Attribution 4.0 International License.</a:t>
            </a:r>
          </a:p>
          <a:p>
            <a:r>
              <a:rPr lang="en-US" altLang="en-US" sz="1200" dirty="0"/>
              <a:t>The Creative Commons license does not extend to logos, trade marks, or service marks of Carnegie Mellon University.</a:t>
            </a:r>
          </a:p>
          <a:p>
            <a:r>
              <a:rPr lang="en-US" altLang="en-US" sz="1200" dirty="0"/>
              <a:t>References herein to any specific commercial product, process, or service by trade name, trade mark, manufacturer, or otherwise, does not necessarily constitute or imply its endorsement, recommendation, or favoring by Carnegie Mellon University or its Software Engineering Institute.</a:t>
            </a:r>
            <a:br>
              <a:rPr lang="en-US" sz="1200" dirty="0"/>
            </a:br>
            <a:endParaRPr lang="en-US" sz="1200" dirty="0"/>
          </a:p>
        </p:txBody>
      </p:sp>
    </p:spTree>
    <p:extLst>
      <p:ext uri="{BB962C8B-B14F-4D97-AF65-F5344CB8AC3E}">
        <p14:creationId xmlns:p14="http://schemas.microsoft.com/office/powerpoint/2010/main" val="1775085849"/>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Subprocess Choices – 3</a:t>
            </a:r>
            <a:endParaRPr lang="en-US" altLang="en-US" dirty="0">
              <a:ea typeface="ＭＳ Ｐゴシック" panose="020B0600070205080204" pitchFamily="34" charset="-128"/>
            </a:endParaRPr>
          </a:p>
        </p:txBody>
      </p:sp>
      <p:graphicFrame>
        <p:nvGraphicFramePr>
          <p:cNvPr id="187415" name="Group 23"/>
          <p:cNvGraphicFramePr>
            <a:graphicFrameLocks noGrp="1"/>
          </p:cNvGraphicFramePr>
          <p:nvPr>
            <p:ph idx="1"/>
          </p:nvPr>
        </p:nvGraphicFramePr>
        <p:xfrm>
          <a:off x="304800" y="1066800"/>
          <a:ext cx="8458200" cy="5421358"/>
        </p:xfrm>
        <a:graphic>
          <a:graphicData uri="http://schemas.openxmlformats.org/drawingml/2006/table">
            <a:tbl>
              <a:tblPr/>
              <a:tblGrid>
                <a:gridCol w="3276600">
                  <a:extLst>
                    <a:ext uri="{9D8B030D-6E8A-4147-A177-3AD203B41FA5}">
                      <a16:colId xmlns:a16="http://schemas.microsoft.com/office/drawing/2014/main" val="20000"/>
                    </a:ext>
                  </a:extLst>
                </a:gridCol>
                <a:gridCol w="5181600">
                  <a:extLst>
                    <a:ext uri="{9D8B030D-6E8A-4147-A177-3AD203B41FA5}">
                      <a16:colId xmlns:a16="http://schemas.microsoft.com/office/drawing/2014/main" val="20001"/>
                    </a:ext>
                  </a:extLst>
                </a:gridCol>
              </a:tblGrid>
              <a:tr h="1517230">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Unit Test</a:t>
                      </a:r>
                      <a:endParaRPr kumimoji="0" lang="en-US" sz="1700" b="0" i="0" u="none" strike="noStrike" cap="none" normalizeH="0" baseline="0" dirty="0">
                        <a:ln>
                          <a:noFill/>
                        </a:ln>
                        <a:solidFill>
                          <a:schemeClr val="tx1"/>
                        </a:solidFill>
                        <a:effectLst/>
                        <a:latin typeface="Arial" charset="0"/>
                      </a:endParaRPr>
                    </a:p>
                  </a:txBody>
                  <a:tcPr marL="92309" marR="92309" marT="46153" marB="4615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Ad Hoc</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Path Testing Only</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Data Flow Testing Only</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Both Path and Data Flow</a:t>
                      </a:r>
                      <a:endParaRPr kumimoji="0" lang="en-US" sz="1700" b="0" i="0" u="none" strike="noStrike" cap="none" normalizeH="0" baseline="0" dirty="0">
                        <a:ln>
                          <a:noFill/>
                        </a:ln>
                        <a:solidFill>
                          <a:schemeClr val="tx1"/>
                        </a:solidFill>
                        <a:effectLst/>
                        <a:latin typeface="Arial" charset="0"/>
                      </a:endParaRPr>
                    </a:p>
                  </a:txBody>
                  <a:tcPr marL="92309" marR="92309" marT="46153" marB="4615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28700">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Integration Test</a:t>
                      </a:r>
                      <a:endParaRPr kumimoji="0" lang="en-US" sz="1700" b="0" i="0" u="none" strike="noStrike" cap="none" normalizeH="0" baseline="0" dirty="0">
                        <a:ln>
                          <a:noFill/>
                        </a:ln>
                        <a:solidFill>
                          <a:schemeClr val="tx1"/>
                        </a:solidFill>
                        <a:effectLst/>
                        <a:latin typeface="Arial" charset="0"/>
                      </a:endParaRPr>
                    </a:p>
                  </a:txBody>
                  <a:tcPr marL="92309" marR="92309" marT="46153" marB="4615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Bottom Up</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Top Down</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Hybrid</a:t>
                      </a:r>
                      <a:endParaRPr kumimoji="0" lang="en-US" sz="1700" b="0" i="0" u="none" strike="noStrike" cap="none" normalizeH="0" baseline="0" dirty="0">
                        <a:ln>
                          <a:noFill/>
                        </a:ln>
                        <a:solidFill>
                          <a:schemeClr val="tx1"/>
                        </a:solidFill>
                        <a:effectLst/>
                        <a:latin typeface="Arial" charset="0"/>
                      </a:endParaRPr>
                    </a:p>
                  </a:txBody>
                  <a:tcPr marL="92309" marR="92309" marT="46153" marB="4615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646769">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System Test</a:t>
                      </a:r>
                      <a:endParaRPr kumimoji="0" lang="en-US" sz="1700" b="0" i="0" u="none" strike="noStrike" cap="none" normalizeH="0" baseline="0" dirty="0">
                        <a:ln>
                          <a:noFill/>
                        </a:ln>
                        <a:solidFill>
                          <a:schemeClr val="tx1"/>
                        </a:solidFill>
                        <a:effectLst/>
                        <a:latin typeface="Arial" charset="0"/>
                      </a:endParaRPr>
                    </a:p>
                  </a:txBody>
                  <a:tcPr marL="92309" marR="92309" marT="46153" marB="4615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On Breadboard </a:t>
                      </a:r>
                      <a:br>
                        <a:rPr kumimoji="0" lang="en-US" altLang="ja-JP" sz="1700" b="0" i="0" u="none" strike="noStrike" cap="none" normalizeH="0" baseline="0" dirty="0">
                          <a:ln>
                            <a:noFill/>
                          </a:ln>
                          <a:solidFill>
                            <a:schemeClr val="tx1"/>
                          </a:solidFill>
                          <a:effectLst/>
                          <a:latin typeface="Arial" charset="0"/>
                          <a:ea typeface="ＭＳ Ｐゴシック" pitchFamily="34" charset="-128"/>
                        </a:rPr>
                      </a:br>
                      <a:r>
                        <a:rPr kumimoji="0" lang="en-US" altLang="ja-JP" sz="1700" b="0" i="0" u="none" strike="noStrike" cap="none" normalizeH="0" baseline="0" dirty="0">
                          <a:ln>
                            <a:noFill/>
                          </a:ln>
                          <a:solidFill>
                            <a:schemeClr val="tx1"/>
                          </a:solidFill>
                          <a:effectLst/>
                          <a:latin typeface="Arial" charset="0"/>
                          <a:ea typeface="ＭＳ Ｐゴシック" pitchFamily="34" charset="-128"/>
                        </a:rPr>
                        <a:t> (Very immature hardware with a lot of blue wires) </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On Brassboard</a:t>
                      </a:r>
                      <a:br>
                        <a:rPr kumimoji="0" lang="en-US" altLang="ja-JP" sz="1700" b="0" i="0" u="none" strike="noStrike" cap="none" normalizeH="0" baseline="0" dirty="0">
                          <a:ln>
                            <a:noFill/>
                          </a:ln>
                          <a:solidFill>
                            <a:schemeClr val="tx1"/>
                          </a:solidFill>
                          <a:effectLst/>
                          <a:latin typeface="Arial" charset="0"/>
                          <a:ea typeface="ＭＳ Ｐゴシック" pitchFamily="34" charset="-128"/>
                        </a:rPr>
                      </a:br>
                      <a:r>
                        <a:rPr kumimoji="0" lang="en-US" altLang="ja-JP" sz="1700" b="0" i="0" u="none" strike="noStrike" cap="none" normalizeH="0" baseline="0" dirty="0">
                          <a:ln>
                            <a:noFill/>
                          </a:ln>
                          <a:solidFill>
                            <a:schemeClr val="tx1"/>
                          </a:solidFill>
                          <a:effectLst/>
                          <a:latin typeface="Arial" charset="0"/>
                          <a:ea typeface="ＭＳ Ｐゴシック" pitchFamily="34" charset="-128"/>
                        </a:rPr>
                        <a:t> (More mature hardware with few blue wires)</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Production Hardware (Real hardware)</a:t>
                      </a:r>
                      <a:endParaRPr kumimoji="0" lang="en-US" sz="1700" b="0" i="0" u="none" strike="noStrike" cap="none" normalizeH="0" baseline="0" dirty="0">
                        <a:ln>
                          <a:noFill/>
                        </a:ln>
                        <a:solidFill>
                          <a:schemeClr val="tx1"/>
                        </a:solidFill>
                        <a:effectLst/>
                        <a:latin typeface="Arial" charset="0"/>
                      </a:endParaRPr>
                    </a:p>
                  </a:txBody>
                  <a:tcPr marL="92309" marR="92309" marT="46153" marB="4615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861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Acceptance Test</a:t>
                      </a:r>
                      <a:endParaRPr kumimoji="0" lang="en-US" sz="1700" b="0" i="0" u="none" strike="noStrike" cap="none" normalizeH="0" baseline="0" dirty="0">
                        <a:ln>
                          <a:noFill/>
                        </a:ln>
                        <a:solidFill>
                          <a:schemeClr val="tx1"/>
                        </a:solidFill>
                        <a:effectLst/>
                        <a:latin typeface="Arial" charset="0"/>
                      </a:endParaRPr>
                    </a:p>
                  </a:txBody>
                  <a:tcPr marL="92309" marR="92309" marT="46153" marB="4615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Low Intensity (Testing over several days)</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Medium Intensity (Testing over one week)</a:t>
                      </a:r>
                    </a:p>
                    <a:p>
                      <a:pPr marL="0" marR="0" lvl="0" indent="0" algn="l" defTabSz="914400" rtl="0" eaLnBrk="1" fontAlgn="base" latinLnBrk="0" hangingPunct="1">
                        <a:lnSpc>
                          <a:spcPct val="100000"/>
                        </a:lnSpc>
                        <a:spcBef>
                          <a:spcPct val="0"/>
                        </a:spcBef>
                        <a:spcAft>
                          <a:spcPct val="50000"/>
                        </a:spcAft>
                        <a:buClrTx/>
                        <a:buSzPct val="70000"/>
                        <a:buFontTx/>
                        <a:buChar char="•"/>
                        <a:tabLst/>
                      </a:pPr>
                      <a:r>
                        <a:rPr kumimoji="0" lang="en-US" altLang="ja-JP" sz="1700" b="0" i="0" u="none" strike="noStrike" cap="none" normalizeH="0" baseline="0" dirty="0">
                          <a:ln>
                            <a:noFill/>
                          </a:ln>
                          <a:solidFill>
                            <a:schemeClr val="tx1"/>
                          </a:solidFill>
                          <a:effectLst/>
                          <a:latin typeface="Arial" charset="0"/>
                          <a:ea typeface="ＭＳ Ｐゴシック" pitchFamily="34" charset="-128"/>
                        </a:rPr>
                        <a:t> High Intensity (Testing over one month)</a:t>
                      </a:r>
                      <a:endParaRPr kumimoji="0" lang="en-US" sz="1700" b="0" i="0" u="none" strike="noStrike" cap="none" normalizeH="0" baseline="0" dirty="0">
                        <a:ln>
                          <a:noFill/>
                        </a:ln>
                        <a:solidFill>
                          <a:schemeClr val="tx1"/>
                        </a:solidFill>
                        <a:effectLst/>
                        <a:latin typeface="Arial" charset="0"/>
                      </a:endParaRPr>
                    </a:p>
                  </a:txBody>
                  <a:tcPr marL="92309" marR="92309" marT="46153" marB="4615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a:xfrm>
            <a:off x="257175" y="546100"/>
            <a:ext cx="8505825" cy="682625"/>
          </a:xfrm>
        </p:spPr>
        <p:txBody>
          <a:bodyPr/>
          <a:lstStyle/>
          <a:p>
            <a:pPr eaLnBrk="1" hangingPunct="1"/>
            <a:r>
              <a:rPr lang="en-US" altLang="ja-JP" dirty="0">
                <a:ea typeface="ＭＳ Ｐゴシック" panose="020B0600070205080204" pitchFamily="34" charset="-128"/>
              </a:rPr>
              <a:t>Processes, Subprocesses, and Their Performance Baselines </a:t>
            </a:r>
            <a:r>
              <a:rPr lang="en-US" altLang="en-US" dirty="0"/>
              <a:t>– </a:t>
            </a:r>
            <a:r>
              <a:rPr lang="en-US" altLang="ja-JP" dirty="0">
                <a:ea typeface="ＭＳ Ｐゴシック" panose="020B0600070205080204" pitchFamily="34" charset="-128"/>
              </a:rPr>
              <a:t>1</a:t>
            </a:r>
          </a:p>
        </p:txBody>
      </p:sp>
      <p:pic>
        <p:nvPicPr>
          <p:cNvPr id="21507" name="Picture 273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175" y="1447800"/>
            <a:ext cx="8553450"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a:xfrm>
            <a:off x="257175" y="546100"/>
            <a:ext cx="8505825" cy="682625"/>
          </a:xfrm>
        </p:spPr>
        <p:txBody>
          <a:bodyPr/>
          <a:lstStyle/>
          <a:p>
            <a:pPr eaLnBrk="1" hangingPunct="1"/>
            <a:r>
              <a:rPr lang="en-US" altLang="ja-JP" dirty="0">
                <a:ea typeface="ＭＳ Ｐゴシック" panose="020B0600070205080204" pitchFamily="34" charset="-128"/>
              </a:rPr>
              <a:t>Processes, Subprocesses, and Their Performance Baselines </a:t>
            </a:r>
            <a:r>
              <a:rPr lang="en-US" altLang="en-US" dirty="0"/>
              <a:t>– </a:t>
            </a:r>
            <a:r>
              <a:rPr lang="en-US" altLang="ja-JP" dirty="0">
                <a:ea typeface="ＭＳ Ｐゴシック" panose="020B0600070205080204" pitchFamily="34" charset="-128"/>
              </a:rPr>
              <a:t>2</a:t>
            </a:r>
          </a:p>
        </p:txBody>
      </p:sp>
      <p:pic>
        <p:nvPicPr>
          <p:cNvPr id="22531" name="Picture 146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325" y="1676400"/>
            <a:ext cx="8601075" cy="313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Units of Measure for Their Performance Baselines </a:t>
            </a:r>
            <a:endParaRPr lang="en-US" altLang="en-US" dirty="0"/>
          </a:p>
        </p:txBody>
      </p:sp>
      <p:graphicFrame>
        <p:nvGraphicFramePr>
          <p:cNvPr id="188462" name="Group 46"/>
          <p:cNvGraphicFramePr>
            <a:graphicFrameLocks noGrp="1"/>
          </p:cNvGraphicFramePr>
          <p:nvPr>
            <p:ph idx="4294967295"/>
            <p:extLst>
              <p:ext uri="{D42A27DB-BD31-4B8C-83A1-F6EECF244321}">
                <p14:modId xmlns:p14="http://schemas.microsoft.com/office/powerpoint/2010/main" val="27741081"/>
              </p:ext>
            </p:extLst>
          </p:nvPr>
        </p:nvGraphicFramePr>
        <p:xfrm>
          <a:off x="762000" y="2049463"/>
          <a:ext cx="7464425" cy="2752726"/>
        </p:xfrm>
        <a:graphic>
          <a:graphicData uri="http://schemas.openxmlformats.org/drawingml/2006/table">
            <a:tbl>
              <a:tblPr/>
              <a:tblGrid>
                <a:gridCol w="3711575">
                  <a:extLst>
                    <a:ext uri="{9D8B030D-6E8A-4147-A177-3AD203B41FA5}">
                      <a16:colId xmlns:a16="http://schemas.microsoft.com/office/drawing/2014/main" val="20000"/>
                    </a:ext>
                  </a:extLst>
                </a:gridCol>
                <a:gridCol w="3752850">
                  <a:extLst>
                    <a:ext uri="{9D8B030D-6E8A-4147-A177-3AD203B41FA5}">
                      <a16:colId xmlns:a16="http://schemas.microsoft.com/office/drawing/2014/main" val="20001"/>
                    </a:ext>
                  </a:extLst>
                </a:gridCol>
              </a:tblGrid>
              <a:tr h="554170">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endParaRPr kumimoji="0" lang="en-US" altLang="ja-JP" sz="2000" b="1" i="0" u="none" strike="noStrike" cap="none" normalizeH="0" baseline="0" dirty="0">
                        <a:ln>
                          <a:noFill/>
                        </a:ln>
                        <a:solidFill>
                          <a:schemeClr val="bg1"/>
                        </a:solidFill>
                        <a:effectLst/>
                        <a:latin typeface="Arial" charset="0"/>
                        <a:ea typeface="ＭＳ Ｐゴシック" pitchFamily="34" charset="-128"/>
                      </a:endParaRPr>
                    </a:p>
                  </a:txBody>
                  <a:tcPr marL="92309" marR="92309" marT="46165" marB="46165"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003366"/>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Units of Measure</a:t>
                      </a:r>
                    </a:p>
                  </a:txBody>
                  <a:tcPr marL="92309" marR="92309" marT="46165" marB="46165"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003366"/>
                    </a:solidFill>
                  </a:tcPr>
                </a:tc>
                <a:extLst>
                  <a:ext uri="{0D108BD9-81ED-4DB2-BD59-A6C34878D82A}">
                    <a16:rowId xmlns:a16="http://schemas.microsoft.com/office/drawing/2014/main" val="10000"/>
                  </a:ext>
                </a:extLst>
              </a:tr>
              <a:tr h="39720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Effort</a:t>
                      </a:r>
                    </a:p>
                  </a:txBody>
                  <a:tcPr marL="92309" marR="92309" marT="46165" marB="46165"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Person days</a:t>
                      </a:r>
                    </a:p>
                  </a:txBody>
                  <a:tcPr marL="92309" marR="92309" marT="46165" marB="46165"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39720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Cycle time</a:t>
                      </a:r>
                    </a:p>
                  </a:txBody>
                  <a:tcPr marL="92309" marR="92309" marT="46165" marB="46165"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Days</a:t>
                      </a:r>
                    </a:p>
                  </a:txBody>
                  <a:tcPr marL="92309" marR="92309" marT="46165" marB="46165"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7020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Quality of each review or test</a:t>
                      </a:r>
                    </a:p>
                  </a:txBody>
                  <a:tcPr marL="92309" marR="92309" marT="46165" marB="46165"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The percentage of defects removed</a:t>
                      </a:r>
                    </a:p>
                  </a:txBody>
                  <a:tcPr marL="92309" marR="92309" marT="46165" marB="46165"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7020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Quality of requirements development, design, or code</a:t>
                      </a:r>
                    </a:p>
                  </a:txBody>
                  <a:tcPr marL="92309" marR="92309" marT="46165" marB="46165"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The number of injected defects</a:t>
                      </a:r>
                    </a:p>
                  </a:txBody>
                  <a:tcPr marL="92309" marR="92309" marT="46165" marB="46165"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80"/>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Current Project Process</a:t>
            </a:r>
          </a:p>
        </p:txBody>
      </p:sp>
      <p:graphicFrame>
        <p:nvGraphicFramePr>
          <p:cNvPr id="116889" name="Group 153"/>
          <p:cNvGraphicFramePr>
            <a:graphicFrameLocks noGrp="1"/>
          </p:cNvGraphicFramePr>
          <p:nvPr>
            <p:ph idx="1"/>
            <p:extLst>
              <p:ext uri="{D42A27DB-BD31-4B8C-83A1-F6EECF244321}">
                <p14:modId xmlns:p14="http://schemas.microsoft.com/office/powerpoint/2010/main" val="170404826"/>
              </p:ext>
            </p:extLst>
          </p:nvPr>
        </p:nvGraphicFramePr>
        <p:xfrm>
          <a:off x="1143000" y="1524000"/>
          <a:ext cx="6934200" cy="4566136"/>
        </p:xfrm>
        <a:graphic>
          <a:graphicData uri="http://schemas.openxmlformats.org/drawingml/2006/table">
            <a:tbl>
              <a:tblPr/>
              <a:tblGrid>
                <a:gridCol w="3448050">
                  <a:extLst>
                    <a:ext uri="{9D8B030D-6E8A-4147-A177-3AD203B41FA5}">
                      <a16:colId xmlns:a16="http://schemas.microsoft.com/office/drawing/2014/main" val="20000"/>
                    </a:ext>
                  </a:extLst>
                </a:gridCol>
                <a:gridCol w="3486150">
                  <a:extLst>
                    <a:ext uri="{9D8B030D-6E8A-4147-A177-3AD203B41FA5}">
                      <a16:colId xmlns:a16="http://schemas.microsoft.com/office/drawing/2014/main" val="20001"/>
                    </a:ext>
                  </a:extLst>
                </a:gridCol>
              </a:tblGrid>
              <a:tr h="595216">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Subprocesses</a:t>
                      </a:r>
                    </a:p>
                  </a:txBody>
                  <a:tcPr marL="92309" marR="92309" marT="46146" marB="4614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003366"/>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Current Choices</a:t>
                      </a:r>
                    </a:p>
                  </a:txBody>
                  <a:tcPr marL="92309" marR="92309" marT="46146" marB="4614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003366"/>
                    </a:solidFill>
                  </a:tcPr>
                </a:tc>
                <a:extLst>
                  <a:ext uri="{0D108BD9-81ED-4DB2-BD59-A6C34878D82A}">
                    <a16:rowId xmlns:a16="http://schemas.microsoft.com/office/drawing/2014/main" val="10000"/>
                  </a:ext>
                </a:extLst>
              </a:tr>
              <a:tr h="39704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Requirements Development</a:t>
                      </a:r>
                    </a:p>
                  </a:txBody>
                  <a:tcPr marL="92309" marR="92309" marT="46146" marB="4614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Prototyping</a:t>
                      </a:r>
                    </a:p>
                  </a:txBody>
                  <a:tcPr marL="92309" marR="92309" marT="46146" marB="4614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39704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Requirements Review</a:t>
                      </a:r>
                    </a:p>
                  </a:txBody>
                  <a:tcPr marL="92309" marR="92309" marT="46146" marB="4614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Walkthrough</a:t>
                      </a:r>
                    </a:p>
                  </a:txBody>
                  <a:tcPr marL="92309" marR="92309" marT="46146" marB="4614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39704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Design</a:t>
                      </a:r>
                    </a:p>
                  </a:txBody>
                  <a:tcPr marL="92309" marR="92309" marT="46146" marB="4614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OOD</a:t>
                      </a:r>
                    </a:p>
                  </a:txBody>
                  <a:tcPr marL="92309" marR="92309" marT="46146" marB="4614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39704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Design Review</a:t>
                      </a:r>
                    </a:p>
                  </a:txBody>
                  <a:tcPr marL="92309" marR="92309" marT="46146" marB="4614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Walkthrough</a:t>
                      </a:r>
                    </a:p>
                  </a:txBody>
                  <a:tcPr marL="92309" marR="92309" marT="46146" marB="4614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39704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Code</a:t>
                      </a:r>
                    </a:p>
                  </a:txBody>
                  <a:tcPr marL="92309" marR="92309" marT="46146" marB="4614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Code Generation w/Reuse</a:t>
                      </a:r>
                    </a:p>
                  </a:txBody>
                  <a:tcPr marL="92309" marR="92309" marT="46146" marB="4614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5"/>
                  </a:ext>
                </a:extLst>
              </a:tr>
              <a:tr h="39704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Code Review</a:t>
                      </a:r>
                    </a:p>
                  </a:txBody>
                  <a:tcPr marL="92309" marR="92309" marT="46146" marB="4614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Walkthrough</a:t>
                      </a:r>
                    </a:p>
                  </a:txBody>
                  <a:tcPr marL="92309" marR="92309" marT="46146" marB="4614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6"/>
                  </a:ext>
                </a:extLst>
              </a:tr>
              <a:tr h="39704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Unit Test</a:t>
                      </a:r>
                    </a:p>
                  </a:txBody>
                  <a:tcPr marL="92309" marR="92309" marT="46146" marB="4614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Ad Hoc</a:t>
                      </a:r>
                    </a:p>
                  </a:txBody>
                  <a:tcPr marL="92309" marR="92309" marT="46146" marB="4614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7"/>
                  </a:ext>
                </a:extLst>
              </a:tr>
              <a:tr h="39704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Integration Test</a:t>
                      </a:r>
                    </a:p>
                  </a:txBody>
                  <a:tcPr marL="92309" marR="92309" marT="46146" marB="4614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Hybrid</a:t>
                      </a:r>
                    </a:p>
                  </a:txBody>
                  <a:tcPr marL="92309" marR="92309" marT="46146" marB="4614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8"/>
                  </a:ext>
                </a:extLst>
              </a:tr>
              <a:tr h="39704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System Test</a:t>
                      </a:r>
                    </a:p>
                  </a:txBody>
                  <a:tcPr marL="92309" marR="92309" marT="46146" marB="4614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On Brassboard</a:t>
                      </a:r>
                    </a:p>
                  </a:txBody>
                  <a:tcPr marL="92309" marR="92309" marT="46146" marB="4614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9"/>
                  </a:ext>
                </a:extLst>
              </a:tr>
              <a:tr h="39704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Acceptance Test</a:t>
                      </a:r>
                    </a:p>
                  </a:txBody>
                  <a:tcPr marL="92309" marR="92309" marT="46146" marB="4614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Medium Intensity</a:t>
                      </a:r>
                    </a:p>
                  </a:txBody>
                  <a:tcPr marL="92309" marR="92309" marT="46146" marB="4614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10"/>
                  </a:ext>
                </a:extLst>
              </a:tr>
            </a:tbl>
          </a:graphicData>
        </a:graphic>
      </p:graphicFrame>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1420" name="Group 44"/>
          <p:cNvGraphicFramePr>
            <a:graphicFrameLocks noGrp="1"/>
          </p:cNvGraphicFramePr>
          <p:nvPr>
            <p:ph idx="1"/>
            <p:extLst>
              <p:ext uri="{D42A27DB-BD31-4B8C-83A1-F6EECF244321}">
                <p14:modId xmlns:p14="http://schemas.microsoft.com/office/powerpoint/2010/main" val="757447907"/>
              </p:ext>
            </p:extLst>
          </p:nvPr>
        </p:nvGraphicFramePr>
        <p:xfrm>
          <a:off x="609600" y="1600200"/>
          <a:ext cx="8153400" cy="3295738"/>
        </p:xfrm>
        <a:graphic>
          <a:graphicData uri="http://schemas.openxmlformats.org/drawingml/2006/table">
            <a:tbl>
              <a:tblPr/>
              <a:tblGrid>
                <a:gridCol w="4860925">
                  <a:extLst>
                    <a:ext uri="{9D8B030D-6E8A-4147-A177-3AD203B41FA5}">
                      <a16:colId xmlns:a16="http://schemas.microsoft.com/office/drawing/2014/main" val="20000"/>
                    </a:ext>
                  </a:extLst>
                </a:gridCol>
                <a:gridCol w="3292475">
                  <a:extLst>
                    <a:ext uri="{9D8B030D-6E8A-4147-A177-3AD203B41FA5}">
                      <a16:colId xmlns:a16="http://schemas.microsoft.com/office/drawing/2014/main" val="20001"/>
                    </a:ext>
                  </a:extLst>
                </a:gridCol>
              </a:tblGrid>
              <a:tr h="49685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Use these factors</a:t>
                      </a:r>
                    </a:p>
                  </a:txBody>
                  <a:tcPr marL="92309" marR="92309" marT="46151" marB="4615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To predict this outcome</a:t>
                      </a:r>
                    </a:p>
                  </a:txBody>
                  <a:tcPr marL="92309" marR="92309" marT="46151" marB="4615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extLst>
                  <a:ext uri="{0D108BD9-81ED-4DB2-BD59-A6C34878D82A}">
                    <a16:rowId xmlns:a16="http://schemas.microsoft.com/office/drawing/2014/main" val="10000"/>
                  </a:ext>
                </a:extLst>
              </a:tr>
              <a:tr h="49526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Cost of effort for each process</a:t>
                      </a:r>
                    </a:p>
                  </a:txBody>
                  <a:tcPr marL="92309" marR="92309" marT="46151" marB="4615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Total effort</a:t>
                      </a:r>
                      <a:endParaRPr kumimoji="0" lang="ja-JP" altLang="en-US" sz="2000" b="0" i="0" u="none" strike="noStrike" cap="none" normalizeH="0" baseline="0" dirty="0">
                        <a:ln>
                          <a:noFill/>
                        </a:ln>
                        <a:solidFill>
                          <a:schemeClr val="tx1"/>
                        </a:solidFill>
                        <a:effectLst/>
                        <a:latin typeface="Arial" charset="0"/>
                        <a:ea typeface="ＭＳ Ｐゴシック" pitchFamily="34" charset="-128"/>
                      </a:endParaRPr>
                    </a:p>
                  </a:txBody>
                  <a:tcPr marL="92309" marR="92309" marT="46151" marB="4615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9685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Cycle time for each process</a:t>
                      </a:r>
                    </a:p>
                  </a:txBody>
                  <a:tcPr marL="92309" marR="92309" marT="46151" marB="4615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Total cycle time</a:t>
                      </a:r>
                    </a:p>
                  </a:txBody>
                  <a:tcPr marL="92309" marR="92309" marT="46151" marB="4615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9526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Effectiveness of each review or test</a:t>
                      </a:r>
                    </a:p>
                  </a:txBody>
                  <a:tcPr marL="92309" marR="92309" marT="46151" marB="4615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Total quality (rework costs)</a:t>
                      </a:r>
                    </a:p>
                  </a:txBody>
                  <a:tcPr marL="92309" marR="92309" marT="46151" marB="4615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141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Cost of effort for each process</a:t>
                      </a:r>
                    </a:p>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Cycle time for each process</a:t>
                      </a:r>
                    </a:p>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Effectiveness of each review or test</a:t>
                      </a:r>
                    </a:p>
                  </a:txBody>
                  <a:tcPr marL="92309" marR="92309" marT="46151" marB="4615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Overall costs</a:t>
                      </a:r>
                    </a:p>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(Total efforts + total quality + schedule slip penalty )</a:t>
                      </a:r>
                    </a:p>
                  </a:txBody>
                  <a:tcPr marL="92309" marR="92309" marT="46151" marB="4615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5622" name="Rectangle 2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Factors Used to Predict Outcomes</a:t>
            </a: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7" descr="screensh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3352800"/>
            <a:ext cx="6186487"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File"/>
          <p:cNvSpPr>
            <a:spLocks noEditPoints="1" noChangeArrowheads="1"/>
          </p:cNvSpPr>
          <p:nvPr/>
        </p:nvSpPr>
        <p:spPr bwMode="auto">
          <a:xfrm>
            <a:off x="739775" y="3179763"/>
            <a:ext cx="8301038" cy="600075"/>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dirty="0">
              <a:latin typeface="Arial" charset="0"/>
            </a:endParaRPr>
          </a:p>
        </p:txBody>
      </p:sp>
      <p:sp>
        <p:nvSpPr>
          <p:cNvPr id="26628" name="Rectangle 2"/>
          <p:cNvSpPr>
            <a:spLocks noGrp="1" noChangeArrowheads="1"/>
          </p:cNvSpPr>
          <p:nvPr>
            <p:ph type="title"/>
          </p:nvPr>
        </p:nvSpPr>
        <p:spPr>
          <a:xfrm>
            <a:off x="257175" y="546100"/>
            <a:ext cx="8505825" cy="344710"/>
          </a:xfrm>
        </p:spPr>
        <p:txBody>
          <a:bodyPr/>
          <a:lstStyle/>
          <a:p>
            <a:pPr eaLnBrk="1" hangingPunct="1"/>
            <a:r>
              <a:rPr lang="en-US" altLang="ja-JP" dirty="0">
                <a:ea typeface="ＭＳ Ｐゴシック" panose="020B0600070205080204" pitchFamily="34" charset="-128"/>
              </a:rPr>
              <a:t>(1) Start Crystal Ball</a:t>
            </a:r>
          </a:p>
        </p:txBody>
      </p:sp>
      <p:sp>
        <p:nvSpPr>
          <p:cNvPr id="26629" name="Rectangle 3"/>
          <p:cNvSpPr>
            <a:spLocks noGrp="1" noChangeArrowheads="1"/>
          </p:cNvSpPr>
          <p:nvPr>
            <p:ph type="body" idx="1"/>
          </p:nvPr>
        </p:nvSpPr>
        <p:spPr>
          <a:xfrm>
            <a:off x="407987" y="1447800"/>
            <a:ext cx="8736013" cy="4648200"/>
          </a:xfrm>
        </p:spPr>
        <p:txBody>
          <a:bodyPr/>
          <a:lstStyle/>
          <a:p>
            <a:pPr marL="400050" indent="-400050" eaLnBrk="1" hangingPunct="1">
              <a:buSzTx/>
              <a:buFontTx/>
              <a:buAutoNum type="alphaLcParenR"/>
            </a:pPr>
            <a:r>
              <a:rPr lang="en-US" altLang="ja-JP" sz="2000" dirty="0">
                <a:ea typeface="ＭＳ Ｐゴシック" panose="020B0600070205080204" pitchFamily="34" charset="-128"/>
              </a:rPr>
              <a:t>Start Crystal Ball.</a:t>
            </a:r>
          </a:p>
          <a:p>
            <a:pPr marL="400050" indent="-400050" eaLnBrk="1" hangingPunct="1">
              <a:buSzTx/>
              <a:buFontTx/>
              <a:buAutoNum type="alphaLcParenR"/>
            </a:pPr>
            <a:r>
              <a:rPr lang="en-US" altLang="ja-JP" sz="2000" dirty="0">
                <a:ea typeface="ＭＳ Ｐゴシック" panose="020B0600070205080204" pitchFamily="34" charset="-128"/>
              </a:rPr>
              <a:t>The welcome screen will appear.</a:t>
            </a:r>
          </a:p>
          <a:p>
            <a:pPr marL="400050" indent="-400050" eaLnBrk="1" hangingPunct="1">
              <a:buSzTx/>
              <a:buFontTx/>
              <a:buAutoNum type="alphaLcParenR"/>
            </a:pPr>
            <a:endParaRPr lang="en-US" altLang="ja-JP" sz="4000" dirty="0">
              <a:ea typeface="ＭＳ Ｐゴシック" panose="020B0600070205080204" pitchFamily="34" charset="-128"/>
            </a:endParaRPr>
          </a:p>
          <a:p>
            <a:pPr marL="400050" indent="-400050" eaLnBrk="1" hangingPunct="1">
              <a:buSzTx/>
              <a:buFontTx/>
              <a:buAutoNum type="alphaLcParenR"/>
            </a:pPr>
            <a:r>
              <a:rPr lang="en-US" altLang="ja-JP" sz="2000" dirty="0">
                <a:ea typeface="ＭＳ Ｐゴシック" panose="020B0600070205080204" pitchFamily="34" charset="-128"/>
              </a:rPr>
              <a:t>Open the file “Composition Example-Quality-21.xls” to the “Model” sheet.</a:t>
            </a:r>
          </a:p>
        </p:txBody>
      </p:sp>
      <p:pic>
        <p:nvPicPr>
          <p:cNvPr id="26630"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390525"/>
            <a:ext cx="4572000" cy="286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Organization of the Worksheet </a:t>
            </a:r>
          </a:p>
        </p:txBody>
      </p:sp>
      <p:graphicFrame>
        <p:nvGraphicFramePr>
          <p:cNvPr id="120883" name="Group 51"/>
          <p:cNvGraphicFramePr>
            <a:graphicFrameLocks noGrp="1"/>
          </p:cNvGraphicFramePr>
          <p:nvPr>
            <p:ph idx="1"/>
          </p:nvPr>
        </p:nvGraphicFramePr>
        <p:xfrm>
          <a:off x="838200" y="3505200"/>
          <a:ext cx="7162800" cy="3048001"/>
        </p:xfrm>
        <a:graphic>
          <a:graphicData uri="http://schemas.openxmlformats.org/drawingml/2006/table">
            <a:tbl>
              <a:tblPr/>
              <a:tblGrid>
                <a:gridCol w="1200150">
                  <a:extLst>
                    <a:ext uri="{9D8B030D-6E8A-4147-A177-3AD203B41FA5}">
                      <a16:colId xmlns:a16="http://schemas.microsoft.com/office/drawing/2014/main" val="20000"/>
                    </a:ext>
                  </a:extLst>
                </a:gridCol>
                <a:gridCol w="1636713">
                  <a:extLst>
                    <a:ext uri="{9D8B030D-6E8A-4147-A177-3AD203B41FA5}">
                      <a16:colId xmlns:a16="http://schemas.microsoft.com/office/drawing/2014/main" val="20001"/>
                    </a:ext>
                  </a:extLst>
                </a:gridCol>
                <a:gridCol w="4325937">
                  <a:extLst>
                    <a:ext uri="{9D8B030D-6E8A-4147-A177-3AD203B41FA5}">
                      <a16:colId xmlns:a16="http://schemas.microsoft.com/office/drawing/2014/main" val="20002"/>
                    </a:ext>
                  </a:extLst>
                </a:gridCol>
              </a:tblGrid>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Zone</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Cells</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Description</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extLst>
                  <a:ext uri="{0D108BD9-81ED-4DB2-BD59-A6C34878D82A}">
                    <a16:rowId xmlns:a16="http://schemas.microsoft.com/office/drawing/2014/main" val="10000"/>
                  </a:ext>
                </a:extLst>
              </a:tr>
              <a:tr h="43656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1</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B2:R60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Baseline</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2</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T2:U60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Select subprocess options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3</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V2:AC60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Assumption cells of subprocess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4</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AE2:AL60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Assumption cells of unit costs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3656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5</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A65:D70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Constraints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6</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S63:U67</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Forecast cells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27685" name="Rectangle 60"/>
          <p:cNvSpPr>
            <a:spLocks noChangeArrowheads="1"/>
          </p:cNvSpPr>
          <p:nvPr/>
        </p:nvSpPr>
        <p:spPr bwMode="auto">
          <a:xfrm>
            <a:off x="990600" y="1447800"/>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1</a:t>
            </a:r>
          </a:p>
          <a:p>
            <a:pPr algn="ctr" eaLnBrk="1" hangingPunct="1">
              <a:spcBef>
                <a:spcPct val="30000"/>
              </a:spcBef>
            </a:pPr>
            <a:r>
              <a:rPr lang="en-US" altLang="ja-JP" sz="1800" dirty="0"/>
              <a:t>B2:R60</a:t>
            </a:r>
          </a:p>
        </p:txBody>
      </p:sp>
      <p:sp>
        <p:nvSpPr>
          <p:cNvPr id="27686" name="Rectangle 61"/>
          <p:cNvSpPr>
            <a:spLocks noChangeArrowheads="1"/>
          </p:cNvSpPr>
          <p:nvPr/>
        </p:nvSpPr>
        <p:spPr bwMode="auto">
          <a:xfrm>
            <a:off x="2755900" y="1447800"/>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2</a:t>
            </a:r>
          </a:p>
          <a:p>
            <a:pPr algn="ctr" eaLnBrk="1" hangingPunct="1">
              <a:spcBef>
                <a:spcPct val="30000"/>
              </a:spcBef>
            </a:pPr>
            <a:r>
              <a:rPr lang="en-US" altLang="ja-JP" sz="1800" dirty="0"/>
              <a:t>T2:U60</a:t>
            </a:r>
          </a:p>
        </p:txBody>
      </p:sp>
      <p:sp>
        <p:nvSpPr>
          <p:cNvPr id="27687" name="Rectangle 62"/>
          <p:cNvSpPr>
            <a:spLocks noChangeArrowheads="1"/>
          </p:cNvSpPr>
          <p:nvPr/>
        </p:nvSpPr>
        <p:spPr bwMode="auto">
          <a:xfrm>
            <a:off x="4495800" y="1447800"/>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3</a:t>
            </a:r>
          </a:p>
          <a:p>
            <a:pPr algn="ctr" eaLnBrk="1" hangingPunct="1">
              <a:spcBef>
                <a:spcPct val="30000"/>
              </a:spcBef>
            </a:pPr>
            <a:r>
              <a:rPr lang="en-US" altLang="ja-JP" sz="1800" dirty="0"/>
              <a:t>V2:AC60</a:t>
            </a:r>
          </a:p>
        </p:txBody>
      </p:sp>
      <p:sp>
        <p:nvSpPr>
          <p:cNvPr id="27688" name="Rectangle 63"/>
          <p:cNvSpPr>
            <a:spLocks noChangeArrowheads="1"/>
          </p:cNvSpPr>
          <p:nvPr/>
        </p:nvSpPr>
        <p:spPr bwMode="auto">
          <a:xfrm>
            <a:off x="6248400" y="1447800"/>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4</a:t>
            </a:r>
          </a:p>
          <a:p>
            <a:pPr algn="ctr" eaLnBrk="1" hangingPunct="1">
              <a:spcBef>
                <a:spcPct val="30000"/>
              </a:spcBef>
            </a:pPr>
            <a:r>
              <a:rPr lang="en-US" altLang="ja-JP" sz="1800" dirty="0"/>
              <a:t>AE2:AL60</a:t>
            </a:r>
          </a:p>
        </p:txBody>
      </p:sp>
      <p:sp>
        <p:nvSpPr>
          <p:cNvPr id="27689" name="Rectangle 64"/>
          <p:cNvSpPr>
            <a:spLocks noChangeArrowheads="1"/>
          </p:cNvSpPr>
          <p:nvPr/>
        </p:nvSpPr>
        <p:spPr bwMode="auto">
          <a:xfrm>
            <a:off x="990600" y="2357438"/>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5</a:t>
            </a:r>
          </a:p>
          <a:p>
            <a:pPr algn="ctr" eaLnBrk="1" hangingPunct="1">
              <a:spcBef>
                <a:spcPct val="30000"/>
              </a:spcBef>
            </a:pPr>
            <a:r>
              <a:rPr lang="en-US" altLang="ja-JP" sz="1800" dirty="0"/>
              <a:t>A65:D70</a:t>
            </a:r>
          </a:p>
        </p:txBody>
      </p:sp>
      <p:sp>
        <p:nvSpPr>
          <p:cNvPr id="27690" name="Rectangle 65"/>
          <p:cNvSpPr>
            <a:spLocks noChangeArrowheads="1"/>
          </p:cNvSpPr>
          <p:nvPr/>
        </p:nvSpPr>
        <p:spPr bwMode="auto">
          <a:xfrm>
            <a:off x="2755900" y="2357438"/>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6</a:t>
            </a:r>
          </a:p>
          <a:p>
            <a:pPr algn="ctr" eaLnBrk="1" hangingPunct="1">
              <a:spcBef>
                <a:spcPct val="30000"/>
              </a:spcBef>
            </a:pPr>
            <a:r>
              <a:rPr lang="en-US" altLang="ja-JP" sz="1800" dirty="0"/>
              <a:t>S63:U67</a:t>
            </a:r>
          </a:p>
        </p:txBody>
      </p:sp>
      <p:sp>
        <p:nvSpPr>
          <p:cNvPr id="27691" name="Rectangle 66"/>
          <p:cNvSpPr>
            <a:spLocks noChangeArrowheads="1"/>
          </p:cNvSpPr>
          <p:nvPr/>
        </p:nvSpPr>
        <p:spPr bwMode="auto">
          <a:xfrm>
            <a:off x="838200" y="1301750"/>
            <a:ext cx="7162800" cy="1974850"/>
          </a:xfrm>
          <a:prstGeom prst="rect">
            <a:avLst/>
          </a:prstGeom>
          <a:noFill/>
          <a:ln w="38100" algn="ctr">
            <a:solidFill>
              <a:srgbClr val="003366"/>
            </a:solidFill>
            <a:miter lim="800000"/>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57175" y="2476500"/>
            <a:ext cx="8672710" cy="2933700"/>
          </a:xfrm>
          <a:prstGeom prst="rect">
            <a:avLst/>
          </a:prstGeom>
        </p:spPr>
      </p:pic>
      <p:sp>
        <p:nvSpPr>
          <p:cNvPr id="28674"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Crystal Ball Menus</a:t>
            </a:r>
          </a:p>
        </p:txBody>
      </p:sp>
      <p:sp>
        <p:nvSpPr>
          <p:cNvPr id="28675" name="Rectangle 3"/>
          <p:cNvSpPr>
            <a:spLocks noGrp="1" noChangeArrowheads="1"/>
          </p:cNvSpPr>
          <p:nvPr>
            <p:ph type="body" idx="1"/>
          </p:nvPr>
        </p:nvSpPr>
        <p:spPr/>
        <p:txBody>
          <a:bodyPr/>
          <a:lstStyle/>
          <a:p>
            <a:pPr marL="0" indent="0" eaLnBrk="1" hangingPunct="1"/>
            <a:r>
              <a:rPr lang="en-US" altLang="ja-JP" sz="2000" dirty="0">
                <a:ea typeface="ＭＳ Ｐゴシック" panose="020B0600070205080204" pitchFamily="34" charset="-128"/>
              </a:rPr>
              <a:t>When you load Crystal Ball with Microsoft Excel, new menus appear in the Excel menu bar.</a:t>
            </a:r>
          </a:p>
        </p:txBody>
      </p:sp>
      <p:sp>
        <p:nvSpPr>
          <p:cNvPr id="28677" name="Oval 10"/>
          <p:cNvSpPr>
            <a:spLocks noChangeArrowheads="1"/>
          </p:cNvSpPr>
          <p:nvPr/>
        </p:nvSpPr>
        <p:spPr bwMode="auto">
          <a:xfrm>
            <a:off x="8167885" y="2561968"/>
            <a:ext cx="762000" cy="3810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8298" y="2874928"/>
            <a:ext cx="9037761" cy="800169"/>
          </a:xfrm>
          <a:prstGeom prst="rect">
            <a:avLst/>
          </a:prstGeom>
        </p:spPr>
      </p:pic>
      <p:sp>
        <p:nvSpPr>
          <p:cNvPr id="29698"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Crystal Ball Toolbar </a:t>
            </a:r>
          </a:p>
        </p:txBody>
      </p:sp>
      <p:sp>
        <p:nvSpPr>
          <p:cNvPr id="29700" name="AutoShape 18"/>
          <p:cNvSpPr>
            <a:spLocks noChangeArrowheads="1"/>
          </p:cNvSpPr>
          <p:nvPr/>
        </p:nvSpPr>
        <p:spPr bwMode="auto">
          <a:xfrm rot="5400000" flipV="1">
            <a:off x="1568450" y="3197225"/>
            <a:ext cx="1295400" cy="2451100"/>
          </a:xfrm>
          <a:prstGeom prst="wedgeRectCallout">
            <a:avLst>
              <a:gd name="adj1" fmla="val -65221"/>
              <a:gd name="adj2" fmla="val -32597"/>
            </a:avLst>
          </a:prstGeom>
          <a:solidFill>
            <a:srgbClr val="FFFF99"/>
          </a:solidFill>
          <a:ln w="9525">
            <a:solidFill>
              <a:schemeClr val="tx1"/>
            </a:solidFill>
            <a:miter lim="800000"/>
            <a:headEnd/>
            <a:tailEnd/>
          </a:ln>
        </p:spPr>
        <p:txBody>
          <a:bodyPr vert="eaVert" lIns="92309" tIns="46154" rIns="92309" bIns="46154"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pPr>
            <a:r>
              <a:rPr lang="en-US" altLang="ja-JP" sz="1800" b="1" u="sng" dirty="0">
                <a:latin typeface="Arial Narrow" panose="020B0606020202030204" pitchFamily="34" charset="0"/>
              </a:rPr>
              <a:t>Define forecast</a:t>
            </a:r>
          </a:p>
          <a:p>
            <a:pPr algn="ctr" eaLnBrk="1" hangingPunct="1">
              <a:spcBef>
                <a:spcPct val="0"/>
              </a:spcBef>
            </a:pPr>
            <a:r>
              <a:rPr lang="en-US" altLang="ja-JP" sz="1800" dirty="0">
                <a:latin typeface="Arial Narrow" panose="020B0606020202030204" pitchFamily="34" charset="0"/>
              </a:rPr>
              <a:t>(Lets you identify a cell as an outcome that you want to study)</a:t>
            </a:r>
          </a:p>
        </p:txBody>
      </p:sp>
      <p:sp>
        <p:nvSpPr>
          <p:cNvPr id="29701" name="AutoShape 40"/>
          <p:cNvSpPr>
            <a:spLocks noChangeArrowheads="1"/>
          </p:cNvSpPr>
          <p:nvPr/>
        </p:nvSpPr>
        <p:spPr bwMode="auto">
          <a:xfrm rot="5400000" flipV="1">
            <a:off x="2644776" y="5345112"/>
            <a:ext cx="1295400" cy="1501775"/>
          </a:xfrm>
          <a:prstGeom prst="wedgeRectCallout">
            <a:avLst>
              <a:gd name="adj1" fmla="val -210130"/>
              <a:gd name="adj2" fmla="val 41741"/>
            </a:avLst>
          </a:prstGeom>
          <a:solidFill>
            <a:srgbClr val="FFFF99"/>
          </a:solidFill>
          <a:ln w="9525">
            <a:solidFill>
              <a:schemeClr val="tx1"/>
            </a:solidFill>
            <a:miter lim="800000"/>
            <a:headEnd/>
            <a:tailEnd/>
          </a:ln>
        </p:spPr>
        <p:txBody>
          <a:bodyPr vert="eaVert"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pPr>
            <a:r>
              <a:rPr lang="en-US" altLang="ja-JP" sz="1800" b="1" u="sng" dirty="0">
                <a:latin typeface="Arial Narrow" panose="020B0606020202030204" pitchFamily="34" charset="0"/>
              </a:rPr>
              <a:t>Stop simulation</a:t>
            </a:r>
          </a:p>
          <a:p>
            <a:pPr algn="ctr" eaLnBrk="1" hangingPunct="1">
              <a:spcBef>
                <a:spcPct val="0"/>
              </a:spcBef>
            </a:pPr>
            <a:r>
              <a:rPr lang="en-US" altLang="ja-JP" sz="1800" dirty="0">
                <a:latin typeface="Arial Narrow" panose="020B0606020202030204" pitchFamily="34" charset="0"/>
              </a:rPr>
              <a:t>(You can stop the simulation midstream)</a:t>
            </a:r>
          </a:p>
        </p:txBody>
      </p:sp>
      <p:sp>
        <p:nvSpPr>
          <p:cNvPr id="29702" name="AutoShape 38"/>
          <p:cNvSpPr>
            <a:spLocks noChangeArrowheads="1"/>
          </p:cNvSpPr>
          <p:nvPr/>
        </p:nvSpPr>
        <p:spPr bwMode="auto">
          <a:xfrm rot="5400000" flipV="1">
            <a:off x="5191919" y="5045869"/>
            <a:ext cx="1571625" cy="1760537"/>
          </a:xfrm>
          <a:prstGeom prst="wedgeRectCallout">
            <a:avLst>
              <a:gd name="adj1" fmla="val -185805"/>
              <a:gd name="adj2" fmla="val -24546"/>
            </a:avLst>
          </a:prstGeom>
          <a:solidFill>
            <a:srgbClr val="FFFF99"/>
          </a:solidFill>
          <a:ln w="9525">
            <a:solidFill>
              <a:schemeClr val="tx1"/>
            </a:solidFill>
            <a:miter lim="800000"/>
            <a:headEnd/>
            <a:tailEnd/>
          </a:ln>
        </p:spPr>
        <p:txBody>
          <a:bodyPr vert="eaVert"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pPr>
            <a:r>
              <a:rPr lang="en-US" altLang="ja-JP" sz="1800" b="1" u="sng" dirty="0">
                <a:latin typeface="Arial Narrow" panose="020B0606020202030204" pitchFamily="34" charset="0"/>
              </a:rPr>
              <a:t>Run preferences</a:t>
            </a:r>
          </a:p>
          <a:p>
            <a:pPr algn="ctr" eaLnBrk="1" hangingPunct="1">
              <a:spcBef>
                <a:spcPct val="0"/>
              </a:spcBef>
            </a:pPr>
            <a:r>
              <a:rPr lang="en-US" altLang="ja-JP" sz="1800" dirty="0">
                <a:latin typeface="Arial Narrow" panose="020B0606020202030204" pitchFamily="34" charset="0"/>
              </a:rPr>
              <a:t>(Enables the settings of how long the simulation runs, etc…)</a:t>
            </a:r>
          </a:p>
        </p:txBody>
      </p:sp>
      <p:sp>
        <p:nvSpPr>
          <p:cNvPr id="29703" name="AutoShape 36"/>
          <p:cNvSpPr>
            <a:spLocks noChangeArrowheads="1"/>
          </p:cNvSpPr>
          <p:nvPr/>
        </p:nvSpPr>
        <p:spPr bwMode="auto">
          <a:xfrm rot="5400000" flipV="1">
            <a:off x="7021513" y="4278312"/>
            <a:ext cx="1847850" cy="1787525"/>
          </a:xfrm>
          <a:prstGeom prst="wedgeRectCallout">
            <a:avLst>
              <a:gd name="adj1" fmla="val -89600"/>
              <a:gd name="adj2" fmla="val -58806"/>
            </a:avLst>
          </a:prstGeom>
          <a:solidFill>
            <a:srgbClr val="FFFF99"/>
          </a:solidFill>
          <a:ln w="9525">
            <a:solidFill>
              <a:schemeClr val="tx1"/>
            </a:solidFill>
            <a:miter lim="800000"/>
            <a:headEnd/>
            <a:tailEnd/>
          </a:ln>
        </p:spPr>
        <p:txBody>
          <a:bodyPr vert="eaVert"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pPr>
            <a:r>
              <a:rPr lang="en-US" altLang="ja-JP" sz="1800" b="1" u="sng" dirty="0">
                <a:latin typeface="Arial Narrow" panose="020B0606020202030204" pitchFamily="34" charset="0"/>
              </a:rPr>
              <a:t>Extract data</a:t>
            </a:r>
          </a:p>
          <a:p>
            <a:pPr algn="ctr" eaLnBrk="1" hangingPunct="1">
              <a:spcBef>
                <a:spcPct val="0"/>
              </a:spcBef>
            </a:pPr>
            <a:r>
              <a:rPr lang="en-US" altLang="ja-JP" sz="1800" dirty="0">
                <a:latin typeface="Arial Narrow" panose="020B0606020202030204" pitchFamily="34" charset="0"/>
              </a:rPr>
              <a:t>(Allows the capture and saving of the actual simulation data from all the runs)</a:t>
            </a:r>
          </a:p>
        </p:txBody>
      </p:sp>
      <p:sp>
        <p:nvSpPr>
          <p:cNvPr id="29704" name="AutoShape 17"/>
          <p:cNvSpPr>
            <a:spLocks noChangeArrowheads="1"/>
          </p:cNvSpPr>
          <p:nvPr/>
        </p:nvSpPr>
        <p:spPr bwMode="auto">
          <a:xfrm rot="5400000" flipV="1">
            <a:off x="386556" y="586582"/>
            <a:ext cx="1571625" cy="2284412"/>
          </a:xfrm>
          <a:prstGeom prst="wedgeRectCallout">
            <a:avLst>
              <a:gd name="adj1" fmla="val 71454"/>
              <a:gd name="adj2" fmla="val -11777"/>
            </a:avLst>
          </a:prstGeom>
          <a:solidFill>
            <a:srgbClr val="FFFF99"/>
          </a:solidFill>
          <a:ln w="9525">
            <a:solidFill>
              <a:schemeClr val="tx1"/>
            </a:solidFill>
            <a:miter lim="800000"/>
            <a:headEnd/>
            <a:tailEnd/>
          </a:ln>
        </p:spPr>
        <p:txBody>
          <a:bodyPr vert="eaVert" lIns="92309" tIns="0" rIns="92309" bIns="182880">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pPr>
            <a:r>
              <a:rPr lang="en-US" altLang="ja-JP" sz="1800" dirty="0">
                <a:latin typeface="Arial Narrow" panose="020B0606020202030204" pitchFamily="34" charset="0"/>
              </a:rPr>
              <a:t> </a:t>
            </a:r>
            <a:r>
              <a:rPr lang="en-US" altLang="ja-JP" sz="1800" b="1" u="sng" dirty="0">
                <a:latin typeface="Arial Narrow" panose="020B0606020202030204" pitchFamily="34" charset="0"/>
              </a:rPr>
              <a:t>Define decision</a:t>
            </a:r>
          </a:p>
          <a:p>
            <a:pPr algn="ctr" eaLnBrk="1" hangingPunct="1">
              <a:spcBef>
                <a:spcPct val="0"/>
              </a:spcBef>
            </a:pPr>
            <a:r>
              <a:rPr lang="en-US" altLang="ja-JP" sz="1800" dirty="0">
                <a:latin typeface="Arial Narrow" panose="020B0606020202030204" pitchFamily="34" charset="0"/>
              </a:rPr>
              <a:t>(Lets you identify a cell as a decision cell to be used in Optimization Modeling)</a:t>
            </a:r>
          </a:p>
        </p:txBody>
      </p:sp>
      <p:sp>
        <p:nvSpPr>
          <p:cNvPr id="29705" name="AutoShape 23"/>
          <p:cNvSpPr>
            <a:spLocks noChangeArrowheads="1"/>
          </p:cNvSpPr>
          <p:nvPr/>
        </p:nvSpPr>
        <p:spPr bwMode="auto">
          <a:xfrm rot="5400000" flipV="1">
            <a:off x="2093631" y="1255712"/>
            <a:ext cx="1848414" cy="1127125"/>
          </a:xfrm>
          <a:prstGeom prst="wedgeRectCallout">
            <a:avLst>
              <a:gd name="adj1" fmla="val 54537"/>
              <a:gd name="adj2" fmla="val -42266"/>
            </a:avLst>
          </a:prstGeom>
          <a:solidFill>
            <a:srgbClr val="FFFF99"/>
          </a:solidFill>
          <a:ln w="9525">
            <a:solidFill>
              <a:schemeClr val="tx1"/>
            </a:solidFill>
            <a:miter lim="800000"/>
            <a:headEnd/>
            <a:tailEnd/>
          </a:ln>
        </p:spPr>
        <p:txBody>
          <a:bodyPr vert="eaVert"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pPr>
            <a:r>
              <a:rPr lang="en-US" altLang="ja-JP" sz="1800" dirty="0">
                <a:latin typeface="Arial Narrow" panose="020B0606020202030204" pitchFamily="34" charset="0"/>
              </a:rPr>
              <a:t>You can </a:t>
            </a:r>
            <a:r>
              <a:rPr lang="en-US" altLang="ja-JP" sz="1800" b="1" u="sng" dirty="0">
                <a:latin typeface="Arial Narrow" panose="020B0606020202030204" pitchFamily="34" charset="0"/>
              </a:rPr>
              <a:t>copy, paste, and clear </a:t>
            </a:r>
            <a:r>
              <a:rPr lang="en-US" altLang="ja-JP" sz="1800" dirty="0">
                <a:latin typeface="Arial Narrow" panose="020B0606020202030204" pitchFamily="34" charset="0"/>
              </a:rPr>
              <a:t>Crystal Ball identities to save time</a:t>
            </a:r>
          </a:p>
        </p:txBody>
      </p:sp>
      <p:sp>
        <p:nvSpPr>
          <p:cNvPr id="29706" name="AutoShape 29"/>
          <p:cNvSpPr>
            <a:spLocks noChangeArrowheads="1"/>
          </p:cNvSpPr>
          <p:nvPr/>
        </p:nvSpPr>
        <p:spPr bwMode="auto">
          <a:xfrm rot="5400000" flipV="1">
            <a:off x="5653192" y="289719"/>
            <a:ext cx="1571415" cy="2057400"/>
          </a:xfrm>
          <a:prstGeom prst="wedgeRectCallout">
            <a:avLst>
              <a:gd name="adj1" fmla="val 84104"/>
              <a:gd name="adj2" fmla="val -82957"/>
            </a:avLst>
          </a:prstGeom>
          <a:solidFill>
            <a:srgbClr val="FFFF99"/>
          </a:solidFill>
          <a:ln w="9525">
            <a:solidFill>
              <a:schemeClr val="tx1"/>
            </a:solidFill>
            <a:miter lim="800000"/>
            <a:headEnd/>
            <a:tailEnd/>
          </a:ln>
        </p:spPr>
        <p:txBody>
          <a:bodyPr vert="eaVert"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pPr>
            <a:r>
              <a:rPr lang="en-US" altLang="ja-JP" sz="1800" b="1" u="sng" dirty="0">
                <a:latin typeface="Arial Narrow" panose="020B0606020202030204" pitchFamily="34" charset="0"/>
              </a:rPr>
              <a:t>Single step</a:t>
            </a:r>
          </a:p>
          <a:p>
            <a:pPr algn="ctr" eaLnBrk="1" hangingPunct="1">
              <a:spcBef>
                <a:spcPct val="0"/>
              </a:spcBef>
            </a:pPr>
            <a:r>
              <a:rPr lang="en-US" altLang="ja-JP" sz="1800" dirty="0">
                <a:latin typeface="Arial Narrow" panose="020B0606020202030204" pitchFamily="34" charset="0"/>
              </a:rPr>
              <a:t>(Lets you run the simulation step by step; normally used to debug issues with simulation)</a:t>
            </a:r>
          </a:p>
        </p:txBody>
      </p:sp>
      <p:sp>
        <p:nvSpPr>
          <p:cNvPr id="29707" name="AutoShape 35"/>
          <p:cNvSpPr>
            <a:spLocks noChangeArrowheads="1"/>
          </p:cNvSpPr>
          <p:nvPr/>
        </p:nvSpPr>
        <p:spPr bwMode="auto">
          <a:xfrm rot="5400000" flipV="1">
            <a:off x="7509669" y="761207"/>
            <a:ext cx="1571625" cy="1392237"/>
          </a:xfrm>
          <a:prstGeom prst="wedgeRectCallout">
            <a:avLst>
              <a:gd name="adj1" fmla="val 89275"/>
              <a:gd name="adj2" fmla="val -126405"/>
            </a:avLst>
          </a:prstGeom>
          <a:solidFill>
            <a:srgbClr val="FFFF99"/>
          </a:solidFill>
          <a:ln w="9525">
            <a:solidFill>
              <a:schemeClr val="tx1"/>
            </a:solidFill>
            <a:miter lim="800000"/>
            <a:headEnd/>
            <a:tailEnd/>
          </a:ln>
        </p:spPr>
        <p:txBody>
          <a:bodyPr vert="eaVert"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pPr>
            <a:r>
              <a:rPr lang="en-US" altLang="ja-JP" sz="1800" b="1" u="sng" dirty="0">
                <a:latin typeface="Arial Narrow" panose="020B0606020202030204" pitchFamily="34" charset="0"/>
              </a:rPr>
              <a:t>Create report</a:t>
            </a:r>
          </a:p>
          <a:p>
            <a:pPr algn="ctr" eaLnBrk="1" hangingPunct="1">
              <a:spcBef>
                <a:spcPct val="0"/>
              </a:spcBef>
            </a:pPr>
            <a:r>
              <a:rPr lang="en-US" altLang="ja-JP" sz="1800" dirty="0">
                <a:latin typeface="Arial Narrow" panose="020B0606020202030204" pitchFamily="34" charset="0"/>
              </a:rPr>
              <a:t>(Creates standardized reports of the simulation)</a:t>
            </a:r>
          </a:p>
        </p:txBody>
      </p:sp>
      <p:sp>
        <p:nvSpPr>
          <p:cNvPr id="29708" name="AutoShape 39"/>
          <p:cNvSpPr>
            <a:spLocks noChangeArrowheads="1"/>
          </p:cNvSpPr>
          <p:nvPr/>
        </p:nvSpPr>
        <p:spPr bwMode="auto">
          <a:xfrm rot="5400000" flipV="1">
            <a:off x="3835401" y="758825"/>
            <a:ext cx="1293812" cy="1550987"/>
          </a:xfrm>
          <a:prstGeom prst="wedgeRectCallout">
            <a:avLst>
              <a:gd name="adj1" fmla="val 106954"/>
              <a:gd name="adj2" fmla="val -48222"/>
            </a:avLst>
          </a:prstGeom>
          <a:solidFill>
            <a:srgbClr val="FFFF99"/>
          </a:solidFill>
          <a:ln w="9525">
            <a:solidFill>
              <a:schemeClr val="tx1"/>
            </a:solidFill>
            <a:miter lim="800000"/>
            <a:headEnd/>
            <a:tailEnd/>
          </a:ln>
        </p:spPr>
        <p:txBody>
          <a:bodyPr vert="eaVert" lIns="92309" tIns="46154" rIns="92309" bIns="46154" anchor="ctr">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pPr>
            <a:r>
              <a:rPr lang="en-US" altLang="ja-JP" sz="1800" b="1" u="sng" dirty="0">
                <a:latin typeface="Arial Narrow" panose="020B0606020202030204" pitchFamily="34" charset="0"/>
              </a:rPr>
              <a:t>Start simulation</a:t>
            </a:r>
          </a:p>
          <a:p>
            <a:pPr algn="ctr" eaLnBrk="1" hangingPunct="1">
              <a:spcBef>
                <a:spcPct val="0"/>
              </a:spcBef>
            </a:pPr>
            <a:r>
              <a:rPr lang="en-US" altLang="ja-JP" sz="1800" dirty="0">
                <a:latin typeface="Arial Narrow" panose="020B0606020202030204" pitchFamily="34" charset="0"/>
              </a:rPr>
              <a:t>(Start simulation once all settings are made)</a:t>
            </a:r>
          </a:p>
        </p:txBody>
      </p:sp>
      <p:sp>
        <p:nvSpPr>
          <p:cNvPr id="29709" name="AutoShape 41"/>
          <p:cNvSpPr>
            <a:spLocks noChangeArrowheads="1"/>
          </p:cNvSpPr>
          <p:nvPr/>
        </p:nvSpPr>
        <p:spPr bwMode="auto">
          <a:xfrm rot="5400000" flipV="1">
            <a:off x="4310063" y="3508375"/>
            <a:ext cx="1295400" cy="1828800"/>
          </a:xfrm>
          <a:prstGeom prst="wedgeRectCallout">
            <a:avLst>
              <a:gd name="adj1" fmla="val -80370"/>
              <a:gd name="adj2" fmla="val -29273"/>
            </a:avLst>
          </a:prstGeom>
          <a:solidFill>
            <a:srgbClr val="FFFF99"/>
          </a:solidFill>
          <a:ln w="9525">
            <a:solidFill>
              <a:schemeClr val="tx1"/>
            </a:solidFill>
            <a:miter lim="800000"/>
            <a:headEnd/>
            <a:tailEnd/>
          </a:ln>
        </p:spPr>
        <p:txBody>
          <a:bodyPr vert="eaVert"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pPr>
            <a:r>
              <a:rPr lang="en-US" altLang="ja-JP" sz="1800" b="1" u="sng" dirty="0">
                <a:latin typeface="Arial Narrow" panose="020B0606020202030204" pitchFamily="34" charset="0"/>
              </a:rPr>
              <a:t>Reset simulation</a:t>
            </a:r>
          </a:p>
          <a:p>
            <a:pPr algn="ctr" eaLnBrk="1" hangingPunct="1">
              <a:spcBef>
                <a:spcPct val="0"/>
              </a:spcBef>
            </a:pPr>
            <a:r>
              <a:rPr lang="en-US" altLang="ja-JP" sz="1800" dirty="0">
                <a:latin typeface="Arial Narrow" panose="020B0606020202030204" pitchFamily="34" charset="0"/>
              </a:rPr>
              <a:t>(Restart simulation and erase previous results)</a:t>
            </a:r>
          </a:p>
        </p:txBody>
      </p:sp>
      <p:sp>
        <p:nvSpPr>
          <p:cNvPr id="29710" name="AutoShape 16"/>
          <p:cNvSpPr>
            <a:spLocks noChangeArrowheads="1"/>
          </p:cNvSpPr>
          <p:nvPr/>
        </p:nvSpPr>
        <p:spPr bwMode="auto">
          <a:xfrm rot="5400000" flipV="1">
            <a:off x="604838" y="5002213"/>
            <a:ext cx="1293812" cy="2125662"/>
          </a:xfrm>
          <a:prstGeom prst="wedgeRectCallout">
            <a:avLst>
              <a:gd name="adj1" fmla="val -197282"/>
              <a:gd name="adj2" fmla="val -39644"/>
            </a:avLst>
          </a:prstGeom>
          <a:solidFill>
            <a:srgbClr val="FFFF99"/>
          </a:solidFill>
          <a:ln w="9525">
            <a:solidFill>
              <a:schemeClr val="tx1"/>
            </a:solidFill>
            <a:miter lim="800000"/>
            <a:headEnd/>
            <a:tailEnd/>
          </a:ln>
        </p:spPr>
        <p:txBody>
          <a:bodyPr vert="eaVert"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pPr>
            <a:r>
              <a:rPr lang="en-US" altLang="ja-JP" sz="1800" b="1" u="sng" dirty="0">
                <a:latin typeface="Arial Narrow" panose="020B0606020202030204" pitchFamily="34" charset="0"/>
              </a:rPr>
              <a:t>Define assumption</a:t>
            </a:r>
          </a:p>
          <a:p>
            <a:pPr algn="ctr" eaLnBrk="1" hangingPunct="1">
              <a:spcBef>
                <a:spcPct val="0"/>
              </a:spcBef>
            </a:pPr>
            <a:r>
              <a:rPr lang="en-US" altLang="ja-JP" sz="1800" dirty="0">
                <a:latin typeface="Arial Narrow" panose="020B0606020202030204" pitchFamily="34" charset="0"/>
              </a:rPr>
              <a:t>(Lets you identify a cell as an uncertain cell with a distribution)</a:t>
            </a:r>
          </a:p>
        </p:txBody>
      </p:sp>
    </p:spTree>
    <p:extLst>
      <p:ext uri="{BB962C8B-B14F-4D97-AF65-F5344CB8AC3E}">
        <p14:creationId xmlns:p14="http://schemas.microsoft.com/office/powerpoint/2010/main" val="283395499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tLang="en-US" dirty="0"/>
              <a:t>Course Agenda</a:t>
            </a:r>
          </a:p>
        </p:txBody>
      </p:sp>
      <p:sp>
        <p:nvSpPr>
          <p:cNvPr id="4099" name="Rectangle 23"/>
          <p:cNvSpPr>
            <a:spLocks noChangeArrowheads="1"/>
          </p:cNvSpPr>
          <p:nvPr/>
        </p:nvSpPr>
        <p:spPr bwMode="auto">
          <a:xfrm>
            <a:off x="485775" y="3635375"/>
            <a:ext cx="7999413" cy="2212975"/>
          </a:xfrm>
          <a:prstGeom prst="rect">
            <a:avLst/>
          </a:prstGeom>
          <a:gradFill rotWithShape="0">
            <a:gsLst>
              <a:gs pos="0">
                <a:srgbClr val="5E9EFF"/>
              </a:gs>
              <a:gs pos="39999">
                <a:srgbClr val="85C2FF"/>
              </a:gs>
              <a:gs pos="70000">
                <a:srgbClr val="C4D6EB"/>
              </a:gs>
              <a:gs pos="100000">
                <a:srgbClr val="FFEBF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endParaRPr lang="en-US" altLang="en-US" sz="1000" dirty="0"/>
          </a:p>
        </p:txBody>
      </p:sp>
      <p:sp>
        <p:nvSpPr>
          <p:cNvPr id="4100" name="Rectangle 24"/>
          <p:cNvSpPr>
            <a:spLocks noChangeArrowheads="1"/>
          </p:cNvSpPr>
          <p:nvPr/>
        </p:nvSpPr>
        <p:spPr bwMode="auto">
          <a:xfrm>
            <a:off x="228600" y="1295400"/>
            <a:ext cx="8763000" cy="4978400"/>
          </a:xfrm>
          <a:prstGeom prst="rect">
            <a:avLst/>
          </a:prstGeom>
          <a:gradFill rotWithShape="0">
            <a:gsLst>
              <a:gs pos="0">
                <a:srgbClr val="5E9EFF"/>
              </a:gs>
              <a:gs pos="39999">
                <a:srgbClr val="85C2FF"/>
              </a:gs>
              <a:gs pos="70000">
                <a:srgbClr val="C4D6EB"/>
              </a:gs>
              <a:gs pos="100000">
                <a:srgbClr val="FFEBF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endParaRPr lang="en-US" altLang="en-US" sz="1000" dirty="0"/>
          </a:p>
        </p:txBody>
      </p:sp>
      <p:sp>
        <p:nvSpPr>
          <p:cNvPr id="4101" name="Rectangle 25"/>
          <p:cNvSpPr>
            <a:spLocks noChangeArrowheads="1"/>
          </p:cNvSpPr>
          <p:nvPr/>
        </p:nvSpPr>
        <p:spPr bwMode="auto">
          <a:xfrm>
            <a:off x="404813" y="1403350"/>
            <a:ext cx="817562"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4048" tIns="22255" rIns="54048" bIns="22255">
            <a:spAutoFit/>
          </a:bodyPr>
          <a:lstStyle>
            <a:lvl1pPr defTabSz="785813"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785813"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785813"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785813"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785813"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nSpc>
                <a:spcPct val="87000"/>
              </a:lnSpc>
              <a:spcBef>
                <a:spcPct val="0"/>
              </a:spcBef>
            </a:pPr>
            <a:r>
              <a:rPr lang="en-US" altLang="en-US" sz="2100" b="1" dirty="0"/>
              <a:t>Day 1</a:t>
            </a:r>
          </a:p>
        </p:txBody>
      </p:sp>
      <p:sp>
        <p:nvSpPr>
          <p:cNvPr id="4102" name="Rectangle 26"/>
          <p:cNvSpPr>
            <a:spLocks noChangeArrowheads="1"/>
          </p:cNvSpPr>
          <p:nvPr/>
        </p:nvSpPr>
        <p:spPr bwMode="auto">
          <a:xfrm>
            <a:off x="2990850" y="1801813"/>
            <a:ext cx="1898650"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785813"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785813"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785813"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785813"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nSpc>
                <a:spcPct val="85000"/>
              </a:lnSpc>
              <a:spcBef>
                <a:spcPct val="0"/>
              </a:spcBef>
            </a:pPr>
            <a:endParaRPr lang="en-US" altLang="en-US" sz="1800" b="1" dirty="0"/>
          </a:p>
          <a:p>
            <a:pPr>
              <a:lnSpc>
                <a:spcPct val="85000"/>
              </a:lnSpc>
              <a:spcBef>
                <a:spcPct val="0"/>
              </a:spcBef>
            </a:pPr>
            <a:endParaRPr lang="en-US" altLang="en-US" sz="1800" b="1" dirty="0"/>
          </a:p>
        </p:txBody>
      </p:sp>
      <p:sp>
        <p:nvSpPr>
          <p:cNvPr id="4103" name="Rectangle 27"/>
          <p:cNvSpPr>
            <a:spLocks noChangeArrowheads="1"/>
          </p:cNvSpPr>
          <p:nvPr/>
        </p:nvSpPr>
        <p:spPr bwMode="auto">
          <a:xfrm>
            <a:off x="3816350" y="1398588"/>
            <a:ext cx="117316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785813"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785813"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785813"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785813"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nSpc>
                <a:spcPct val="87000"/>
              </a:lnSpc>
              <a:spcBef>
                <a:spcPct val="0"/>
              </a:spcBef>
            </a:pPr>
            <a:r>
              <a:rPr lang="en-US" altLang="en-US" sz="2100" b="1" dirty="0"/>
              <a:t>Day 3</a:t>
            </a:r>
          </a:p>
        </p:txBody>
      </p:sp>
      <p:sp>
        <p:nvSpPr>
          <p:cNvPr id="4104" name="Rectangle 28"/>
          <p:cNvSpPr>
            <a:spLocks noChangeArrowheads="1"/>
          </p:cNvSpPr>
          <p:nvPr/>
        </p:nvSpPr>
        <p:spPr bwMode="auto">
          <a:xfrm>
            <a:off x="2135188" y="1403350"/>
            <a:ext cx="1154112"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785813"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785813"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785813"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785813"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nSpc>
                <a:spcPct val="87000"/>
              </a:lnSpc>
              <a:spcBef>
                <a:spcPct val="0"/>
              </a:spcBef>
            </a:pPr>
            <a:r>
              <a:rPr lang="en-US" altLang="en-US" sz="2100" b="1" dirty="0"/>
              <a:t>Day 2</a:t>
            </a:r>
          </a:p>
        </p:txBody>
      </p:sp>
      <p:sp>
        <p:nvSpPr>
          <p:cNvPr id="4105" name="Line 29"/>
          <p:cNvSpPr>
            <a:spLocks noChangeShapeType="1"/>
          </p:cNvSpPr>
          <p:nvPr/>
        </p:nvSpPr>
        <p:spPr bwMode="auto">
          <a:xfrm flipV="1">
            <a:off x="228600" y="1752600"/>
            <a:ext cx="8763000"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4106" name="Line 30"/>
          <p:cNvSpPr>
            <a:spLocks noChangeShapeType="1"/>
          </p:cNvSpPr>
          <p:nvPr/>
        </p:nvSpPr>
        <p:spPr bwMode="auto">
          <a:xfrm flipH="1">
            <a:off x="1828800" y="1295400"/>
            <a:ext cx="7938" cy="480695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4107" name="Rectangle 31"/>
          <p:cNvSpPr>
            <a:spLocks noChangeArrowheads="1"/>
          </p:cNvSpPr>
          <p:nvPr/>
        </p:nvSpPr>
        <p:spPr bwMode="auto">
          <a:xfrm>
            <a:off x="5627688" y="1400175"/>
            <a:ext cx="12906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785813"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785813"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785813"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785813"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nSpc>
                <a:spcPct val="87000"/>
              </a:lnSpc>
              <a:spcBef>
                <a:spcPct val="0"/>
              </a:spcBef>
            </a:pPr>
            <a:r>
              <a:rPr lang="en-US" altLang="en-US" sz="2100" b="1" dirty="0"/>
              <a:t>Day 4</a:t>
            </a:r>
          </a:p>
        </p:txBody>
      </p:sp>
      <p:sp>
        <p:nvSpPr>
          <p:cNvPr id="4108" name="Text Box 32"/>
          <p:cNvSpPr txBox="1">
            <a:spLocks noChangeArrowheads="1"/>
          </p:cNvSpPr>
          <p:nvPr/>
        </p:nvSpPr>
        <p:spPr bwMode="auto">
          <a:xfrm>
            <a:off x="304800" y="1814513"/>
            <a:ext cx="1600200" cy="395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nSpc>
                <a:spcPct val="85000"/>
              </a:lnSpc>
            </a:pPr>
            <a:r>
              <a:rPr lang="en-US" altLang="en-US" sz="1800" b="1" dirty="0"/>
              <a:t>Introduction</a:t>
            </a:r>
          </a:p>
          <a:p>
            <a:pPr>
              <a:lnSpc>
                <a:spcPct val="85000"/>
              </a:lnSpc>
            </a:pPr>
            <a:r>
              <a:rPr lang="en-US" altLang="en-US" sz="1800" b="1" dirty="0"/>
              <a:t>Voice of the Customer</a:t>
            </a:r>
          </a:p>
          <a:p>
            <a:pPr>
              <a:lnSpc>
                <a:spcPct val="85000"/>
              </a:lnSpc>
            </a:pPr>
            <a:r>
              <a:rPr lang="en-US" altLang="en-US" sz="1800" b="1" dirty="0"/>
              <a:t>KJ Analysis</a:t>
            </a:r>
          </a:p>
          <a:p>
            <a:pPr>
              <a:lnSpc>
                <a:spcPct val="85000"/>
              </a:lnSpc>
            </a:pPr>
            <a:r>
              <a:rPr lang="en-US" altLang="en-US" sz="1800" b="1" dirty="0"/>
              <a:t>User Stories and Measures</a:t>
            </a:r>
          </a:p>
          <a:p>
            <a:pPr>
              <a:lnSpc>
                <a:spcPct val="85000"/>
              </a:lnSpc>
            </a:pPr>
            <a:r>
              <a:rPr lang="en-US" altLang="en-US" sz="1800" b="1" dirty="0"/>
              <a:t>Analytic Hierarchy Process</a:t>
            </a:r>
          </a:p>
          <a:p>
            <a:pPr>
              <a:lnSpc>
                <a:spcPct val="85000"/>
              </a:lnSpc>
            </a:pPr>
            <a:r>
              <a:rPr lang="en-US" altLang="en-US" sz="1800" b="1" dirty="0"/>
              <a:t>KANO Analysis</a:t>
            </a:r>
          </a:p>
          <a:p>
            <a:pPr>
              <a:lnSpc>
                <a:spcPct val="85000"/>
              </a:lnSpc>
            </a:pPr>
            <a:r>
              <a:rPr lang="en-US" altLang="en-US" sz="1800" b="1" dirty="0"/>
              <a:t>Y-x Trees</a:t>
            </a:r>
          </a:p>
        </p:txBody>
      </p:sp>
      <p:sp>
        <p:nvSpPr>
          <p:cNvPr id="4109" name="Text Box 33"/>
          <p:cNvSpPr txBox="1">
            <a:spLocks noChangeArrowheads="1"/>
          </p:cNvSpPr>
          <p:nvPr/>
        </p:nvSpPr>
        <p:spPr bwMode="auto">
          <a:xfrm>
            <a:off x="1905000" y="1830388"/>
            <a:ext cx="1844675" cy="428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nSpc>
                <a:spcPct val="85000"/>
              </a:lnSpc>
            </a:pPr>
            <a:r>
              <a:rPr lang="en-US" altLang="en-US" sz="1800" b="1" dirty="0"/>
              <a:t>QFD</a:t>
            </a:r>
          </a:p>
          <a:p>
            <a:pPr>
              <a:lnSpc>
                <a:spcPct val="85000"/>
              </a:lnSpc>
            </a:pPr>
            <a:r>
              <a:rPr lang="en-US" altLang="en-US" sz="1800" b="1" dirty="0"/>
              <a:t>Requirements and Features</a:t>
            </a:r>
          </a:p>
          <a:p>
            <a:pPr>
              <a:lnSpc>
                <a:spcPct val="85000"/>
              </a:lnSpc>
            </a:pPr>
            <a:r>
              <a:rPr lang="en-US" altLang="en-US" sz="1800" b="1" dirty="0"/>
              <a:t>Process Capability Revisited</a:t>
            </a:r>
          </a:p>
          <a:p>
            <a:pPr>
              <a:lnSpc>
                <a:spcPct val="85000"/>
              </a:lnSpc>
            </a:pPr>
            <a:r>
              <a:rPr lang="en-US" altLang="en-US" sz="1600" b="1" dirty="0"/>
              <a:t>(Chi-Square,  Logistic Regression, Dummy Variable Regression)</a:t>
            </a:r>
          </a:p>
          <a:p>
            <a:pPr>
              <a:lnSpc>
                <a:spcPct val="85000"/>
              </a:lnSpc>
            </a:pPr>
            <a:r>
              <a:rPr lang="en-US" altLang="en-US" sz="1800" b="1" dirty="0"/>
              <a:t>Process Optimization </a:t>
            </a:r>
          </a:p>
          <a:p>
            <a:pPr>
              <a:lnSpc>
                <a:spcPct val="85000"/>
              </a:lnSpc>
            </a:pPr>
            <a:r>
              <a:rPr lang="en-US" altLang="en-US" sz="1600" b="1" dirty="0"/>
              <a:t>(Monte Carlo Simulation and Optimization)</a:t>
            </a:r>
          </a:p>
        </p:txBody>
      </p:sp>
      <p:sp>
        <p:nvSpPr>
          <p:cNvPr id="4110" name="Text Box 34"/>
          <p:cNvSpPr txBox="1">
            <a:spLocks noChangeArrowheads="1"/>
          </p:cNvSpPr>
          <p:nvPr/>
        </p:nvSpPr>
        <p:spPr bwMode="auto">
          <a:xfrm>
            <a:off x="3657600" y="1885950"/>
            <a:ext cx="1804988"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nSpc>
                <a:spcPct val="85000"/>
              </a:lnSpc>
            </a:pPr>
            <a:r>
              <a:rPr lang="en-US" altLang="en-US" sz="1800" b="1" dirty="0"/>
              <a:t>Process Optimization </a:t>
            </a:r>
          </a:p>
          <a:p>
            <a:pPr>
              <a:lnSpc>
                <a:spcPct val="85000"/>
              </a:lnSpc>
            </a:pPr>
            <a:r>
              <a:rPr lang="en-US" altLang="en-US" sz="1600" b="1" dirty="0"/>
              <a:t>(Discrete Event Process Modeling &amp; Simulation)</a:t>
            </a:r>
          </a:p>
        </p:txBody>
      </p:sp>
      <p:sp>
        <p:nvSpPr>
          <p:cNvPr id="4111" name="Text Box 35"/>
          <p:cNvSpPr txBox="1">
            <a:spLocks noChangeArrowheads="1"/>
          </p:cNvSpPr>
          <p:nvPr/>
        </p:nvSpPr>
        <p:spPr bwMode="auto">
          <a:xfrm>
            <a:off x="5486400" y="1812925"/>
            <a:ext cx="1768475" cy="218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nSpc>
                <a:spcPct val="85000"/>
              </a:lnSpc>
            </a:pPr>
            <a:r>
              <a:rPr lang="en-US" altLang="en-US" sz="1800" b="1" dirty="0"/>
              <a:t>Robust and Optimized Product Design </a:t>
            </a:r>
          </a:p>
          <a:p>
            <a:pPr>
              <a:lnSpc>
                <a:spcPct val="85000"/>
              </a:lnSpc>
            </a:pPr>
            <a:r>
              <a:rPr lang="en-US" altLang="en-US" sz="1600" b="1" dirty="0"/>
              <a:t>(Design of Experiments &amp; Response Surface Methodology)</a:t>
            </a:r>
          </a:p>
        </p:txBody>
      </p:sp>
      <p:sp>
        <p:nvSpPr>
          <p:cNvPr id="4112" name="Line 36"/>
          <p:cNvSpPr>
            <a:spLocks noChangeShapeType="1"/>
          </p:cNvSpPr>
          <p:nvPr/>
        </p:nvSpPr>
        <p:spPr bwMode="auto">
          <a:xfrm flipH="1">
            <a:off x="3657600" y="1300163"/>
            <a:ext cx="6350" cy="480695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4113" name="Line 37"/>
          <p:cNvSpPr>
            <a:spLocks noChangeShapeType="1"/>
          </p:cNvSpPr>
          <p:nvPr/>
        </p:nvSpPr>
        <p:spPr bwMode="auto">
          <a:xfrm flipH="1">
            <a:off x="5410200" y="1300163"/>
            <a:ext cx="7938" cy="480695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4114" name="Line 38"/>
          <p:cNvSpPr>
            <a:spLocks noChangeShapeType="1"/>
          </p:cNvSpPr>
          <p:nvPr/>
        </p:nvSpPr>
        <p:spPr bwMode="auto">
          <a:xfrm flipH="1">
            <a:off x="7162800" y="1295400"/>
            <a:ext cx="7938" cy="480695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4115" name="Rectangle 39"/>
          <p:cNvSpPr>
            <a:spLocks noChangeArrowheads="1"/>
          </p:cNvSpPr>
          <p:nvPr/>
        </p:nvSpPr>
        <p:spPr bwMode="auto">
          <a:xfrm>
            <a:off x="7364413" y="1371600"/>
            <a:ext cx="12906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785813"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785813"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785813"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785813"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785813"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nSpc>
                <a:spcPct val="87000"/>
              </a:lnSpc>
              <a:spcBef>
                <a:spcPct val="0"/>
              </a:spcBef>
            </a:pPr>
            <a:r>
              <a:rPr lang="en-US" altLang="en-US" sz="2100" b="1" dirty="0"/>
              <a:t>Day 5</a:t>
            </a:r>
          </a:p>
        </p:txBody>
      </p:sp>
      <p:sp>
        <p:nvSpPr>
          <p:cNvPr id="4116" name="Text Box 40"/>
          <p:cNvSpPr txBox="1">
            <a:spLocks noChangeArrowheads="1"/>
          </p:cNvSpPr>
          <p:nvPr/>
        </p:nvSpPr>
        <p:spPr bwMode="auto">
          <a:xfrm>
            <a:off x="7223125" y="1784350"/>
            <a:ext cx="1768475" cy="116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nSpc>
                <a:spcPct val="85000"/>
              </a:lnSpc>
            </a:pPr>
            <a:r>
              <a:rPr lang="en-US" altLang="en-US" sz="1800" b="1" dirty="0"/>
              <a:t>Reliability Growth Test and Modeling</a:t>
            </a:r>
          </a:p>
          <a:p>
            <a:pPr>
              <a:lnSpc>
                <a:spcPct val="85000"/>
              </a:lnSpc>
            </a:pPr>
            <a:r>
              <a:rPr lang="en-US" altLang="en-US" sz="1800" b="1" dirty="0"/>
              <a:t>Wrap-up</a:t>
            </a:r>
          </a:p>
        </p:txBody>
      </p:sp>
      <p:sp>
        <p:nvSpPr>
          <p:cNvPr id="4117" name="Oval 41"/>
          <p:cNvSpPr>
            <a:spLocks noChangeArrowheads="1"/>
          </p:cNvSpPr>
          <p:nvPr/>
        </p:nvSpPr>
        <p:spPr bwMode="auto">
          <a:xfrm>
            <a:off x="1536700" y="4670425"/>
            <a:ext cx="2279650" cy="1603375"/>
          </a:xfrm>
          <a:prstGeom prst="ellipse">
            <a:avLst/>
          </a:prstGeom>
          <a:noFill/>
          <a:ln w="25400">
            <a:solidFill>
              <a:srgbClr val="8000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57175" y="546100"/>
            <a:ext cx="8505825" cy="344710"/>
          </a:xfrm>
        </p:spPr>
        <p:txBody>
          <a:bodyPr/>
          <a:lstStyle/>
          <a:p>
            <a:pPr eaLnBrk="1" hangingPunct="1"/>
            <a:r>
              <a:rPr lang="en-US" altLang="ja-JP" dirty="0">
                <a:ea typeface="ＭＳ Ｐゴシック" panose="020B0600070205080204" pitchFamily="34" charset="-128"/>
              </a:rPr>
              <a:t>(2) Define a Simulation Model</a:t>
            </a:r>
          </a:p>
        </p:txBody>
      </p:sp>
      <p:sp>
        <p:nvSpPr>
          <p:cNvPr id="30723" name="Rectangle 3"/>
          <p:cNvSpPr>
            <a:spLocks noGrp="1" noChangeArrowheads="1"/>
          </p:cNvSpPr>
          <p:nvPr>
            <p:ph type="body" idx="1"/>
          </p:nvPr>
        </p:nvSpPr>
        <p:spPr/>
        <p:txBody>
          <a:bodyPr/>
          <a:lstStyle/>
          <a:p>
            <a:pPr marL="0" indent="0" eaLnBrk="1" hangingPunct="1"/>
            <a:r>
              <a:rPr lang="en-US" altLang="ja-JP" sz="2000" dirty="0">
                <a:ea typeface="ＭＳ Ｐゴシック" panose="020B0600070205080204" pitchFamily="34" charset="-128"/>
              </a:rPr>
              <a:t>(2.1) Define Assumption Cells</a:t>
            </a:r>
          </a:p>
          <a:p>
            <a:pPr marL="0" indent="0" eaLnBrk="1" hangingPunct="1"/>
            <a:r>
              <a:rPr lang="en-US" altLang="ja-JP" sz="2000" dirty="0">
                <a:ea typeface="ＭＳ Ｐゴシック" panose="020B0600070205080204" pitchFamily="34" charset="-128"/>
              </a:rPr>
              <a:t>(2.2) Select Subprocess Options</a:t>
            </a:r>
          </a:p>
          <a:p>
            <a:pPr marL="0" indent="0" eaLnBrk="1" hangingPunct="1"/>
            <a:r>
              <a:rPr lang="en-US" altLang="ja-JP" sz="2000" dirty="0">
                <a:ea typeface="ＭＳ Ｐゴシック" panose="020B0600070205080204" pitchFamily="34" charset="-128"/>
              </a:rPr>
              <a:t>(2.3) Define Forecast Cells</a:t>
            </a:r>
          </a:p>
          <a:p>
            <a:pPr marL="0" indent="0" eaLnBrk="1" hangingPunct="1"/>
            <a:endParaRPr lang="ja-JP" altLang="en-US" sz="2000" dirty="0">
              <a:ea typeface="ＭＳ Ｐゴシック" panose="020B0600070205080204" pitchFamily="34" charset="-128"/>
            </a:endParaRPr>
          </a:p>
        </p:txBody>
      </p:sp>
      <p:sp>
        <p:nvSpPr>
          <p:cNvPr id="30724" name="AutoShape 4"/>
          <p:cNvSpPr>
            <a:spLocks noChangeArrowheads="1"/>
          </p:cNvSpPr>
          <p:nvPr/>
        </p:nvSpPr>
        <p:spPr bwMode="auto">
          <a:xfrm>
            <a:off x="3530600" y="3479800"/>
            <a:ext cx="1697038" cy="863600"/>
          </a:xfrm>
          <a:prstGeom prst="roundRect">
            <a:avLst>
              <a:gd name="adj" fmla="val 16667"/>
            </a:avLst>
          </a:prstGeom>
          <a:solidFill>
            <a:srgbClr val="3C4F82"/>
          </a:solidFill>
          <a:ln w="9525">
            <a:solidFill>
              <a:schemeClr val="tx1"/>
            </a:solidFill>
            <a:round/>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75000"/>
              </a:lnSpc>
              <a:spcBef>
                <a:spcPct val="30000"/>
              </a:spcBef>
            </a:pPr>
            <a:r>
              <a:rPr lang="en-US" altLang="ja-JP" b="1" dirty="0">
                <a:solidFill>
                  <a:schemeClr val="bg1"/>
                </a:solidFill>
              </a:rPr>
              <a:t>Monte Carlo</a:t>
            </a:r>
          </a:p>
          <a:p>
            <a:pPr eaLnBrk="1" hangingPunct="1">
              <a:lnSpc>
                <a:spcPct val="75000"/>
              </a:lnSpc>
              <a:spcBef>
                <a:spcPct val="30000"/>
              </a:spcBef>
            </a:pPr>
            <a:r>
              <a:rPr lang="en-US" altLang="ja-JP" b="1" dirty="0">
                <a:solidFill>
                  <a:schemeClr val="bg1"/>
                </a:solidFill>
              </a:rPr>
              <a:t>Simulation</a:t>
            </a:r>
          </a:p>
        </p:txBody>
      </p:sp>
      <p:sp>
        <p:nvSpPr>
          <p:cNvPr id="30725" name="AutoShape 5"/>
          <p:cNvSpPr>
            <a:spLocks noChangeArrowheads="1"/>
          </p:cNvSpPr>
          <p:nvPr/>
        </p:nvSpPr>
        <p:spPr bwMode="auto">
          <a:xfrm>
            <a:off x="2844800" y="3729038"/>
            <a:ext cx="457200" cy="295275"/>
          </a:xfrm>
          <a:prstGeom prst="rightArrow">
            <a:avLst>
              <a:gd name="adj1" fmla="val 50000"/>
              <a:gd name="adj2" fmla="val 3871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0726" name="Text Box 7"/>
          <p:cNvSpPr txBox="1">
            <a:spLocks noChangeArrowheads="1"/>
          </p:cNvSpPr>
          <p:nvPr/>
        </p:nvSpPr>
        <p:spPr bwMode="auto">
          <a:xfrm>
            <a:off x="1192213" y="3578225"/>
            <a:ext cx="1652587"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80000"/>
              </a:lnSpc>
              <a:spcBef>
                <a:spcPct val="30000"/>
              </a:spcBef>
            </a:pPr>
            <a:r>
              <a:rPr lang="en-US" altLang="ja-JP" b="1" dirty="0">
                <a:solidFill>
                  <a:srgbClr val="003366"/>
                </a:solidFill>
              </a:rPr>
              <a:t>Input</a:t>
            </a:r>
          </a:p>
          <a:p>
            <a:pPr algn="ctr" eaLnBrk="1" hangingPunct="1">
              <a:lnSpc>
                <a:spcPct val="80000"/>
              </a:lnSpc>
              <a:spcBef>
                <a:spcPct val="30000"/>
              </a:spcBef>
            </a:pPr>
            <a:r>
              <a:rPr lang="en-US" altLang="ja-JP" b="1" dirty="0">
                <a:solidFill>
                  <a:srgbClr val="3C4F82"/>
                </a:solidFill>
              </a:rPr>
              <a:t>Assumption</a:t>
            </a:r>
          </a:p>
        </p:txBody>
      </p:sp>
      <p:sp>
        <p:nvSpPr>
          <p:cNvPr id="30727" name="Text Box 8"/>
          <p:cNvSpPr txBox="1">
            <a:spLocks noChangeArrowheads="1"/>
          </p:cNvSpPr>
          <p:nvPr/>
        </p:nvSpPr>
        <p:spPr bwMode="auto">
          <a:xfrm>
            <a:off x="6191250" y="3578225"/>
            <a:ext cx="13843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80000"/>
              </a:lnSpc>
              <a:spcBef>
                <a:spcPct val="30000"/>
              </a:spcBef>
            </a:pPr>
            <a:r>
              <a:rPr lang="en-US" altLang="ja-JP" b="1" dirty="0">
                <a:solidFill>
                  <a:srgbClr val="003366"/>
                </a:solidFill>
              </a:rPr>
              <a:t>Output</a:t>
            </a:r>
          </a:p>
          <a:p>
            <a:pPr algn="ctr" eaLnBrk="1" hangingPunct="1">
              <a:lnSpc>
                <a:spcPct val="80000"/>
              </a:lnSpc>
              <a:spcBef>
                <a:spcPct val="30000"/>
              </a:spcBef>
            </a:pPr>
            <a:r>
              <a:rPr lang="en-US" altLang="ja-JP" b="1" dirty="0">
                <a:solidFill>
                  <a:srgbClr val="3C4F82"/>
                </a:solidFill>
              </a:rPr>
              <a:t>Forecasts</a:t>
            </a:r>
          </a:p>
        </p:txBody>
      </p:sp>
      <p:sp>
        <p:nvSpPr>
          <p:cNvPr id="30728" name="AutoShape 11"/>
          <p:cNvSpPr>
            <a:spLocks noChangeArrowheads="1"/>
          </p:cNvSpPr>
          <p:nvPr/>
        </p:nvSpPr>
        <p:spPr bwMode="auto">
          <a:xfrm>
            <a:off x="2692400" y="4800600"/>
            <a:ext cx="3498850" cy="1447800"/>
          </a:xfrm>
          <a:prstGeom prst="wedgeRoundRectCallout">
            <a:avLst>
              <a:gd name="adj1" fmla="val -5083"/>
              <a:gd name="adj2" fmla="val -71162"/>
              <a:gd name="adj3" fmla="val 16667"/>
            </a:avLst>
          </a:prstGeom>
          <a:solidFill>
            <a:srgbClr val="FFFFCC"/>
          </a:solidFill>
          <a:ln w="9525">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The simulation calculates scenarios by picking values from the probability distribution repeatedly.</a:t>
            </a:r>
          </a:p>
        </p:txBody>
      </p:sp>
      <p:sp>
        <p:nvSpPr>
          <p:cNvPr id="30729" name="AutoShape 12"/>
          <p:cNvSpPr>
            <a:spLocks noChangeArrowheads="1"/>
          </p:cNvSpPr>
          <p:nvPr/>
        </p:nvSpPr>
        <p:spPr bwMode="auto">
          <a:xfrm>
            <a:off x="406400" y="4800600"/>
            <a:ext cx="2057400" cy="762000"/>
          </a:xfrm>
          <a:prstGeom prst="wedgeRoundRectCallout">
            <a:avLst>
              <a:gd name="adj1" fmla="val 28935"/>
              <a:gd name="adj2" fmla="val -86667"/>
              <a:gd name="adj3" fmla="val 16667"/>
            </a:avLst>
          </a:prstGeom>
          <a:solidFill>
            <a:srgbClr val="FFFFCC"/>
          </a:solidFill>
          <a:ln w="9525">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An estimated value or input</a:t>
            </a:r>
          </a:p>
        </p:txBody>
      </p:sp>
      <p:sp>
        <p:nvSpPr>
          <p:cNvPr id="30730" name="AutoShape 13"/>
          <p:cNvSpPr>
            <a:spLocks noChangeArrowheads="1"/>
          </p:cNvSpPr>
          <p:nvPr/>
        </p:nvSpPr>
        <p:spPr bwMode="auto">
          <a:xfrm>
            <a:off x="4478338" y="1600200"/>
            <a:ext cx="3425825" cy="838200"/>
          </a:xfrm>
          <a:prstGeom prst="wedgeRoundRectCallout">
            <a:avLst>
              <a:gd name="adj1" fmla="val -58917"/>
              <a:gd name="adj2" fmla="val -8292"/>
              <a:gd name="adj3" fmla="val 16667"/>
            </a:avLst>
          </a:prstGeom>
          <a:solidFill>
            <a:srgbClr val="FFFFCC"/>
          </a:solidFill>
          <a:ln w="9525">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Crystal Ball lets you define three types of cells.</a:t>
            </a:r>
          </a:p>
        </p:txBody>
      </p:sp>
      <p:sp>
        <p:nvSpPr>
          <p:cNvPr id="30731" name="AutoShape 14"/>
          <p:cNvSpPr>
            <a:spLocks noChangeArrowheads="1"/>
          </p:cNvSpPr>
          <p:nvPr/>
        </p:nvSpPr>
        <p:spPr bwMode="auto">
          <a:xfrm>
            <a:off x="6546850" y="4800600"/>
            <a:ext cx="2057400" cy="1447800"/>
          </a:xfrm>
          <a:prstGeom prst="wedgeRoundRectCallout">
            <a:avLst>
              <a:gd name="adj1" fmla="val -28782"/>
              <a:gd name="adj2" fmla="val -69736"/>
              <a:gd name="adj3" fmla="val 16667"/>
            </a:avLst>
          </a:prstGeom>
          <a:solidFill>
            <a:srgbClr val="FFFFCC"/>
          </a:solidFill>
          <a:ln w="9525">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A statistical summary of the simulation results</a:t>
            </a:r>
          </a:p>
        </p:txBody>
      </p:sp>
      <p:sp>
        <p:nvSpPr>
          <p:cNvPr id="30732" name="AutoShape 16"/>
          <p:cNvSpPr>
            <a:spLocks noChangeArrowheads="1"/>
          </p:cNvSpPr>
          <p:nvPr/>
        </p:nvSpPr>
        <p:spPr bwMode="auto">
          <a:xfrm>
            <a:off x="5435600" y="3810000"/>
            <a:ext cx="457200" cy="295275"/>
          </a:xfrm>
          <a:prstGeom prst="rightArrow">
            <a:avLst>
              <a:gd name="adj1" fmla="val 50000"/>
              <a:gd name="adj2" fmla="val 3871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0733" name="Line 17"/>
          <p:cNvSpPr>
            <a:spLocks noChangeShapeType="1"/>
          </p:cNvSpPr>
          <p:nvPr/>
        </p:nvSpPr>
        <p:spPr bwMode="auto">
          <a:xfrm>
            <a:off x="315913" y="3168650"/>
            <a:ext cx="84550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309" tIns="46154" rIns="92309" bIns="46154">
            <a:spAutoFit/>
          </a:bodyPr>
          <a:lstStyle/>
          <a:p>
            <a:endParaRPr lang="en-US" dirty="0"/>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(2.1) Define Assumption Cells</a:t>
            </a:r>
          </a:p>
        </p:txBody>
      </p:sp>
      <p:sp>
        <p:nvSpPr>
          <p:cNvPr id="31747" name="Rectangle 3"/>
          <p:cNvSpPr>
            <a:spLocks noGrp="1" noChangeArrowheads="1"/>
          </p:cNvSpPr>
          <p:nvPr>
            <p:ph type="body" idx="1"/>
          </p:nvPr>
        </p:nvSpPr>
        <p:spPr>
          <a:xfrm>
            <a:off x="257175" y="3276600"/>
            <a:ext cx="6324600" cy="3048000"/>
          </a:xfrm>
        </p:spPr>
        <p:txBody>
          <a:bodyPr/>
          <a:lstStyle/>
          <a:p>
            <a:pPr marL="400050" indent="-400050" eaLnBrk="1" hangingPunct="1">
              <a:buSzTx/>
              <a:buFontTx/>
              <a:buAutoNum type="alphaLcParenR"/>
            </a:pPr>
            <a:r>
              <a:rPr lang="en-US" altLang="ja-JP" sz="2000" dirty="0">
                <a:ea typeface="ＭＳ Ｐゴシック" panose="020B0600070205080204" pitchFamily="34" charset="-128"/>
              </a:rPr>
              <a:t>Select the “Model” sheet</a:t>
            </a:r>
          </a:p>
          <a:p>
            <a:pPr marL="400050" indent="-400050" eaLnBrk="1" hangingPunct="1">
              <a:buSzTx/>
              <a:buFontTx/>
              <a:buAutoNum type="alphaLcParenR"/>
            </a:pPr>
            <a:r>
              <a:rPr lang="en-US" altLang="ja-JP" sz="2000" dirty="0">
                <a:ea typeface="ＭＳ Ｐゴシック" panose="020B0600070205080204" pitchFamily="34" charset="-128"/>
              </a:rPr>
              <a:t>Select the cell “W4.”</a:t>
            </a:r>
          </a:p>
          <a:p>
            <a:pPr marL="400050" indent="-400050" eaLnBrk="1" hangingPunct="1">
              <a:buSzTx/>
              <a:buFontTx/>
              <a:buAutoNum type="alphaLcParenR"/>
            </a:pPr>
            <a:r>
              <a:rPr lang="en-US" altLang="ja-JP" sz="2000" dirty="0">
                <a:ea typeface="ＭＳ Ｐゴシック" panose="020B0600070205080204" pitchFamily="34" charset="-128"/>
              </a:rPr>
              <a:t>Select the Define assumption button from the Crystal Ball toolbar. </a:t>
            </a:r>
          </a:p>
          <a:p>
            <a:pPr marL="400050" indent="-400050" eaLnBrk="1" hangingPunct="1">
              <a:buSzTx/>
            </a:pPr>
            <a:r>
              <a:rPr lang="en-US" altLang="ja-JP" sz="2000" dirty="0">
                <a:ea typeface="ＭＳ Ｐゴシック" panose="020B0600070205080204" pitchFamily="34" charset="-128"/>
              </a:rPr>
              <a:t>	Then Crystal Ball displays the Distribution Gallery dialog box.</a:t>
            </a:r>
          </a:p>
          <a:p>
            <a:pPr marL="400050" indent="-400050" eaLnBrk="1" hangingPunct="1">
              <a:buSzTx/>
              <a:buFontTx/>
              <a:buAutoNum type="alphaLcParenR"/>
            </a:pPr>
            <a:endParaRPr lang="ja-JP" altLang="en-US" sz="2400" dirty="0">
              <a:ea typeface="ＭＳ Ｐゴシック" panose="020B0600070205080204" pitchFamily="34" charset="-128"/>
            </a:endParaRPr>
          </a:p>
        </p:txBody>
      </p:sp>
      <p:pic>
        <p:nvPicPr>
          <p:cNvPr id="317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41910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1749" name="Text Box 11"/>
          <p:cNvSpPr txBox="1">
            <a:spLocks noChangeArrowheads="1"/>
          </p:cNvSpPr>
          <p:nvPr/>
        </p:nvSpPr>
        <p:spPr bwMode="auto">
          <a:xfrm>
            <a:off x="501650" y="2149475"/>
            <a:ext cx="8229600" cy="708763"/>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An example of the assumption of the efforts of traditional Spec-Driven requirements development</a:t>
            </a:r>
          </a:p>
        </p:txBody>
      </p:sp>
      <p:sp>
        <p:nvSpPr>
          <p:cNvPr id="31750" name="AutoShape 12"/>
          <p:cNvSpPr>
            <a:spLocks noChangeArrowheads="1"/>
          </p:cNvSpPr>
          <p:nvPr/>
        </p:nvSpPr>
        <p:spPr bwMode="auto">
          <a:xfrm>
            <a:off x="3352800" y="3124200"/>
            <a:ext cx="1066800" cy="457200"/>
          </a:xfrm>
          <a:prstGeom prst="wedgeRoundRectCallout">
            <a:avLst>
              <a:gd name="adj1" fmla="val -82736"/>
              <a:gd name="adj2" fmla="val 9375"/>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Zone 3</a:t>
            </a:r>
          </a:p>
        </p:txBody>
      </p:sp>
      <p:grpSp>
        <p:nvGrpSpPr>
          <p:cNvPr id="31751" name="Group 19"/>
          <p:cNvGrpSpPr>
            <a:grpSpLocks/>
          </p:cNvGrpSpPr>
          <p:nvPr/>
        </p:nvGrpSpPr>
        <p:grpSpPr bwMode="auto">
          <a:xfrm>
            <a:off x="501650" y="1228725"/>
            <a:ext cx="5594350" cy="600075"/>
            <a:chOff x="316" y="774"/>
            <a:chExt cx="4056" cy="378"/>
          </a:xfrm>
        </p:grpSpPr>
        <p:sp>
          <p:nvSpPr>
            <p:cNvPr id="39953" name="File"/>
            <p:cNvSpPr>
              <a:spLocks noEditPoints="1" noChangeArrowheads="1"/>
            </p:cNvSpPr>
            <p:nvPr/>
          </p:nvSpPr>
          <p:spPr bwMode="auto">
            <a:xfrm>
              <a:off x="316" y="774"/>
              <a:ext cx="4056" cy="378"/>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dirty="0">
                <a:latin typeface="Arial" charset="0"/>
              </a:endParaRPr>
            </a:p>
          </p:txBody>
        </p:sp>
        <p:sp>
          <p:nvSpPr>
            <p:cNvPr id="31753" name="Rectangle 15"/>
            <p:cNvSpPr>
              <a:spLocks noChangeArrowheads="1"/>
            </p:cNvSpPr>
            <p:nvPr/>
          </p:nvSpPr>
          <p:spPr bwMode="auto">
            <a:xfrm>
              <a:off x="336" y="864"/>
              <a:ext cx="388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dirty="0"/>
                <a:t>Open “Composition Example-Quality-21-1.xls”</a:t>
              </a:r>
              <a:endParaRPr lang="en-US" altLang="en-US" dirty="0"/>
            </a:p>
          </p:txBody>
        </p:sp>
      </p:gr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365036" y="3997513"/>
            <a:ext cx="3483564" cy="2672973"/>
          </a:xfrm>
          <a:prstGeom prst="rect">
            <a:avLst/>
          </a:prstGeom>
        </p:spPr>
      </p:pic>
      <p:pic>
        <p:nvPicPr>
          <p:cNvPr id="2" name="Picture 1"/>
          <p:cNvPicPr>
            <a:picLocks noChangeAspect="1"/>
          </p:cNvPicPr>
          <p:nvPr/>
        </p:nvPicPr>
        <p:blipFill>
          <a:blip r:embed="rId3"/>
          <a:stretch>
            <a:fillRect/>
          </a:stretch>
        </p:blipFill>
        <p:spPr>
          <a:xfrm>
            <a:off x="4466968" y="982626"/>
            <a:ext cx="3719513" cy="2747120"/>
          </a:xfrm>
          <a:prstGeom prst="rect">
            <a:avLst/>
          </a:prstGeom>
        </p:spPr>
      </p:pic>
      <p:sp>
        <p:nvSpPr>
          <p:cNvPr id="32771" name="Rectangle 2"/>
          <p:cNvSpPr>
            <a:spLocks noGrp="1" noChangeArrowheads="1"/>
          </p:cNvSpPr>
          <p:nvPr>
            <p:ph type="title"/>
          </p:nvPr>
        </p:nvSpPr>
        <p:spPr>
          <a:xfrm>
            <a:off x="257175" y="546100"/>
            <a:ext cx="8505825" cy="682625"/>
          </a:xfrm>
        </p:spPr>
        <p:txBody>
          <a:bodyPr/>
          <a:lstStyle/>
          <a:p>
            <a:pPr eaLnBrk="1" hangingPunct="1"/>
            <a:r>
              <a:rPr lang="en-US" altLang="ja-JP" dirty="0">
                <a:ea typeface="ＭＳ Ｐゴシック" panose="020B0600070205080204" pitchFamily="34" charset="-128"/>
              </a:rPr>
              <a:t>(2.1) Define Assumption Cells – Continued</a:t>
            </a:r>
            <a:br>
              <a:rPr lang="en-US" altLang="ja-JP" dirty="0">
                <a:ea typeface="ＭＳ Ｐゴシック" panose="020B0600070205080204" pitchFamily="34" charset="-128"/>
              </a:rPr>
            </a:br>
            <a:endParaRPr lang="en-US" altLang="en-US" dirty="0">
              <a:ea typeface="ＭＳ Ｐゴシック" panose="020B0600070205080204" pitchFamily="34" charset="-128"/>
            </a:endParaRPr>
          </a:p>
        </p:txBody>
      </p:sp>
      <p:sp>
        <p:nvSpPr>
          <p:cNvPr id="32772" name="Rectangle 3"/>
          <p:cNvSpPr>
            <a:spLocks noGrp="1" noChangeArrowheads="1"/>
          </p:cNvSpPr>
          <p:nvPr>
            <p:ph type="body" idx="1"/>
          </p:nvPr>
        </p:nvSpPr>
        <p:spPr>
          <a:xfrm>
            <a:off x="304800" y="1447800"/>
            <a:ext cx="4191000" cy="4648200"/>
          </a:xfrm>
        </p:spPr>
        <p:txBody>
          <a:bodyPr/>
          <a:lstStyle/>
          <a:p>
            <a:pPr marL="457200" indent="-457200" eaLnBrk="1" hangingPunct="1">
              <a:buSzTx/>
              <a:buFont typeface="+mj-lt"/>
              <a:buAutoNum type="alphaLcParenR" startAt="4"/>
            </a:pPr>
            <a:r>
              <a:rPr lang="en-US" altLang="ja-JP" sz="2000" dirty="0">
                <a:ea typeface="ＭＳ Ｐゴシック" panose="020B0600070205080204" pitchFamily="34" charset="-128"/>
              </a:rPr>
              <a:t>Select the normal distribution, then click the [OK] button. A dialog box appears, showing the normal distribution.</a:t>
            </a:r>
          </a:p>
          <a:p>
            <a:pPr marL="400050" indent="-400050" eaLnBrk="1" hangingPunct="1">
              <a:buSzTx/>
              <a:buFontTx/>
              <a:buAutoNum type="alphaLcParenR" startAt="4"/>
            </a:pPr>
            <a:endParaRPr lang="en-US" altLang="ja-JP" sz="2000" dirty="0">
              <a:ea typeface="ＭＳ Ｐゴシック" panose="020B0600070205080204" pitchFamily="34" charset="-128"/>
            </a:endParaRPr>
          </a:p>
          <a:p>
            <a:pPr marL="400050" indent="-400050" eaLnBrk="1" hangingPunct="1">
              <a:buSzTx/>
              <a:buFontTx/>
              <a:buAutoNum type="alphaLcParenR" startAt="4"/>
            </a:pPr>
            <a:endParaRPr lang="en-US" altLang="ja-JP" sz="2000" dirty="0">
              <a:ea typeface="ＭＳ Ｐゴシック" panose="020B0600070205080204" pitchFamily="34" charset="-128"/>
            </a:endParaRPr>
          </a:p>
          <a:p>
            <a:pPr marL="400050" indent="-400050" eaLnBrk="1" hangingPunct="1">
              <a:buSzTx/>
              <a:buFontTx/>
              <a:buAutoNum type="alphaLcParenR" startAt="4"/>
            </a:pPr>
            <a:r>
              <a:rPr lang="en-US" altLang="ja-JP" sz="2000" dirty="0">
                <a:ea typeface="ＭＳ Ｐゴシック" panose="020B0600070205080204" pitchFamily="34" charset="-128"/>
              </a:rPr>
              <a:t>In the dialog box, type “simulation” as a name for the assumption.</a:t>
            </a:r>
          </a:p>
          <a:p>
            <a:pPr marL="400050" indent="-400050" eaLnBrk="1" hangingPunct="1"/>
            <a:endParaRPr lang="en-US" altLang="en-US" sz="2000" dirty="0"/>
          </a:p>
        </p:txBody>
      </p:sp>
      <p:sp>
        <p:nvSpPr>
          <p:cNvPr id="32774" name="AutoShape 7"/>
          <p:cNvSpPr>
            <a:spLocks noChangeArrowheads="1"/>
          </p:cNvSpPr>
          <p:nvPr/>
        </p:nvSpPr>
        <p:spPr bwMode="auto">
          <a:xfrm>
            <a:off x="3124200" y="2661027"/>
            <a:ext cx="1600200" cy="914400"/>
          </a:xfrm>
          <a:prstGeom prst="wedgeRoundRectCallout">
            <a:avLst>
              <a:gd name="adj1" fmla="val 62285"/>
              <a:gd name="adj2" fmla="val -172559"/>
              <a:gd name="adj3" fmla="val 16667"/>
            </a:avLst>
          </a:prstGeom>
          <a:solidFill>
            <a:srgbClr val="FFFFCC"/>
          </a:solidFill>
          <a:ln w="9525">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30000"/>
              </a:spcBef>
            </a:pPr>
            <a:r>
              <a:rPr lang="en-US" altLang="ja-JP" dirty="0"/>
              <a:t>Select the normal distribution.</a:t>
            </a:r>
          </a:p>
        </p:txBody>
      </p:sp>
      <p:sp>
        <p:nvSpPr>
          <p:cNvPr id="32775" name="Oval 8"/>
          <p:cNvSpPr>
            <a:spLocks noChangeArrowheads="1"/>
          </p:cNvSpPr>
          <p:nvPr/>
        </p:nvSpPr>
        <p:spPr bwMode="auto">
          <a:xfrm>
            <a:off x="4457191" y="4161679"/>
            <a:ext cx="2667000" cy="2286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2776" name="AutoShape 9"/>
          <p:cNvSpPr>
            <a:spLocks noChangeArrowheads="1"/>
          </p:cNvSpPr>
          <p:nvPr/>
        </p:nvSpPr>
        <p:spPr bwMode="auto">
          <a:xfrm>
            <a:off x="3124200" y="4572000"/>
            <a:ext cx="1752600" cy="762000"/>
          </a:xfrm>
          <a:prstGeom prst="wedgeRoundRectCallout">
            <a:avLst>
              <a:gd name="adj1" fmla="val 54451"/>
              <a:gd name="adj2" fmla="val -77575"/>
              <a:gd name="adj3" fmla="val 16667"/>
            </a:avLst>
          </a:prstGeom>
          <a:solidFill>
            <a:srgbClr val="FFFFCC"/>
          </a:solidFill>
          <a:ln w="9525">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pPr>
            <a:r>
              <a:rPr lang="en-US" altLang="ja-JP" dirty="0"/>
              <a:t>Type  “simulation.”</a:t>
            </a:r>
          </a:p>
        </p:txBody>
      </p:sp>
      <p:sp>
        <p:nvSpPr>
          <p:cNvPr id="32777" name="Oval 11"/>
          <p:cNvSpPr>
            <a:spLocks noChangeArrowheads="1"/>
          </p:cNvSpPr>
          <p:nvPr/>
        </p:nvSpPr>
        <p:spPr bwMode="auto">
          <a:xfrm>
            <a:off x="5983824" y="3449920"/>
            <a:ext cx="685800" cy="41275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Tree>
    <p:extLst>
      <p:ext uri="{BB962C8B-B14F-4D97-AF65-F5344CB8AC3E}">
        <p14:creationId xmlns:p14="http://schemas.microsoft.com/office/powerpoint/2010/main" val="744557589"/>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86806" y="5244365"/>
            <a:ext cx="3093988" cy="1165961"/>
          </a:xfrm>
          <a:prstGeom prst="rect">
            <a:avLst/>
          </a:prstGeom>
        </p:spPr>
      </p:pic>
      <p:pic>
        <p:nvPicPr>
          <p:cNvPr id="3" name="Picture 2"/>
          <p:cNvPicPr>
            <a:picLocks noChangeAspect="1"/>
          </p:cNvPicPr>
          <p:nvPr/>
        </p:nvPicPr>
        <p:blipFill>
          <a:blip r:embed="rId3"/>
          <a:stretch>
            <a:fillRect/>
          </a:stretch>
        </p:blipFill>
        <p:spPr>
          <a:xfrm>
            <a:off x="5715000" y="5244365"/>
            <a:ext cx="3147333" cy="1165961"/>
          </a:xfrm>
          <a:prstGeom prst="rect">
            <a:avLst/>
          </a:prstGeom>
        </p:spPr>
      </p:pic>
      <p:pic>
        <p:nvPicPr>
          <p:cNvPr id="14" name="Picture 13"/>
          <p:cNvPicPr>
            <a:picLocks noChangeAspect="1"/>
          </p:cNvPicPr>
          <p:nvPr/>
        </p:nvPicPr>
        <p:blipFill>
          <a:blip r:embed="rId4"/>
          <a:stretch>
            <a:fillRect/>
          </a:stretch>
        </p:blipFill>
        <p:spPr>
          <a:xfrm>
            <a:off x="4456113" y="976124"/>
            <a:ext cx="4385942" cy="3365377"/>
          </a:xfrm>
          <a:prstGeom prst="rect">
            <a:avLst/>
          </a:prstGeom>
        </p:spPr>
      </p:pic>
      <p:sp>
        <p:nvSpPr>
          <p:cNvPr id="33794" name="Rectangle 3"/>
          <p:cNvSpPr>
            <a:spLocks noGrp="1" noChangeArrowheads="1"/>
          </p:cNvSpPr>
          <p:nvPr>
            <p:ph type="body" sz="half" idx="1"/>
          </p:nvPr>
        </p:nvSpPr>
        <p:spPr/>
        <p:txBody>
          <a:bodyPr/>
          <a:lstStyle/>
          <a:p>
            <a:pPr marL="457200" indent="-457200" eaLnBrk="1" hangingPunct="1">
              <a:buSzTx/>
              <a:buFont typeface="+mj-lt"/>
              <a:buAutoNum type="alphaLcParenR" startAt="6"/>
            </a:pPr>
            <a:r>
              <a:rPr lang="en-US" altLang="ja-JP" sz="2000" dirty="0">
                <a:ea typeface="ＭＳ Ｐゴシック" panose="020B0600070205080204" pitchFamily="34" charset="-128"/>
              </a:rPr>
              <a:t>Select the cell “=E4” as a mean and the cell “=V4” as a standard deviation. </a:t>
            </a:r>
          </a:p>
          <a:p>
            <a:pPr marL="361950" indent="-361950" eaLnBrk="1" hangingPunct="1">
              <a:buSzTx/>
              <a:buFontTx/>
              <a:buAutoNum type="alphaLcParenR" startAt="6"/>
            </a:pPr>
            <a:r>
              <a:rPr lang="en-US" altLang="ja-JP" sz="2000" dirty="0">
                <a:ea typeface="ＭＳ Ｐゴシック" panose="020B0600070205080204" pitchFamily="34" charset="-128"/>
              </a:rPr>
              <a:t>Click the [Enter] button.</a:t>
            </a:r>
          </a:p>
          <a:p>
            <a:pPr marL="361950" indent="-361950" eaLnBrk="1" hangingPunct="1">
              <a:buSzTx/>
              <a:buFontTx/>
              <a:buAutoNum type="alphaLcParenR" startAt="6"/>
            </a:pPr>
            <a:r>
              <a:rPr lang="en-US" altLang="ja-JP" sz="2000" dirty="0">
                <a:ea typeface="ＭＳ Ｐゴシック" panose="020B0600070205080204" pitchFamily="34" charset="-128"/>
              </a:rPr>
              <a:t>Click the [OK] button.</a:t>
            </a:r>
          </a:p>
          <a:p>
            <a:pPr marL="361950" indent="-361950" eaLnBrk="1" hangingPunct="1"/>
            <a:r>
              <a:rPr lang="en-US" altLang="ja-JP" sz="1900" dirty="0">
                <a:ea typeface="ＭＳ Ｐゴシック" panose="020B0600070205080204" pitchFamily="34" charset="-128"/>
              </a:rPr>
              <a:t> </a:t>
            </a:r>
          </a:p>
          <a:p>
            <a:pPr marL="361950" indent="-361950" eaLnBrk="1" hangingPunct="1"/>
            <a:endParaRPr lang="ja-JP" altLang="en-US" sz="1900" dirty="0">
              <a:ea typeface="ＭＳ Ｐゴシック" panose="020B0600070205080204" pitchFamily="34" charset="-128"/>
            </a:endParaRPr>
          </a:p>
        </p:txBody>
      </p:sp>
      <p:sp>
        <p:nvSpPr>
          <p:cNvPr id="33798" name="AutoShape 8"/>
          <p:cNvSpPr>
            <a:spLocks noChangeArrowheads="1"/>
          </p:cNvSpPr>
          <p:nvPr/>
        </p:nvSpPr>
        <p:spPr bwMode="auto">
          <a:xfrm>
            <a:off x="3568102" y="4398653"/>
            <a:ext cx="2280419" cy="657961"/>
          </a:xfrm>
          <a:prstGeom prst="wedgeRoundRectCallout">
            <a:avLst>
              <a:gd name="adj1" fmla="val 26852"/>
              <a:gd name="adj2" fmla="val -94532"/>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Enter a reference to “=E4.”</a:t>
            </a:r>
          </a:p>
        </p:txBody>
      </p:sp>
      <p:sp>
        <p:nvSpPr>
          <p:cNvPr id="33799" name="AutoShape 9"/>
          <p:cNvSpPr>
            <a:spLocks noChangeArrowheads="1"/>
          </p:cNvSpPr>
          <p:nvPr/>
        </p:nvSpPr>
        <p:spPr bwMode="auto">
          <a:xfrm>
            <a:off x="6600954" y="4370119"/>
            <a:ext cx="2438400" cy="762000"/>
          </a:xfrm>
          <a:prstGeom prst="wedgeRoundRectCallout">
            <a:avLst>
              <a:gd name="adj1" fmla="val -29569"/>
              <a:gd name="adj2" fmla="val -83204"/>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Enter a reference to “=V4.”</a:t>
            </a:r>
          </a:p>
        </p:txBody>
      </p:sp>
      <p:sp>
        <p:nvSpPr>
          <p:cNvPr id="33800" name="AutoShape 15"/>
          <p:cNvSpPr>
            <a:spLocks noChangeArrowheads="1"/>
          </p:cNvSpPr>
          <p:nvPr/>
        </p:nvSpPr>
        <p:spPr bwMode="auto">
          <a:xfrm>
            <a:off x="257175" y="3360738"/>
            <a:ext cx="3276600" cy="1136650"/>
          </a:xfrm>
          <a:prstGeom prst="wedgeRoundRectCallout">
            <a:avLst>
              <a:gd name="adj1" fmla="val 78731"/>
              <a:gd name="adj2" fmla="val -11296"/>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dirty="0"/>
              <a:t>Using cell references and formulas is strongly recommended.</a:t>
            </a:r>
            <a:endParaRPr lang="en-US" altLang="en-US" dirty="0"/>
          </a:p>
        </p:txBody>
      </p:sp>
      <p:sp>
        <p:nvSpPr>
          <p:cNvPr id="33801" name="Rectangle 16"/>
          <p:cNvSpPr>
            <a:spLocks noGrp="1" noChangeArrowheads="1"/>
          </p:cNvSpPr>
          <p:nvPr>
            <p:ph type="title"/>
          </p:nvPr>
        </p:nvSpPr>
        <p:spPr>
          <a:xfrm>
            <a:off x="257175" y="546100"/>
            <a:ext cx="8505825" cy="682625"/>
          </a:xfrm>
          <a:noFill/>
        </p:spPr>
        <p:txBody>
          <a:bodyPr/>
          <a:lstStyle/>
          <a:p>
            <a:pPr eaLnBrk="1" hangingPunct="1"/>
            <a:r>
              <a:rPr lang="en-US" altLang="ja-JP" dirty="0">
                <a:ea typeface="ＭＳ Ｐゴシック" panose="020B0600070205080204" pitchFamily="34" charset="-128"/>
              </a:rPr>
              <a:t>(2.1) Define Assumption Cells – Continued</a:t>
            </a:r>
            <a:br>
              <a:rPr lang="en-US" altLang="ja-JP" dirty="0">
                <a:ea typeface="ＭＳ Ｐゴシック" panose="020B0600070205080204" pitchFamily="34" charset="-128"/>
              </a:rPr>
            </a:br>
            <a:endParaRPr lang="en-US" altLang="en-US" dirty="0"/>
          </a:p>
        </p:txBody>
      </p:sp>
      <p:sp>
        <p:nvSpPr>
          <p:cNvPr id="33802" name="Oval 17"/>
          <p:cNvSpPr>
            <a:spLocks noChangeArrowheads="1"/>
          </p:cNvSpPr>
          <p:nvPr/>
        </p:nvSpPr>
        <p:spPr bwMode="auto">
          <a:xfrm>
            <a:off x="6477000" y="4161944"/>
            <a:ext cx="457200" cy="2286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3803" name="Oval 19"/>
          <p:cNvSpPr>
            <a:spLocks noChangeArrowheads="1"/>
          </p:cNvSpPr>
          <p:nvPr/>
        </p:nvSpPr>
        <p:spPr bwMode="auto">
          <a:xfrm>
            <a:off x="6831466" y="5985940"/>
            <a:ext cx="914400" cy="3810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3804" name="Oval 19"/>
          <p:cNvSpPr>
            <a:spLocks noChangeArrowheads="1"/>
          </p:cNvSpPr>
          <p:nvPr/>
        </p:nvSpPr>
        <p:spPr bwMode="auto">
          <a:xfrm>
            <a:off x="3301616" y="5976508"/>
            <a:ext cx="914400" cy="3810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Tree>
    <p:extLst>
      <p:ext uri="{BB962C8B-B14F-4D97-AF65-F5344CB8AC3E}">
        <p14:creationId xmlns:p14="http://schemas.microsoft.com/office/powerpoint/2010/main" val="405160698"/>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80975" y="533400"/>
            <a:ext cx="8886825" cy="341313"/>
          </a:xfrm>
        </p:spPr>
        <p:txBody>
          <a:bodyPr/>
          <a:lstStyle/>
          <a:p>
            <a:pPr eaLnBrk="1" hangingPunct="1"/>
            <a:r>
              <a:rPr lang="en-US" altLang="ja-JP" dirty="0">
                <a:ea typeface="ＭＳ Ｐゴシック" panose="020B0600070205080204" pitchFamily="34" charset="-128"/>
              </a:rPr>
              <a:t>Assumption Cells for Subprocess in the Worksheet</a:t>
            </a:r>
          </a:p>
        </p:txBody>
      </p:sp>
      <p:graphicFrame>
        <p:nvGraphicFramePr>
          <p:cNvPr id="121905" name="Group 49"/>
          <p:cNvGraphicFramePr>
            <a:graphicFrameLocks noGrp="1"/>
          </p:cNvGraphicFramePr>
          <p:nvPr/>
        </p:nvGraphicFramePr>
        <p:xfrm>
          <a:off x="1154113" y="3508375"/>
          <a:ext cx="7162800" cy="3048001"/>
        </p:xfrm>
        <a:graphic>
          <a:graphicData uri="http://schemas.openxmlformats.org/drawingml/2006/table">
            <a:tbl>
              <a:tblPr/>
              <a:tblGrid>
                <a:gridCol w="1200150">
                  <a:extLst>
                    <a:ext uri="{9D8B030D-6E8A-4147-A177-3AD203B41FA5}">
                      <a16:colId xmlns:a16="http://schemas.microsoft.com/office/drawing/2014/main" val="20000"/>
                    </a:ext>
                  </a:extLst>
                </a:gridCol>
                <a:gridCol w="1636712">
                  <a:extLst>
                    <a:ext uri="{9D8B030D-6E8A-4147-A177-3AD203B41FA5}">
                      <a16:colId xmlns:a16="http://schemas.microsoft.com/office/drawing/2014/main" val="20001"/>
                    </a:ext>
                  </a:extLst>
                </a:gridCol>
                <a:gridCol w="4325938">
                  <a:extLst>
                    <a:ext uri="{9D8B030D-6E8A-4147-A177-3AD203B41FA5}">
                      <a16:colId xmlns:a16="http://schemas.microsoft.com/office/drawing/2014/main" val="20002"/>
                    </a:ext>
                  </a:extLst>
                </a:gridCol>
              </a:tblGrid>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Zone</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Cells</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Description</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extLst>
                  <a:ext uri="{0D108BD9-81ED-4DB2-BD59-A6C34878D82A}">
                    <a16:rowId xmlns:a16="http://schemas.microsoft.com/office/drawing/2014/main" val="10000"/>
                  </a:ext>
                </a:extLst>
              </a:tr>
              <a:tr h="43656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1</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B2:R60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Baseline</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2</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T2:U60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Select subprocess options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3</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V2:AC60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Assumption cells of subprocess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4</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AE2:AL60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Assumption cells of unit costs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3656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5</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A65:D70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Constraints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6</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S63:U67</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Forecast cells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34853" name="Rectangle 83"/>
          <p:cNvSpPr>
            <a:spLocks noChangeArrowheads="1"/>
          </p:cNvSpPr>
          <p:nvPr/>
        </p:nvSpPr>
        <p:spPr bwMode="auto">
          <a:xfrm>
            <a:off x="1306513" y="1450975"/>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1</a:t>
            </a:r>
          </a:p>
          <a:p>
            <a:pPr algn="ctr" eaLnBrk="1" hangingPunct="1">
              <a:spcBef>
                <a:spcPct val="30000"/>
              </a:spcBef>
            </a:pPr>
            <a:r>
              <a:rPr lang="en-US" altLang="ja-JP" sz="1800" dirty="0"/>
              <a:t>B2:R60</a:t>
            </a:r>
          </a:p>
        </p:txBody>
      </p:sp>
      <p:sp>
        <p:nvSpPr>
          <p:cNvPr id="34854" name="Rectangle 84"/>
          <p:cNvSpPr>
            <a:spLocks noChangeArrowheads="1"/>
          </p:cNvSpPr>
          <p:nvPr/>
        </p:nvSpPr>
        <p:spPr bwMode="auto">
          <a:xfrm>
            <a:off x="3071813" y="1450975"/>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2</a:t>
            </a:r>
          </a:p>
          <a:p>
            <a:pPr algn="ctr" eaLnBrk="1" hangingPunct="1">
              <a:spcBef>
                <a:spcPct val="30000"/>
              </a:spcBef>
            </a:pPr>
            <a:r>
              <a:rPr lang="en-US" altLang="ja-JP" sz="1800" dirty="0"/>
              <a:t>T2:U60</a:t>
            </a:r>
          </a:p>
        </p:txBody>
      </p:sp>
      <p:sp>
        <p:nvSpPr>
          <p:cNvPr id="34855" name="Rectangle 85"/>
          <p:cNvSpPr>
            <a:spLocks noChangeArrowheads="1"/>
          </p:cNvSpPr>
          <p:nvPr/>
        </p:nvSpPr>
        <p:spPr bwMode="auto">
          <a:xfrm>
            <a:off x="4811713" y="1450975"/>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3</a:t>
            </a:r>
          </a:p>
          <a:p>
            <a:pPr algn="ctr" eaLnBrk="1" hangingPunct="1">
              <a:spcBef>
                <a:spcPct val="30000"/>
              </a:spcBef>
            </a:pPr>
            <a:r>
              <a:rPr lang="en-US" altLang="ja-JP" sz="1800" dirty="0"/>
              <a:t>V2:AC60</a:t>
            </a:r>
          </a:p>
        </p:txBody>
      </p:sp>
      <p:sp>
        <p:nvSpPr>
          <p:cNvPr id="34856" name="Rectangle 86"/>
          <p:cNvSpPr>
            <a:spLocks noChangeArrowheads="1"/>
          </p:cNvSpPr>
          <p:nvPr/>
        </p:nvSpPr>
        <p:spPr bwMode="auto">
          <a:xfrm>
            <a:off x="6564313" y="1450975"/>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4</a:t>
            </a:r>
          </a:p>
          <a:p>
            <a:pPr algn="ctr" eaLnBrk="1" hangingPunct="1">
              <a:spcBef>
                <a:spcPct val="30000"/>
              </a:spcBef>
            </a:pPr>
            <a:r>
              <a:rPr lang="en-US" altLang="ja-JP" sz="1800" dirty="0"/>
              <a:t>AE2:AL60</a:t>
            </a:r>
          </a:p>
        </p:txBody>
      </p:sp>
      <p:sp>
        <p:nvSpPr>
          <p:cNvPr id="34857" name="Rectangle 87"/>
          <p:cNvSpPr>
            <a:spLocks noChangeArrowheads="1"/>
          </p:cNvSpPr>
          <p:nvPr/>
        </p:nvSpPr>
        <p:spPr bwMode="auto">
          <a:xfrm>
            <a:off x="1306513" y="2360613"/>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5</a:t>
            </a:r>
          </a:p>
          <a:p>
            <a:pPr algn="ctr" eaLnBrk="1" hangingPunct="1">
              <a:spcBef>
                <a:spcPct val="30000"/>
              </a:spcBef>
            </a:pPr>
            <a:r>
              <a:rPr lang="en-US" altLang="ja-JP" sz="1800" dirty="0"/>
              <a:t>A65:D70</a:t>
            </a:r>
          </a:p>
        </p:txBody>
      </p:sp>
      <p:sp>
        <p:nvSpPr>
          <p:cNvPr id="34858" name="Rectangle 88"/>
          <p:cNvSpPr>
            <a:spLocks noChangeArrowheads="1"/>
          </p:cNvSpPr>
          <p:nvPr/>
        </p:nvSpPr>
        <p:spPr bwMode="auto">
          <a:xfrm>
            <a:off x="3071813" y="2360613"/>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6</a:t>
            </a:r>
          </a:p>
          <a:p>
            <a:pPr algn="ctr" eaLnBrk="1" hangingPunct="1">
              <a:spcBef>
                <a:spcPct val="30000"/>
              </a:spcBef>
            </a:pPr>
            <a:r>
              <a:rPr lang="en-US" altLang="ja-JP" sz="1800" dirty="0"/>
              <a:t>S63:U67</a:t>
            </a:r>
          </a:p>
        </p:txBody>
      </p:sp>
      <p:sp>
        <p:nvSpPr>
          <p:cNvPr id="34859" name="Rectangle 89"/>
          <p:cNvSpPr>
            <a:spLocks noChangeArrowheads="1"/>
          </p:cNvSpPr>
          <p:nvPr/>
        </p:nvSpPr>
        <p:spPr bwMode="auto">
          <a:xfrm>
            <a:off x="1154113" y="1304925"/>
            <a:ext cx="7162800" cy="1974850"/>
          </a:xfrm>
          <a:prstGeom prst="rect">
            <a:avLst/>
          </a:prstGeom>
          <a:noFill/>
          <a:ln w="38100" algn="ctr">
            <a:solidFill>
              <a:srgbClr val="003366"/>
            </a:solidFill>
            <a:miter lim="800000"/>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4860" name="AutoShape 90"/>
          <p:cNvSpPr>
            <a:spLocks noChangeArrowheads="1"/>
          </p:cNvSpPr>
          <p:nvPr/>
        </p:nvSpPr>
        <p:spPr bwMode="auto">
          <a:xfrm>
            <a:off x="4706938" y="1690688"/>
            <a:ext cx="381000" cy="304800"/>
          </a:xfrm>
          <a:prstGeom prst="rightArrow">
            <a:avLst>
              <a:gd name="adj1" fmla="val 50000"/>
              <a:gd name="adj2" fmla="val 31250"/>
            </a:avLst>
          </a:prstGeom>
          <a:solidFill>
            <a:srgbClr val="CC0000"/>
          </a:solidFill>
          <a:ln w="9525" algn="ctr">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4861" name="AutoShape 91"/>
          <p:cNvSpPr>
            <a:spLocks noChangeArrowheads="1"/>
          </p:cNvSpPr>
          <p:nvPr/>
        </p:nvSpPr>
        <p:spPr bwMode="auto">
          <a:xfrm>
            <a:off x="703263" y="4862513"/>
            <a:ext cx="381000" cy="304800"/>
          </a:xfrm>
          <a:prstGeom prst="rightArrow">
            <a:avLst>
              <a:gd name="adj1" fmla="val 50000"/>
              <a:gd name="adj2" fmla="val 31250"/>
            </a:avLst>
          </a:prstGeom>
          <a:solidFill>
            <a:srgbClr val="CC0000"/>
          </a:solidFill>
          <a:ln w="9525" algn="ctr">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4862" name="Rectangle 92"/>
          <p:cNvSpPr>
            <a:spLocks noChangeArrowheads="1"/>
          </p:cNvSpPr>
          <p:nvPr/>
        </p:nvSpPr>
        <p:spPr bwMode="auto">
          <a:xfrm>
            <a:off x="1160463" y="4814888"/>
            <a:ext cx="7156450" cy="434975"/>
          </a:xfrm>
          <a:prstGeom prst="rect">
            <a:avLst/>
          </a:prstGeom>
          <a:noFill/>
          <a:ln w="41275" algn="ctr">
            <a:solidFill>
              <a:srgbClr val="CC0000"/>
            </a:solidFill>
            <a:miter lim="800000"/>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83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5846763"/>
            <a:ext cx="4805362"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5843" name="Picture 83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40175" y="4937125"/>
            <a:ext cx="5164138"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5844" name="Picture 83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13188" y="4024313"/>
            <a:ext cx="51911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5845" name="Picture 83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38588" y="3124200"/>
            <a:ext cx="2614612"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5846" name="Picture 7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38588" y="2203450"/>
            <a:ext cx="5099050"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5847" name="Picture 71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40175" y="1143000"/>
            <a:ext cx="5097463"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5848" name="AutoShape 6"/>
          <p:cNvSpPr>
            <a:spLocks noChangeArrowheads="1"/>
          </p:cNvSpPr>
          <p:nvPr/>
        </p:nvSpPr>
        <p:spPr bwMode="auto">
          <a:xfrm>
            <a:off x="4703763" y="1565275"/>
            <a:ext cx="701675" cy="45720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5849" name="AutoShape 7"/>
          <p:cNvSpPr>
            <a:spLocks noChangeArrowheads="1"/>
          </p:cNvSpPr>
          <p:nvPr/>
        </p:nvSpPr>
        <p:spPr bwMode="auto">
          <a:xfrm>
            <a:off x="6164263" y="1574800"/>
            <a:ext cx="723900" cy="433388"/>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5850" name="AutoShape 8"/>
          <p:cNvSpPr>
            <a:spLocks noChangeArrowheads="1"/>
          </p:cNvSpPr>
          <p:nvPr/>
        </p:nvSpPr>
        <p:spPr bwMode="auto">
          <a:xfrm>
            <a:off x="7596188" y="1574800"/>
            <a:ext cx="701675" cy="422275"/>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5851" name="AutoShape 9"/>
          <p:cNvSpPr>
            <a:spLocks noChangeArrowheads="1"/>
          </p:cNvSpPr>
          <p:nvPr/>
        </p:nvSpPr>
        <p:spPr bwMode="auto">
          <a:xfrm>
            <a:off x="8428038" y="2476500"/>
            <a:ext cx="609600" cy="446088"/>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5852" name="AutoShape 10"/>
          <p:cNvSpPr>
            <a:spLocks noChangeArrowheads="1"/>
          </p:cNvSpPr>
          <p:nvPr/>
        </p:nvSpPr>
        <p:spPr bwMode="auto">
          <a:xfrm>
            <a:off x="7162800" y="2476500"/>
            <a:ext cx="609600" cy="45720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5853" name="AutoShape 11"/>
          <p:cNvSpPr>
            <a:spLocks noChangeArrowheads="1"/>
          </p:cNvSpPr>
          <p:nvPr/>
        </p:nvSpPr>
        <p:spPr bwMode="auto">
          <a:xfrm>
            <a:off x="5867400" y="2476500"/>
            <a:ext cx="609600" cy="446088"/>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5854" name="AutoShape 12"/>
          <p:cNvSpPr>
            <a:spLocks noChangeArrowheads="1"/>
          </p:cNvSpPr>
          <p:nvPr/>
        </p:nvSpPr>
        <p:spPr bwMode="auto">
          <a:xfrm>
            <a:off x="4572000" y="2476500"/>
            <a:ext cx="609600" cy="446088"/>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5855" name="AutoShape 13"/>
          <p:cNvSpPr>
            <a:spLocks noChangeArrowheads="1"/>
          </p:cNvSpPr>
          <p:nvPr/>
        </p:nvSpPr>
        <p:spPr bwMode="auto">
          <a:xfrm>
            <a:off x="4572000" y="3406775"/>
            <a:ext cx="609600" cy="45720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5856" name="AutoShape 14"/>
          <p:cNvSpPr>
            <a:spLocks noChangeArrowheads="1"/>
          </p:cNvSpPr>
          <p:nvPr/>
        </p:nvSpPr>
        <p:spPr bwMode="auto">
          <a:xfrm>
            <a:off x="4572000" y="4335463"/>
            <a:ext cx="609600" cy="45720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5857" name="AutoShape 15"/>
          <p:cNvSpPr>
            <a:spLocks noChangeArrowheads="1"/>
          </p:cNvSpPr>
          <p:nvPr/>
        </p:nvSpPr>
        <p:spPr bwMode="auto">
          <a:xfrm>
            <a:off x="4572000" y="5243513"/>
            <a:ext cx="609600" cy="45720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5858" name="AutoShape 16"/>
          <p:cNvSpPr>
            <a:spLocks noChangeArrowheads="1"/>
          </p:cNvSpPr>
          <p:nvPr/>
        </p:nvSpPr>
        <p:spPr bwMode="auto">
          <a:xfrm>
            <a:off x="4572000" y="6162675"/>
            <a:ext cx="609600" cy="45720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5859" name="AutoShape 17"/>
          <p:cNvSpPr>
            <a:spLocks noChangeArrowheads="1"/>
          </p:cNvSpPr>
          <p:nvPr/>
        </p:nvSpPr>
        <p:spPr bwMode="auto">
          <a:xfrm>
            <a:off x="5899150" y="3406775"/>
            <a:ext cx="609600" cy="45720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5860" name="AutoShape 18"/>
          <p:cNvSpPr>
            <a:spLocks noChangeArrowheads="1"/>
          </p:cNvSpPr>
          <p:nvPr/>
        </p:nvSpPr>
        <p:spPr bwMode="auto">
          <a:xfrm>
            <a:off x="5867400" y="4335463"/>
            <a:ext cx="609600" cy="45720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5861" name="AutoShape 19"/>
          <p:cNvSpPr>
            <a:spLocks noChangeArrowheads="1"/>
          </p:cNvSpPr>
          <p:nvPr/>
        </p:nvSpPr>
        <p:spPr bwMode="auto">
          <a:xfrm>
            <a:off x="5899150" y="5243513"/>
            <a:ext cx="609600" cy="45720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5862" name="AutoShape 20"/>
          <p:cNvSpPr>
            <a:spLocks noChangeArrowheads="1"/>
          </p:cNvSpPr>
          <p:nvPr/>
        </p:nvSpPr>
        <p:spPr bwMode="auto">
          <a:xfrm>
            <a:off x="5791200" y="6135688"/>
            <a:ext cx="609600" cy="45720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5863" name="AutoShape 21"/>
          <p:cNvSpPr>
            <a:spLocks noChangeArrowheads="1"/>
          </p:cNvSpPr>
          <p:nvPr/>
        </p:nvSpPr>
        <p:spPr bwMode="auto">
          <a:xfrm>
            <a:off x="7162800" y="4335463"/>
            <a:ext cx="609600" cy="45720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5864" name="AutoShape 22"/>
          <p:cNvSpPr>
            <a:spLocks noChangeArrowheads="1"/>
          </p:cNvSpPr>
          <p:nvPr/>
        </p:nvSpPr>
        <p:spPr bwMode="auto">
          <a:xfrm>
            <a:off x="8458200" y="4335463"/>
            <a:ext cx="609600" cy="45720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5865" name="AutoShape 23"/>
          <p:cNvSpPr>
            <a:spLocks noChangeArrowheads="1"/>
          </p:cNvSpPr>
          <p:nvPr/>
        </p:nvSpPr>
        <p:spPr bwMode="auto">
          <a:xfrm>
            <a:off x="8494713" y="5251450"/>
            <a:ext cx="609600" cy="45720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5866" name="AutoShape 24"/>
          <p:cNvSpPr>
            <a:spLocks noChangeArrowheads="1"/>
          </p:cNvSpPr>
          <p:nvPr/>
        </p:nvSpPr>
        <p:spPr bwMode="auto">
          <a:xfrm>
            <a:off x="8153400" y="6130925"/>
            <a:ext cx="609600" cy="45720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5867" name="AutoShape 25"/>
          <p:cNvSpPr>
            <a:spLocks noChangeArrowheads="1"/>
          </p:cNvSpPr>
          <p:nvPr/>
        </p:nvSpPr>
        <p:spPr bwMode="auto">
          <a:xfrm>
            <a:off x="7183438" y="5210175"/>
            <a:ext cx="609600" cy="45720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5868" name="AutoShape 26"/>
          <p:cNvSpPr>
            <a:spLocks noChangeArrowheads="1"/>
          </p:cNvSpPr>
          <p:nvPr/>
        </p:nvSpPr>
        <p:spPr bwMode="auto">
          <a:xfrm>
            <a:off x="6934200" y="6162675"/>
            <a:ext cx="609600" cy="45720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5869" name="Rectangle 31"/>
          <p:cNvSpPr>
            <a:spLocks noChangeArrowheads="1"/>
          </p:cNvSpPr>
          <p:nvPr/>
        </p:nvSpPr>
        <p:spPr bwMode="auto">
          <a:xfrm>
            <a:off x="323850" y="1403350"/>
            <a:ext cx="1230313"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3</a:t>
            </a:r>
          </a:p>
          <a:p>
            <a:pPr algn="ctr" eaLnBrk="1" hangingPunct="1">
              <a:spcBef>
                <a:spcPct val="30000"/>
              </a:spcBef>
            </a:pPr>
            <a:r>
              <a:rPr lang="en-US" altLang="ja-JP" sz="1800" dirty="0"/>
              <a:t>V2:AC60</a:t>
            </a:r>
          </a:p>
        </p:txBody>
      </p:sp>
      <p:sp>
        <p:nvSpPr>
          <p:cNvPr id="35870" name="Rectangle 32"/>
          <p:cNvSpPr>
            <a:spLocks noGrp="1" noChangeArrowheads="1"/>
          </p:cNvSpPr>
          <p:nvPr>
            <p:ph type="title"/>
          </p:nvPr>
        </p:nvSpPr>
        <p:spPr>
          <a:xfrm>
            <a:off x="246063" y="431800"/>
            <a:ext cx="8886825" cy="682625"/>
          </a:xfrm>
        </p:spPr>
        <p:txBody>
          <a:bodyPr/>
          <a:lstStyle/>
          <a:p>
            <a:pPr eaLnBrk="1" hangingPunct="1"/>
            <a:r>
              <a:rPr lang="en-US" altLang="ja-JP" dirty="0">
                <a:ea typeface="ＭＳ Ｐゴシック" panose="020B0600070205080204" pitchFamily="34" charset="-128"/>
              </a:rPr>
              <a:t>Assumption Cells for Subprocess in the Worksheet – Continued</a:t>
            </a:r>
            <a:endParaRPr lang="en-US" altLang="en-US" dirty="0">
              <a:ea typeface="ＭＳ Ｐゴシック" panose="020B0600070205080204" pitchFamily="34" charset="-128"/>
            </a:endParaRPr>
          </a:p>
        </p:txBody>
      </p:sp>
      <p:pic>
        <p:nvPicPr>
          <p:cNvPr id="35871" name="Picture 22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057400" y="1277938"/>
            <a:ext cx="1882775" cy="533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5872" name="AutoShape 27"/>
          <p:cNvSpPr>
            <a:spLocks noChangeArrowheads="1"/>
          </p:cNvSpPr>
          <p:nvPr/>
        </p:nvSpPr>
        <p:spPr bwMode="auto">
          <a:xfrm>
            <a:off x="190500" y="2203450"/>
            <a:ext cx="1692275" cy="1687513"/>
          </a:xfrm>
          <a:prstGeom prst="wedgeRoundRectCallout">
            <a:avLst>
              <a:gd name="adj1" fmla="val 225421"/>
              <a:gd name="adj2" fmla="val -60347"/>
              <a:gd name="adj3" fmla="val 16667"/>
            </a:avLst>
          </a:prstGeom>
          <a:solidFill>
            <a:srgbClr val="FFFFCC"/>
          </a:solidFill>
          <a:ln w="9525" algn="ctr">
            <a:solidFill>
              <a:schemeClr val="tx1"/>
            </a:solidFill>
            <a:miter lim="800000"/>
            <a:headEnd/>
            <a:tailEnd/>
          </a:ln>
        </p:spPr>
        <p:txBody>
          <a:bodyPr lIns="45720" tIns="46154" rIns="0" bIns="46154"/>
          <a:lstStyle>
            <a:lvl1pPr eaLnBrk="0" hangingPunct="0">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These cells have been defined for </a:t>
            </a:r>
            <a:br>
              <a:rPr lang="en-US" altLang="ja-JP" sz="1800" dirty="0"/>
            </a:br>
            <a:r>
              <a:rPr lang="en-US" altLang="ja-JP" sz="1800" dirty="0"/>
              <a:t>you as assumptions.</a:t>
            </a:r>
          </a:p>
        </p:txBody>
      </p:sp>
      <p:sp>
        <p:nvSpPr>
          <p:cNvPr id="35873" name="Rectangle 838"/>
          <p:cNvSpPr>
            <a:spLocks noChangeArrowheads="1"/>
          </p:cNvSpPr>
          <p:nvPr/>
        </p:nvSpPr>
        <p:spPr bwMode="auto">
          <a:xfrm>
            <a:off x="2057400" y="1219200"/>
            <a:ext cx="1881188" cy="76200"/>
          </a:xfrm>
          <a:prstGeom prst="rect">
            <a:avLst/>
          </a:prstGeom>
          <a:solidFill>
            <a:schemeClr val="bg1"/>
          </a:solidFill>
          <a:ln w="9525" algn="ctr">
            <a:solidFill>
              <a:schemeClr val="bg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5874" name="Line 837"/>
          <p:cNvSpPr>
            <a:spLocks noChangeShapeType="1"/>
          </p:cNvSpPr>
          <p:nvPr/>
        </p:nvSpPr>
        <p:spPr bwMode="auto">
          <a:xfrm>
            <a:off x="2060575" y="1295400"/>
            <a:ext cx="18796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lIns="92309" tIns="46154" rIns="92309" bIns="46154"/>
          <a:lstStyle/>
          <a:p>
            <a:endParaRPr lang="en-US" dirty="0"/>
          </a:p>
        </p:txBody>
      </p:sp>
      <p:sp>
        <p:nvSpPr>
          <p:cNvPr id="43847" name="Document"/>
          <p:cNvSpPr>
            <a:spLocks noEditPoints="1" noChangeArrowheads="1"/>
          </p:cNvSpPr>
          <p:nvPr/>
        </p:nvSpPr>
        <p:spPr bwMode="auto">
          <a:xfrm>
            <a:off x="122238" y="4111625"/>
            <a:ext cx="1866900" cy="137160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FFFFCC"/>
          </a:solidFill>
          <a:ln w="9525">
            <a:solidFill>
              <a:srgbClr val="000000"/>
            </a:solidFill>
            <a:miter lim="800000"/>
            <a:headEnd/>
            <a:tailEnd/>
          </a:ln>
          <a:effectLst>
            <a:outerShdw dist="107763" dir="2700000" algn="ctr" rotWithShape="0">
              <a:srgbClr val="808080"/>
            </a:outerShdw>
          </a:effectLst>
        </p:spPr>
        <p:txBody>
          <a:bodyPr/>
          <a:lstStyle/>
          <a:p>
            <a:pPr>
              <a:spcBef>
                <a:spcPct val="30000"/>
              </a:spcBef>
              <a:tabLst>
                <a:tab pos="292100" algn="l"/>
                <a:tab pos="571500" algn="l"/>
              </a:tabLst>
              <a:defRPr/>
            </a:pPr>
            <a:r>
              <a:rPr lang="en-US" altLang="ja-JP" sz="1800" dirty="0">
                <a:latin typeface="Arial" charset="0"/>
              </a:rPr>
              <a:t>A cell turns bright green if </a:t>
            </a:r>
            <a:br>
              <a:rPr lang="en-US" altLang="ja-JP" sz="1800" dirty="0">
                <a:latin typeface="Arial" charset="0"/>
              </a:rPr>
            </a:br>
            <a:r>
              <a:rPr lang="en-US" altLang="ja-JP" sz="1800" dirty="0">
                <a:latin typeface="Arial" charset="0"/>
              </a:rPr>
              <a:t>an assumption </a:t>
            </a:r>
            <a:br>
              <a:rPr lang="en-US" altLang="ja-JP" sz="1800" dirty="0">
                <a:latin typeface="Arial" charset="0"/>
              </a:rPr>
            </a:br>
            <a:r>
              <a:rPr lang="en-US" altLang="ja-JP" sz="1800" dirty="0">
                <a:latin typeface="Arial" charset="0"/>
              </a:rPr>
              <a:t>       is defined.</a:t>
            </a:r>
          </a:p>
          <a:p>
            <a:pPr>
              <a:spcBef>
                <a:spcPct val="30000"/>
              </a:spcBef>
              <a:tabLst>
                <a:tab pos="292100" algn="l"/>
                <a:tab pos="571500" algn="l"/>
              </a:tabLst>
              <a:defRPr/>
            </a:pPr>
            <a:endParaRPr lang="en-US" sz="1800" dirty="0">
              <a:latin typeface="Arial" charset="0"/>
            </a:endParaRP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92575" y="5327650"/>
            <a:ext cx="3906838"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6867" name="Picture 4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92575" y="4332288"/>
            <a:ext cx="3906838"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6868" name="Picture 3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02100" y="3340100"/>
            <a:ext cx="3906838" cy="81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6869" name="Picture 3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02100" y="2365375"/>
            <a:ext cx="4929188"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6870" name="AutoShape 5"/>
          <p:cNvSpPr>
            <a:spLocks noChangeArrowheads="1"/>
          </p:cNvSpPr>
          <p:nvPr/>
        </p:nvSpPr>
        <p:spPr bwMode="auto">
          <a:xfrm>
            <a:off x="4724400" y="2692400"/>
            <a:ext cx="609600" cy="45720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6871" name="AutoShape 6"/>
          <p:cNvSpPr>
            <a:spLocks noChangeArrowheads="1"/>
          </p:cNvSpPr>
          <p:nvPr/>
        </p:nvSpPr>
        <p:spPr bwMode="auto">
          <a:xfrm>
            <a:off x="4789488" y="3679825"/>
            <a:ext cx="609600" cy="45720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6872" name="AutoShape 7"/>
          <p:cNvSpPr>
            <a:spLocks noChangeArrowheads="1"/>
          </p:cNvSpPr>
          <p:nvPr/>
        </p:nvSpPr>
        <p:spPr bwMode="auto">
          <a:xfrm>
            <a:off x="4759325" y="4660900"/>
            <a:ext cx="609600" cy="45720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6873" name="AutoShape 8"/>
          <p:cNvSpPr>
            <a:spLocks noChangeArrowheads="1"/>
          </p:cNvSpPr>
          <p:nvPr/>
        </p:nvSpPr>
        <p:spPr bwMode="auto">
          <a:xfrm>
            <a:off x="5965825" y="2690813"/>
            <a:ext cx="609600" cy="466725"/>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6874" name="AutoShape 9"/>
          <p:cNvSpPr>
            <a:spLocks noChangeArrowheads="1"/>
          </p:cNvSpPr>
          <p:nvPr/>
        </p:nvSpPr>
        <p:spPr bwMode="auto">
          <a:xfrm>
            <a:off x="6067425" y="3675063"/>
            <a:ext cx="609600" cy="45720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6875" name="AutoShape 10"/>
          <p:cNvSpPr>
            <a:spLocks noChangeArrowheads="1"/>
          </p:cNvSpPr>
          <p:nvPr/>
        </p:nvSpPr>
        <p:spPr bwMode="auto">
          <a:xfrm>
            <a:off x="6048375" y="4660900"/>
            <a:ext cx="609600" cy="479425"/>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6876" name="AutoShape 11"/>
          <p:cNvSpPr>
            <a:spLocks noChangeArrowheads="1"/>
          </p:cNvSpPr>
          <p:nvPr/>
        </p:nvSpPr>
        <p:spPr bwMode="auto">
          <a:xfrm>
            <a:off x="7239000" y="2684463"/>
            <a:ext cx="609600" cy="45720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6877" name="AutoShape 12"/>
          <p:cNvSpPr>
            <a:spLocks noChangeArrowheads="1"/>
          </p:cNvSpPr>
          <p:nvPr/>
        </p:nvSpPr>
        <p:spPr bwMode="auto">
          <a:xfrm>
            <a:off x="8421688" y="2682875"/>
            <a:ext cx="609600" cy="45720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6878" name="AutoShape 13"/>
          <p:cNvSpPr>
            <a:spLocks noChangeArrowheads="1"/>
          </p:cNvSpPr>
          <p:nvPr/>
        </p:nvSpPr>
        <p:spPr bwMode="auto">
          <a:xfrm>
            <a:off x="6067425" y="5635625"/>
            <a:ext cx="609600" cy="498475"/>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6879" name="AutoShape 14"/>
          <p:cNvSpPr>
            <a:spLocks noChangeArrowheads="1"/>
          </p:cNvSpPr>
          <p:nvPr/>
        </p:nvSpPr>
        <p:spPr bwMode="auto">
          <a:xfrm>
            <a:off x="4759325" y="5657850"/>
            <a:ext cx="609600" cy="47625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6880" name="AutoShape 15"/>
          <p:cNvSpPr>
            <a:spLocks noChangeArrowheads="1"/>
          </p:cNvSpPr>
          <p:nvPr/>
        </p:nvSpPr>
        <p:spPr bwMode="auto">
          <a:xfrm>
            <a:off x="7389813" y="3676650"/>
            <a:ext cx="609600" cy="457200"/>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6881" name="AutoShape 16"/>
          <p:cNvSpPr>
            <a:spLocks noChangeArrowheads="1"/>
          </p:cNvSpPr>
          <p:nvPr/>
        </p:nvSpPr>
        <p:spPr bwMode="auto">
          <a:xfrm>
            <a:off x="7358063" y="4660900"/>
            <a:ext cx="609600" cy="490538"/>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6882" name="AutoShape 17"/>
          <p:cNvSpPr>
            <a:spLocks noChangeArrowheads="1"/>
          </p:cNvSpPr>
          <p:nvPr/>
        </p:nvSpPr>
        <p:spPr bwMode="auto">
          <a:xfrm>
            <a:off x="7358063" y="5611813"/>
            <a:ext cx="609600" cy="511175"/>
          </a:xfrm>
          <a:prstGeom prst="roundRect">
            <a:avLst>
              <a:gd name="adj" fmla="val 16667"/>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6883" name="Rectangle 23"/>
          <p:cNvSpPr>
            <a:spLocks noChangeArrowheads="1"/>
          </p:cNvSpPr>
          <p:nvPr/>
        </p:nvSpPr>
        <p:spPr bwMode="auto">
          <a:xfrm>
            <a:off x="323850" y="1295400"/>
            <a:ext cx="1230313"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3</a:t>
            </a:r>
          </a:p>
          <a:p>
            <a:pPr algn="ctr" eaLnBrk="1" hangingPunct="1">
              <a:spcBef>
                <a:spcPct val="30000"/>
              </a:spcBef>
            </a:pPr>
            <a:r>
              <a:rPr lang="en-US" altLang="ja-JP" sz="1800" dirty="0"/>
              <a:t>V2:AC60</a:t>
            </a:r>
          </a:p>
        </p:txBody>
      </p:sp>
      <p:sp>
        <p:nvSpPr>
          <p:cNvPr id="36884" name="AutoShape 24"/>
          <p:cNvSpPr>
            <a:spLocks noChangeArrowheads="1"/>
          </p:cNvSpPr>
          <p:nvPr/>
        </p:nvSpPr>
        <p:spPr bwMode="auto">
          <a:xfrm>
            <a:off x="2362200" y="1295400"/>
            <a:ext cx="4114800" cy="800100"/>
          </a:xfrm>
          <a:prstGeom prst="wedgeRoundRectCallout">
            <a:avLst>
              <a:gd name="adj1" fmla="val 18324"/>
              <a:gd name="adj2" fmla="val 118056"/>
              <a:gd name="adj3" fmla="val 16667"/>
            </a:avLst>
          </a:prstGeom>
          <a:solidFill>
            <a:srgbClr val="FFFFCC"/>
          </a:solidFill>
          <a:ln w="9525" algn="ctr">
            <a:solidFill>
              <a:schemeClr val="tx1"/>
            </a:solidFill>
            <a:miter lim="800000"/>
            <a:headEnd/>
            <a:tailEnd/>
          </a:ln>
        </p:spPr>
        <p:txBody>
          <a:bodyPr lIns="45720" tIns="46154" rIns="0" bIns="46154"/>
          <a:lstStyle>
            <a:lvl1pPr eaLnBrk="0" hangingPunct="0">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These cells have been defined for you as assumptions.</a:t>
            </a:r>
          </a:p>
        </p:txBody>
      </p:sp>
      <p:sp>
        <p:nvSpPr>
          <p:cNvPr id="36885" name="Rectangle 27"/>
          <p:cNvSpPr>
            <a:spLocks noGrp="1" noChangeArrowheads="1"/>
          </p:cNvSpPr>
          <p:nvPr>
            <p:ph type="title"/>
          </p:nvPr>
        </p:nvSpPr>
        <p:spPr>
          <a:xfrm>
            <a:off x="257175" y="546100"/>
            <a:ext cx="8780463" cy="682625"/>
          </a:xfrm>
        </p:spPr>
        <p:txBody>
          <a:bodyPr/>
          <a:lstStyle/>
          <a:p>
            <a:pPr eaLnBrk="1" hangingPunct="1"/>
            <a:r>
              <a:rPr lang="en-US" altLang="ja-JP" dirty="0">
                <a:ea typeface="ＭＳ Ｐゴシック" panose="020B0600070205080204" pitchFamily="34" charset="-128"/>
              </a:rPr>
              <a:t>Assumption Cells for Subprocess in the Worksheet – Continued</a:t>
            </a:r>
            <a:endParaRPr lang="en-US" altLang="en-US" dirty="0">
              <a:ea typeface="ＭＳ Ｐゴシック" panose="020B0600070205080204" pitchFamily="34" charset="-128"/>
            </a:endParaRPr>
          </a:p>
        </p:txBody>
      </p:sp>
      <p:pic>
        <p:nvPicPr>
          <p:cNvPr id="36886" name="Picture 2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57400" y="2365375"/>
            <a:ext cx="2044700" cy="376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6887" name="Rectangle 42"/>
          <p:cNvSpPr>
            <a:spLocks noChangeArrowheads="1"/>
          </p:cNvSpPr>
          <p:nvPr/>
        </p:nvSpPr>
        <p:spPr bwMode="auto">
          <a:xfrm>
            <a:off x="2060575" y="6108700"/>
            <a:ext cx="2035175" cy="74613"/>
          </a:xfrm>
          <a:prstGeom prst="rect">
            <a:avLst/>
          </a:prstGeom>
          <a:solidFill>
            <a:schemeClr val="bg1"/>
          </a:solidFill>
          <a:ln w="9525" algn="ctr">
            <a:solidFill>
              <a:schemeClr val="bg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6888" name="Line 43"/>
          <p:cNvSpPr>
            <a:spLocks noChangeShapeType="1"/>
          </p:cNvSpPr>
          <p:nvPr/>
        </p:nvSpPr>
        <p:spPr bwMode="auto">
          <a:xfrm>
            <a:off x="2060575" y="6127750"/>
            <a:ext cx="203517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lIns="92309" tIns="46154" rIns="92309" bIns="46154"/>
          <a:lstStyle/>
          <a:p>
            <a:endParaRPr lang="en-US" dirty="0"/>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257175" y="546100"/>
            <a:ext cx="8505825" cy="682625"/>
          </a:xfrm>
        </p:spPr>
        <p:txBody>
          <a:bodyPr/>
          <a:lstStyle/>
          <a:p>
            <a:pPr eaLnBrk="1" hangingPunct="1"/>
            <a:r>
              <a:rPr lang="en-US" altLang="ja-JP" dirty="0">
                <a:ea typeface="ＭＳ Ｐゴシック" panose="020B0600070205080204" pitchFamily="34" charset="-128"/>
              </a:rPr>
              <a:t>Define the Assumption for Unit Costs</a:t>
            </a:r>
            <a:br>
              <a:rPr lang="en-US" altLang="ja-JP" dirty="0">
                <a:ea typeface="ＭＳ Ｐゴシック" panose="020B0600070205080204" pitchFamily="34" charset="-128"/>
              </a:rPr>
            </a:br>
            <a:endParaRPr lang="en-US" altLang="ja-JP" dirty="0">
              <a:ea typeface="ＭＳ Ｐゴシック" panose="020B0600070205080204" pitchFamily="34" charset="-128"/>
            </a:endParaRPr>
          </a:p>
        </p:txBody>
      </p:sp>
      <p:sp>
        <p:nvSpPr>
          <p:cNvPr id="37891" name="Rectangle 3"/>
          <p:cNvSpPr>
            <a:spLocks noGrp="1" noChangeArrowheads="1"/>
          </p:cNvSpPr>
          <p:nvPr>
            <p:ph type="body" idx="1"/>
          </p:nvPr>
        </p:nvSpPr>
        <p:spPr>
          <a:xfrm>
            <a:off x="304800" y="3122613"/>
            <a:ext cx="6635750" cy="3657600"/>
          </a:xfrm>
        </p:spPr>
        <p:txBody>
          <a:bodyPr/>
          <a:lstStyle/>
          <a:p>
            <a:pPr marL="400050" indent="-400050" eaLnBrk="1" hangingPunct="1">
              <a:buSzTx/>
              <a:buFontTx/>
              <a:buAutoNum type="alphaLcParenR"/>
            </a:pPr>
            <a:r>
              <a:rPr lang="en-US" altLang="ja-JP" sz="2000" dirty="0">
                <a:ea typeface="ＭＳ Ｐゴシック" panose="020B0600070205080204" pitchFamily="34" charset="-128"/>
              </a:rPr>
              <a:t>Select the cell “AH4.”</a:t>
            </a:r>
          </a:p>
          <a:p>
            <a:pPr marL="400050" indent="-400050" eaLnBrk="1" hangingPunct="1">
              <a:buSzTx/>
              <a:buFontTx/>
              <a:buAutoNum type="alphaLcParenR"/>
            </a:pPr>
            <a:r>
              <a:rPr lang="en-US" altLang="ja-JP" sz="2000" dirty="0">
                <a:ea typeface="ＭＳ Ｐゴシック" panose="020B0600070205080204" pitchFamily="34" charset="-128"/>
              </a:rPr>
              <a:t>Choose the Define assumption button from the Crystal Ball toolbar. </a:t>
            </a:r>
          </a:p>
          <a:p>
            <a:pPr marL="400050" indent="-400050" eaLnBrk="1" hangingPunct="1">
              <a:buSzTx/>
            </a:pPr>
            <a:r>
              <a:rPr lang="en-US" altLang="ja-JP" sz="2000" dirty="0">
                <a:ea typeface="ＭＳ Ｐゴシック" panose="020B0600070205080204" pitchFamily="34" charset="-128"/>
              </a:rPr>
              <a:t>	Then Crystal Ball displays the Distribution Gallery dialog box.</a:t>
            </a:r>
          </a:p>
          <a:p>
            <a:pPr marL="400050" indent="-400050" eaLnBrk="1" hangingPunct="1">
              <a:buSzTx/>
            </a:pPr>
            <a:endParaRPr lang="en-US" altLang="ja-JP" sz="2000" dirty="0">
              <a:ea typeface="ＭＳ Ｐゴシック" panose="020B0600070205080204" pitchFamily="34" charset="-128"/>
            </a:endParaRPr>
          </a:p>
          <a:p>
            <a:pPr marL="400050" indent="-400050" eaLnBrk="1" hangingPunct="1">
              <a:buSzTx/>
              <a:buFontTx/>
              <a:buAutoNum type="alphaLcParenR"/>
            </a:pPr>
            <a:endParaRPr lang="ja-JP" altLang="en-US" sz="2000" dirty="0">
              <a:ea typeface="ＭＳ Ｐゴシック" panose="020B0600070205080204" pitchFamily="34" charset="-128"/>
            </a:endParaRPr>
          </a:p>
        </p:txBody>
      </p:sp>
      <p:pic>
        <p:nvPicPr>
          <p:cNvPr id="378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35814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7893" name="Text Box 14"/>
          <p:cNvSpPr txBox="1">
            <a:spLocks noChangeArrowheads="1"/>
          </p:cNvSpPr>
          <p:nvPr/>
        </p:nvSpPr>
        <p:spPr bwMode="auto">
          <a:xfrm>
            <a:off x="501650" y="1960563"/>
            <a:ext cx="5746750" cy="701675"/>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An example of the assumption of the unit costs of requirements development effort</a:t>
            </a:r>
          </a:p>
        </p:txBody>
      </p:sp>
      <p:sp>
        <p:nvSpPr>
          <p:cNvPr id="37894" name="AutoShape 15"/>
          <p:cNvSpPr>
            <a:spLocks noChangeArrowheads="1"/>
          </p:cNvSpPr>
          <p:nvPr/>
        </p:nvSpPr>
        <p:spPr bwMode="auto">
          <a:xfrm>
            <a:off x="3505200" y="2932113"/>
            <a:ext cx="990600" cy="381000"/>
          </a:xfrm>
          <a:prstGeom prst="wedgeRoundRectCallout">
            <a:avLst>
              <a:gd name="adj1" fmla="val -82694"/>
              <a:gd name="adj2" fmla="val 19167"/>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Zone 4</a:t>
            </a:r>
          </a:p>
        </p:txBody>
      </p:sp>
      <p:grpSp>
        <p:nvGrpSpPr>
          <p:cNvPr id="37895" name="Group 17"/>
          <p:cNvGrpSpPr>
            <a:grpSpLocks/>
          </p:cNvGrpSpPr>
          <p:nvPr/>
        </p:nvGrpSpPr>
        <p:grpSpPr bwMode="auto">
          <a:xfrm>
            <a:off x="501650" y="1228725"/>
            <a:ext cx="5518150" cy="600075"/>
            <a:chOff x="316" y="774"/>
            <a:chExt cx="4056" cy="378"/>
          </a:xfrm>
        </p:grpSpPr>
        <p:sp>
          <p:nvSpPr>
            <p:cNvPr id="28690" name="File"/>
            <p:cNvSpPr>
              <a:spLocks noEditPoints="1" noChangeArrowheads="1"/>
            </p:cNvSpPr>
            <p:nvPr/>
          </p:nvSpPr>
          <p:spPr bwMode="auto">
            <a:xfrm>
              <a:off x="316" y="774"/>
              <a:ext cx="4056" cy="378"/>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dirty="0">
                <a:latin typeface="Arial" charset="0"/>
              </a:endParaRPr>
            </a:p>
          </p:txBody>
        </p:sp>
        <p:sp>
          <p:nvSpPr>
            <p:cNvPr id="37897" name="Rectangle 19"/>
            <p:cNvSpPr>
              <a:spLocks noChangeArrowheads="1"/>
            </p:cNvSpPr>
            <p:nvPr/>
          </p:nvSpPr>
          <p:spPr bwMode="auto">
            <a:xfrm>
              <a:off x="336" y="864"/>
              <a:ext cx="3941"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dirty="0"/>
                <a:t>Open “Composition Example-Quality-21-2.xls”</a:t>
              </a:r>
              <a:endParaRPr lang="en-US" altLang="en-US" dirty="0"/>
            </a:p>
          </p:txBody>
        </p:sp>
      </p:gr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671752" y="4172036"/>
            <a:ext cx="3200400" cy="2476328"/>
          </a:xfrm>
          <a:prstGeom prst="rect">
            <a:avLst/>
          </a:prstGeom>
        </p:spPr>
      </p:pic>
      <p:pic>
        <p:nvPicPr>
          <p:cNvPr id="2" name="Picture 1"/>
          <p:cNvPicPr>
            <a:picLocks noChangeAspect="1"/>
          </p:cNvPicPr>
          <p:nvPr/>
        </p:nvPicPr>
        <p:blipFill>
          <a:blip r:embed="rId3"/>
          <a:stretch>
            <a:fillRect/>
          </a:stretch>
        </p:blipFill>
        <p:spPr>
          <a:xfrm>
            <a:off x="5181959" y="1228725"/>
            <a:ext cx="3783897" cy="2764310"/>
          </a:xfrm>
          <a:prstGeom prst="rect">
            <a:avLst/>
          </a:prstGeom>
        </p:spPr>
      </p:pic>
      <p:sp>
        <p:nvSpPr>
          <p:cNvPr id="38914" name="Rectangle 2"/>
          <p:cNvSpPr>
            <a:spLocks noGrp="1" noChangeArrowheads="1"/>
          </p:cNvSpPr>
          <p:nvPr>
            <p:ph type="title"/>
          </p:nvPr>
        </p:nvSpPr>
        <p:spPr>
          <a:xfrm>
            <a:off x="257175" y="546100"/>
            <a:ext cx="8505825" cy="682625"/>
          </a:xfrm>
        </p:spPr>
        <p:txBody>
          <a:bodyPr/>
          <a:lstStyle/>
          <a:p>
            <a:pPr eaLnBrk="1" hangingPunct="1"/>
            <a:r>
              <a:rPr lang="en-US" altLang="ja-JP" dirty="0">
                <a:ea typeface="ＭＳ Ｐゴシック" panose="020B0600070205080204" pitchFamily="34" charset="-128"/>
              </a:rPr>
              <a:t>Define the Assumption for Unit Costs – Continued</a:t>
            </a:r>
            <a:br>
              <a:rPr lang="en-US" altLang="ja-JP" dirty="0">
                <a:ea typeface="ＭＳ Ｐゴシック" panose="020B0600070205080204" pitchFamily="34" charset="-128"/>
              </a:rPr>
            </a:br>
            <a:r>
              <a:rPr lang="en-US" altLang="ja-JP" dirty="0">
                <a:ea typeface="ＭＳ Ｐゴシック" panose="020B0600070205080204" pitchFamily="34" charset="-128"/>
              </a:rPr>
              <a:t> </a:t>
            </a:r>
            <a:endParaRPr lang="en-US" altLang="en-US" dirty="0">
              <a:ea typeface="ＭＳ Ｐゴシック" panose="020B0600070205080204" pitchFamily="34" charset="-128"/>
            </a:endParaRPr>
          </a:p>
        </p:txBody>
      </p:sp>
      <p:sp>
        <p:nvSpPr>
          <p:cNvPr id="38915" name="Rectangle 3"/>
          <p:cNvSpPr>
            <a:spLocks noGrp="1" noChangeArrowheads="1"/>
          </p:cNvSpPr>
          <p:nvPr>
            <p:ph type="body" idx="1"/>
          </p:nvPr>
        </p:nvSpPr>
        <p:spPr>
          <a:xfrm>
            <a:off x="304800" y="1447800"/>
            <a:ext cx="4648200" cy="4648200"/>
          </a:xfrm>
        </p:spPr>
        <p:txBody>
          <a:bodyPr/>
          <a:lstStyle/>
          <a:p>
            <a:pPr marL="400050" indent="-400050" eaLnBrk="1" hangingPunct="1">
              <a:buSzTx/>
              <a:buFontTx/>
              <a:buAutoNum type="alphaLcParenR" startAt="3"/>
            </a:pPr>
            <a:r>
              <a:rPr lang="en-US" altLang="ja-JP" sz="2000" dirty="0">
                <a:ea typeface="ＭＳ Ｐゴシック" panose="020B0600070205080204" pitchFamily="34" charset="-128"/>
              </a:rPr>
              <a:t>Select the triangular distribution, then click the [OK] button. A dialog box will appear showing the distribution type you chose for the selected cell.</a:t>
            </a:r>
          </a:p>
          <a:p>
            <a:pPr marL="400050" indent="-400050" eaLnBrk="1" hangingPunct="1">
              <a:buSzTx/>
              <a:buFontTx/>
              <a:buAutoNum type="alphaLcParenR" startAt="3"/>
            </a:pPr>
            <a:endParaRPr lang="en-US" altLang="ja-JP" sz="2000" dirty="0">
              <a:ea typeface="ＭＳ Ｐゴシック" panose="020B0600070205080204" pitchFamily="34" charset="-128"/>
            </a:endParaRPr>
          </a:p>
          <a:p>
            <a:pPr marL="400050" indent="-400050" eaLnBrk="1" hangingPunct="1">
              <a:buSzTx/>
              <a:buFontTx/>
              <a:buAutoNum type="alphaLcParenR" startAt="3"/>
            </a:pPr>
            <a:endParaRPr lang="en-US" altLang="ja-JP" sz="2000" dirty="0">
              <a:ea typeface="ＭＳ Ｐゴシック" panose="020B0600070205080204" pitchFamily="34" charset="-128"/>
            </a:endParaRPr>
          </a:p>
          <a:p>
            <a:pPr marL="400050" indent="-400050" eaLnBrk="1" hangingPunct="1">
              <a:buSzTx/>
              <a:buFontTx/>
              <a:buAutoNum type="alphaLcParenR" startAt="3"/>
            </a:pPr>
            <a:r>
              <a:rPr lang="en-US" altLang="ja-JP" sz="2000" dirty="0">
                <a:ea typeface="ＭＳ Ｐゴシック" panose="020B0600070205080204" pitchFamily="34" charset="-128"/>
              </a:rPr>
              <a:t>In the dialog box, type a name for the assumption (optional).</a:t>
            </a:r>
          </a:p>
          <a:p>
            <a:pPr marL="400050" indent="-400050" eaLnBrk="1" hangingPunct="1"/>
            <a:endParaRPr lang="en-US" altLang="en-US" sz="2000" dirty="0"/>
          </a:p>
        </p:txBody>
      </p:sp>
      <p:sp>
        <p:nvSpPr>
          <p:cNvPr id="38917" name="Oval 5"/>
          <p:cNvSpPr>
            <a:spLocks noChangeArrowheads="1"/>
          </p:cNvSpPr>
          <p:nvPr/>
        </p:nvSpPr>
        <p:spPr bwMode="auto">
          <a:xfrm>
            <a:off x="5708822" y="4343400"/>
            <a:ext cx="2667000" cy="2286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38918" name="AutoShape 6"/>
          <p:cNvSpPr>
            <a:spLocks noChangeArrowheads="1"/>
          </p:cNvSpPr>
          <p:nvPr/>
        </p:nvSpPr>
        <p:spPr bwMode="auto">
          <a:xfrm>
            <a:off x="3124200" y="4572000"/>
            <a:ext cx="1828800" cy="838200"/>
          </a:xfrm>
          <a:prstGeom prst="wedgeRoundRectCallout">
            <a:avLst>
              <a:gd name="adj1" fmla="val 95574"/>
              <a:gd name="adj2" fmla="val -59657"/>
              <a:gd name="adj3" fmla="val 16667"/>
            </a:avLst>
          </a:prstGeom>
          <a:solidFill>
            <a:srgbClr val="FFFFCC"/>
          </a:solidFill>
          <a:ln w="9525">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Type a name (optional).</a:t>
            </a:r>
          </a:p>
        </p:txBody>
      </p:sp>
      <p:sp>
        <p:nvSpPr>
          <p:cNvPr id="38920" name="AutoShape 8"/>
          <p:cNvSpPr>
            <a:spLocks noChangeArrowheads="1"/>
          </p:cNvSpPr>
          <p:nvPr/>
        </p:nvSpPr>
        <p:spPr bwMode="auto">
          <a:xfrm>
            <a:off x="5715000" y="2590800"/>
            <a:ext cx="2667000" cy="763588"/>
          </a:xfrm>
          <a:prstGeom prst="wedgeRoundRectCallout">
            <a:avLst>
              <a:gd name="adj1" fmla="val -22657"/>
              <a:gd name="adj2" fmla="val -146591"/>
              <a:gd name="adj3" fmla="val 16667"/>
            </a:avLst>
          </a:prstGeom>
          <a:solidFill>
            <a:srgbClr val="FFFFCC"/>
          </a:solidFill>
          <a:ln w="9525">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Select the triangular   distribution.</a:t>
            </a:r>
          </a:p>
        </p:txBody>
      </p:sp>
      <p:sp>
        <p:nvSpPr>
          <p:cNvPr id="38921" name="Oval 10"/>
          <p:cNvSpPr>
            <a:spLocks noChangeArrowheads="1"/>
          </p:cNvSpPr>
          <p:nvPr/>
        </p:nvSpPr>
        <p:spPr bwMode="auto">
          <a:xfrm>
            <a:off x="6815137" y="3771107"/>
            <a:ext cx="533400" cy="230187"/>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4071552" y="1295571"/>
            <a:ext cx="4615248" cy="3571075"/>
          </a:xfrm>
          <a:prstGeom prst="rect">
            <a:avLst/>
          </a:prstGeom>
        </p:spPr>
      </p:pic>
      <p:sp>
        <p:nvSpPr>
          <p:cNvPr id="39938" name="Rectangle 5"/>
          <p:cNvSpPr>
            <a:spLocks noGrp="1" noChangeArrowheads="1"/>
          </p:cNvSpPr>
          <p:nvPr>
            <p:ph type="body" sz="half" idx="1"/>
          </p:nvPr>
        </p:nvSpPr>
        <p:spPr>
          <a:xfrm>
            <a:off x="304800" y="1447800"/>
            <a:ext cx="3962400" cy="4648200"/>
          </a:xfrm>
        </p:spPr>
        <p:txBody>
          <a:bodyPr/>
          <a:lstStyle/>
          <a:p>
            <a:pPr marL="361950" indent="-361950" eaLnBrk="1" hangingPunct="1">
              <a:buSzTx/>
              <a:buFontTx/>
              <a:buAutoNum type="alphaLcParenR" startAt="5"/>
            </a:pPr>
            <a:r>
              <a:rPr lang="en-US" altLang="ja-JP" sz="2000" dirty="0">
                <a:ea typeface="ＭＳ Ｐゴシック" panose="020B0600070205080204" pitchFamily="34" charset="-128"/>
              </a:rPr>
              <a:t>Type “=AJ4” as Minimum, “=AK4” as Likeliest, and </a:t>
            </a:r>
            <a:br>
              <a:rPr lang="en-US" altLang="ja-JP" sz="2000" dirty="0">
                <a:ea typeface="ＭＳ Ｐゴシック" panose="020B0600070205080204" pitchFamily="34" charset="-128"/>
              </a:rPr>
            </a:br>
            <a:r>
              <a:rPr lang="en-US" altLang="ja-JP" sz="2000" dirty="0">
                <a:ea typeface="ＭＳ Ｐゴシック" panose="020B0600070205080204" pitchFamily="34" charset="-128"/>
              </a:rPr>
              <a:t>AL4” as Maximum. </a:t>
            </a:r>
          </a:p>
          <a:p>
            <a:pPr marL="361950" indent="-361950" eaLnBrk="1" hangingPunct="1">
              <a:buSzTx/>
              <a:buFontTx/>
              <a:buAutoNum type="alphaLcParenR" startAt="5"/>
            </a:pPr>
            <a:r>
              <a:rPr lang="en-US" altLang="ja-JP" sz="2000" dirty="0">
                <a:ea typeface="ＭＳ Ｐゴシック" panose="020B0600070205080204" pitchFamily="34" charset="-128"/>
              </a:rPr>
              <a:t>Click the [Enter] button.</a:t>
            </a:r>
          </a:p>
          <a:p>
            <a:pPr marL="361950" indent="-361950" eaLnBrk="1" hangingPunct="1">
              <a:buSzTx/>
              <a:buFontTx/>
              <a:buAutoNum type="alphaLcParenR" startAt="5"/>
            </a:pPr>
            <a:r>
              <a:rPr lang="en-US" altLang="ja-JP" sz="2000" dirty="0">
                <a:ea typeface="ＭＳ Ｐゴシック" panose="020B0600070205080204" pitchFamily="34" charset="-128"/>
              </a:rPr>
              <a:t>Click the [OK] button.</a:t>
            </a:r>
          </a:p>
          <a:p>
            <a:pPr marL="361950" indent="-361950" eaLnBrk="1" hangingPunct="1"/>
            <a:r>
              <a:rPr lang="en-US" altLang="ja-JP" sz="1900" dirty="0">
                <a:ea typeface="ＭＳ Ｐゴシック" panose="020B0600070205080204" pitchFamily="34" charset="-128"/>
              </a:rPr>
              <a:t> </a:t>
            </a:r>
          </a:p>
          <a:p>
            <a:pPr marL="361950" indent="-361950" eaLnBrk="1" hangingPunct="1"/>
            <a:endParaRPr lang="ja-JP" altLang="en-US" sz="1900" dirty="0">
              <a:ea typeface="ＭＳ Ｐゴシック" panose="020B0600070205080204" pitchFamily="34" charset="-128"/>
            </a:endParaRPr>
          </a:p>
        </p:txBody>
      </p:sp>
      <p:sp>
        <p:nvSpPr>
          <p:cNvPr id="39940" name="AutoShape 11"/>
          <p:cNvSpPr>
            <a:spLocks noChangeArrowheads="1"/>
          </p:cNvSpPr>
          <p:nvPr/>
        </p:nvSpPr>
        <p:spPr bwMode="auto">
          <a:xfrm>
            <a:off x="4071552" y="5224848"/>
            <a:ext cx="1371600" cy="990600"/>
          </a:xfrm>
          <a:prstGeom prst="wedgeRoundRectCallout">
            <a:avLst>
              <a:gd name="adj1" fmla="val 29167"/>
              <a:gd name="adj2" fmla="val -112981"/>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Enter a reference to “=AJ4”</a:t>
            </a:r>
          </a:p>
        </p:txBody>
      </p:sp>
      <p:sp>
        <p:nvSpPr>
          <p:cNvPr id="39941" name="AutoShape 12"/>
          <p:cNvSpPr>
            <a:spLocks noChangeArrowheads="1"/>
          </p:cNvSpPr>
          <p:nvPr/>
        </p:nvSpPr>
        <p:spPr bwMode="auto">
          <a:xfrm>
            <a:off x="5943600" y="5224848"/>
            <a:ext cx="1371600" cy="990600"/>
          </a:xfrm>
          <a:prstGeom prst="wedgeRoundRectCallout">
            <a:avLst>
              <a:gd name="adj1" fmla="val -18519"/>
              <a:gd name="adj2" fmla="val -112819"/>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Enter a reference to “=AK4”</a:t>
            </a:r>
          </a:p>
        </p:txBody>
      </p:sp>
      <p:sp>
        <p:nvSpPr>
          <p:cNvPr id="39942" name="AutoShape 15"/>
          <p:cNvSpPr>
            <a:spLocks noChangeArrowheads="1"/>
          </p:cNvSpPr>
          <p:nvPr/>
        </p:nvSpPr>
        <p:spPr bwMode="auto">
          <a:xfrm>
            <a:off x="7622317" y="5224848"/>
            <a:ext cx="1343025" cy="990600"/>
          </a:xfrm>
          <a:prstGeom prst="wedgeRoundRectCallout">
            <a:avLst>
              <a:gd name="adj1" fmla="val -25296"/>
              <a:gd name="adj2" fmla="val -111699"/>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Enter a reference to “=AL4”</a:t>
            </a:r>
          </a:p>
        </p:txBody>
      </p:sp>
      <p:sp>
        <p:nvSpPr>
          <p:cNvPr id="39943" name="AutoShape 16"/>
          <p:cNvSpPr>
            <a:spLocks noChangeArrowheads="1"/>
          </p:cNvSpPr>
          <p:nvPr/>
        </p:nvSpPr>
        <p:spPr bwMode="auto">
          <a:xfrm>
            <a:off x="793794" y="4419600"/>
            <a:ext cx="3124200" cy="1066800"/>
          </a:xfrm>
          <a:prstGeom prst="wedgeRoundRectCallout">
            <a:avLst>
              <a:gd name="adj1" fmla="val 66921"/>
              <a:gd name="adj2" fmla="val -34079"/>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Using cell references and formulas is strongly recommended.</a:t>
            </a:r>
          </a:p>
        </p:txBody>
      </p:sp>
      <p:sp>
        <p:nvSpPr>
          <p:cNvPr id="39944" name="Rectangle 18"/>
          <p:cNvSpPr>
            <a:spLocks noGrp="1" noChangeArrowheads="1"/>
          </p:cNvSpPr>
          <p:nvPr>
            <p:ph type="title"/>
          </p:nvPr>
        </p:nvSpPr>
        <p:spPr>
          <a:xfrm>
            <a:off x="257175" y="546100"/>
            <a:ext cx="8505825" cy="682625"/>
          </a:xfrm>
          <a:noFill/>
        </p:spPr>
        <p:txBody>
          <a:bodyPr/>
          <a:lstStyle/>
          <a:p>
            <a:pPr eaLnBrk="1" hangingPunct="1"/>
            <a:r>
              <a:rPr lang="en-US" altLang="ja-JP" dirty="0">
                <a:ea typeface="ＭＳ Ｐゴシック" panose="020B0600070205080204" pitchFamily="34" charset="-128"/>
              </a:rPr>
              <a:t>Define the Assumption for Unit Costs – Continued</a:t>
            </a:r>
            <a:br>
              <a:rPr lang="en-US" altLang="ja-JP" dirty="0">
                <a:ea typeface="ＭＳ Ｐゴシック" panose="020B0600070205080204" pitchFamily="34" charset="-128"/>
              </a:rPr>
            </a:br>
            <a:r>
              <a:rPr lang="en-US" altLang="ja-JP" dirty="0">
                <a:ea typeface="ＭＳ Ｐゴシック" panose="020B0600070205080204" pitchFamily="34" charset="-128"/>
              </a:rPr>
              <a:t> </a:t>
            </a:r>
            <a:endParaRPr lang="en-US" altLang="en-US"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257175" y="546100"/>
            <a:ext cx="8505825" cy="344710"/>
          </a:xfrm>
        </p:spPr>
        <p:txBody>
          <a:bodyPr/>
          <a:lstStyle/>
          <a:p>
            <a:pPr eaLnBrk="1" hangingPunct="1"/>
            <a:r>
              <a:rPr lang="en-US" altLang="en-US" dirty="0"/>
              <a:t>Module 4 Contents</a:t>
            </a:r>
          </a:p>
        </p:txBody>
      </p:sp>
      <p:sp>
        <p:nvSpPr>
          <p:cNvPr id="5123" name="Rectangle 3"/>
          <p:cNvSpPr>
            <a:spLocks noGrp="1" noChangeArrowheads="1"/>
          </p:cNvSpPr>
          <p:nvPr>
            <p:ph type="body" idx="1"/>
          </p:nvPr>
        </p:nvSpPr>
        <p:spPr/>
        <p:txBody>
          <a:bodyPr/>
          <a:lstStyle/>
          <a:p>
            <a:pPr>
              <a:buFont typeface="Arial" panose="020B0604020202020204" pitchFamily="34" charset="0"/>
              <a:buChar char="•"/>
              <a:tabLst>
                <a:tab pos="8412480" algn="r"/>
              </a:tabLst>
            </a:pPr>
            <a:r>
              <a:rPr lang="en-US" sz="2000" dirty="0">
                <a:hlinkClick r:id="rId2" action="ppaction://hlinksldjump"/>
              </a:rPr>
              <a:t>DMADV Roadmap</a:t>
            </a:r>
            <a:r>
              <a:rPr lang="en-US" sz="2000" dirty="0"/>
              <a:t>	Slide 8</a:t>
            </a:r>
          </a:p>
          <a:p>
            <a:pPr>
              <a:buFont typeface="Arial" panose="020B0604020202020204" pitchFamily="34" charset="0"/>
              <a:buChar char="•"/>
              <a:tabLst>
                <a:tab pos="8412480" algn="r"/>
              </a:tabLst>
            </a:pPr>
            <a:r>
              <a:rPr lang="en-US" sz="2000" dirty="0">
                <a:hlinkClick r:id="rId3" action="ppaction://hlinksldjump"/>
              </a:rPr>
              <a:t>Animated Concept of Monte Carlo Simulation</a:t>
            </a:r>
            <a:r>
              <a:rPr lang="en-US" sz="2000" dirty="0"/>
              <a:t>	Slide 13</a:t>
            </a:r>
          </a:p>
          <a:p>
            <a:pPr>
              <a:buFont typeface="Arial" panose="020B0604020202020204" pitchFamily="34" charset="0"/>
              <a:buChar char="•"/>
              <a:tabLst>
                <a:tab pos="8412480" algn="r"/>
              </a:tabLst>
            </a:pPr>
            <a:r>
              <a:rPr lang="en-US" sz="2000" dirty="0">
                <a:hlinkClick r:id="rId4" action="ppaction://hlinksldjump"/>
              </a:rPr>
              <a:t>Steps for Monte Carlo Simulation with Crystal Ball</a:t>
            </a:r>
            <a:r>
              <a:rPr lang="en-US" sz="2000" dirty="0"/>
              <a:t>	Slide 15</a:t>
            </a:r>
          </a:p>
          <a:p>
            <a:pPr>
              <a:buFont typeface="Arial" panose="020B0604020202020204" pitchFamily="34" charset="0"/>
              <a:buChar char="•"/>
              <a:tabLst>
                <a:tab pos="8412480" algn="r"/>
              </a:tabLst>
            </a:pPr>
            <a:r>
              <a:rPr lang="en-US" sz="2000" dirty="0">
                <a:hlinkClick r:id="rId5" action="ppaction://hlinksldjump"/>
              </a:rPr>
              <a:t>Example Model Development Lifecycle and Process Choices</a:t>
            </a:r>
            <a:r>
              <a:rPr lang="en-US" sz="2000" dirty="0"/>
              <a:t>	Slide 17</a:t>
            </a:r>
          </a:p>
          <a:p>
            <a:pPr>
              <a:buFont typeface="Arial" panose="020B0604020202020204" pitchFamily="34" charset="0"/>
              <a:buChar char="•"/>
              <a:tabLst>
                <a:tab pos="8412480" algn="r"/>
              </a:tabLst>
            </a:pPr>
            <a:r>
              <a:rPr lang="en-US" sz="2000" dirty="0">
                <a:hlinkClick r:id="rId6" action="ppaction://hlinksldjump"/>
              </a:rPr>
              <a:t>Organization of the Example Model Worksheet Zones</a:t>
            </a:r>
            <a:r>
              <a:rPr lang="en-US" sz="2000" dirty="0"/>
              <a:t>	Slide 27</a:t>
            </a:r>
          </a:p>
          <a:p>
            <a:pPr>
              <a:buFont typeface="Arial" panose="020B0604020202020204" pitchFamily="34" charset="0"/>
              <a:buChar char="•"/>
              <a:tabLst>
                <a:tab pos="8412480" algn="r"/>
              </a:tabLst>
            </a:pPr>
            <a:r>
              <a:rPr lang="en-US" sz="2000" dirty="0">
                <a:hlinkClick r:id="rId7" action="ppaction://hlinksldjump"/>
              </a:rPr>
              <a:t>Crystal Ball Menu</a:t>
            </a:r>
            <a:r>
              <a:rPr lang="en-US" sz="2000" dirty="0"/>
              <a:t>	Slide 28</a:t>
            </a:r>
          </a:p>
          <a:p>
            <a:pPr>
              <a:buFont typeface="Arial" panose="020B0604020202020204" pitchFamily="34" charset="0"/>
              <a:buChar char="•"/>
              <a:tabLst>
                <a:tab pos="8412480" algn="r"/>
              </a:tabLst>
            </a:pPr>
            <a:r>
              <a:rPr lang="en-US" sz="2000" dirty="0">
                <a:hlinkClick r:id="rId8" action="ppaction://hlinksldjump"/>
              </a:rPr>
              <a:t>Crystal Ball Assumption Cells</a:t>
            </a:r>
            <a:r>
              <a:rPr lang="en-US" sz="2000" dirty="0"/>
              <a:t>	Slide 31</a:t>
            </a:r>
          </a:p>
          <a:p>
            <a:pPr>
              <a:buFont typeface="Arial" panose="020B0604020202020204" pitchFamily="34" charset="0"/>
              <a:buChar char="•"/>
              <a:tabLst>
                <a:tab pos="8412480" algn="r"/>
              </a:tabLst>
            </a:pPr>
            <a:r>
              <a:rPr lang="en-US" sz="2000" dirty="0">
                <a:hlinkClick r:id="rId9" action="ppaction://hlinksldjump"/>
              </a:rPr>
              <a:t>Crystal Ball Forecast Cells</a:t>
            </a:r>
            <a:r>
              <a:rPr lang="en-US" sz="2000" dirty="0"/>
              <a:t>	Slide 45</a:t>
            </a:r>
          </a:p>
          <a:p>
            <a:pPr>
              <a:buFont typeface="Arial" panose="020B0604020202020204" pitchFamily="34" charset="0"/>
              <a:buChar char="•"/>
              <a:tabLst>
                <a:tab pos="8412480" algn="r"/>
              </a:tabLst>
            </a:pPr>
            <a:r>
              <a:rPr lang="en-US" sz="2000" dirty="0">
                <a:hlinkClick r:id="rId10" action="ppaction://hlinksldjump"/>
              </a:rPr>
              <a:t>Running a Simulation</a:t>
            </a:r>
            <a:r>
              <a:rPr lang="en-US" sz="2000" dirty="0"/>
              <a:t>	Slide 49</a:t>
            </a:r>
          </a:p>
          <a:p>
            <a:pPr>
              <a:buFont typeface="Arial" panose="020B0604020202020204" pitchFamily="34" charset="0"/>
              <a:buChar char="•"/>
              <a:tabLst>
                <a:tab pos="8412480" algn="r"/>
              </a:tabLst>
            </a:pPr>
            <a:r>
              <a:rPr lang="en-US" sz="2000" dirty="0">
                <a:hlinkClick r:id="rId11" action="ppaction://hlinksldjump"/>
              </a:rPr>
              <a:t>Analyzing Simulation Results</a:t>
            </a:r>
            <a:r>
              <a:rPr lang="en-US" sz="2000" dirty="0"/>
              <a:t>	Slide 59</a:t>
            </a:r>
          </a:p>
          <a:p>
            <a:pPr eaLnBrk="1" hangingPunct="1">
              <a:buFont typeface="Arial" panose="020B0604020202020204" pitchFamily="34" charset="0"/>
              <a:buChar char="•"/>
            </a:pPr>
            <a:endParaRPr lang="en-US" altLang="en-US" sz="2000" dirty="0"/>
          </a:p>
        </p:txBody>
      </p:sp>
    </p:spTree>
    <p:extLst>
      <p:ext uri="{BB962C8B-B14F-4D97-AF65-F5344CB8AC3E}">
        <p14:creationId xmlns:p14="http://schemas.microsoft.com/office/powerpoint/2010/main" val="2861666229"/>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257175" y="649288"/>
            <a:ext cx="8505825" cy="341312"/>
          </a:xfrm>
        </p:spPr>
        <p:txBody>
          <a:bodyPr/>
          <a:lstStyle/>
          <a:p>
            <a:pPr eaLnBrk="1" hangingPunct="1"/>
            <a:r>
              <a:rPr lang="en-US" altLang="ja-JP" dirty="0">
                <a:ea typeface="ＭＳ Ｐゴシック" panose="020B0600070205080204" pitchFamily="34" charset="-128"/>
              </a:rPr>
              <a:t>Assumption Cells for Unit Costs in the Worksheet </a:t>
            </a:r>
            <a:endParaRPr lang="en-US" altLang="en-US" dirty="0">
              <a:ea typeface="ＭＳ Ｐゴシック" panose="020B0600070205080204" pitchFamily="34" charset="-128"/>
            </a:endParaRPr>
          </a:p>
        </p:txBody>
      </p:sp>
      <p:graphicFrame>
        <p:nvGraphicFramePr>
          <p:cNvPr id="154628" name="Group 4"/>
          <p:cNvGraphicFramePr>
            <a:graphicFrameLocks noGrp="1"/>
          </p:cNvGraphicFramePr>
          <p:nvPr/>
        </p:nvGraphicFramePr>
        <p:xfrm>
          <a:off x="1001713" y="3541713"/>
          <a:ext cx="7162800" cy="3048001"/>
        </p:xfrm>
        <a:graphic>
          <a:graphicData uri="http://schemas.openxmlformats.org/drawingml/2006/table">
            <a:tbl>
              <a:tblPr/>
              <a:tblGrid>
                <a:gridCol w="1200150">
                  <a:extLst>
                    <a:ext uri="{9D8B030D-6E8A-4147-A177-3AD203B41FA5}">
                      <a16:colId xmlns:a16="http://schemas.microsoft.com/office/drawing/2014/main" val="20000"/>
                    </a:ext>
                  </a:extLst>
                </a:gridCol>
                <a:gridCol w="1636712">
                  <a:extLst>
                    <a:ext uri="{9D8B030D-6E8A-4147-A177-3AD203B41FA5}">
                      <a16:colId xmlns:a16="http://schemas.microsoft.com/office/drawing/2014/main" val="20001"/>
                    </a:ext>
                  </a:extLst>
                </a:gridCol>
                <a:gridCol w="4325938">
                  <a:extLst>
                    <a:ext uri="{9D8B030D-6E8A-4147-A177-3AD203B41FA5}">
                      <a16:colId xmlns:a16="http://schemas.microsoft.com/office/drawing/2014/main" val="20002"/>
                    </a:ext>
                  </a:extLst>
                </a:gridCol>
              </a:tblGrid>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Zone</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Cells</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Description</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extLst>
                  <a:ext uri="{0D108BD9-81ED-4DB2-BD59-A6C34878D82A}">
                    <a16:rowId xmlns:a16="http://schemas.microsoft.com/office/drawing/2014/main" val="10000"/>
                  </a:ext>
                </a:extLst>
              </a:tr>
              <a:tr h="43656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1</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B2:R60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Baseline</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2</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T2:U60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Select subprocess options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3</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V2:AC60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Assumption cells of subprocess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4</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AE2:AL60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Assumption cells of unit costs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3656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5</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A65:D70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Constraints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Zone 6</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S63:U67</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Forecast cells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40997" name="Rectangle 38"/>
          <p:cNvSpPr>
            <a:spLocks noChangeArrowheads="1"/>
          </p:cNvSpPr>
          <p:nvPr/>
        </p:nvSpPr>
        <p:spPr bwMode="auto">
          <a:xfrm>
            <a:off x="1154113" y="1484313"/>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1</a:t>
            </a:r>
          </a:p>
          <a:p>
            <a:pPr algn="ctr" eaLnBrk="1" hangingPunct="1">
              <a:spcBef>
                <a:spcPct val="30000"/>
              </a:spcBef>
            </a:pPr>
            <a:r>
              <a:rPr lang="en-US" altLang="ja-JP" sz="1800" dirty="0"/>
              <a:t>B2:R60</a:t>
            </a:r>
          </a:p>
        </p:txBody>
      </p:sp>
      <p:sp>
        <p:nvSpPr>
          <p:cNvPr id="40998" name="Rectangle 39"/>
          <p:cNvSpPr>
            <a:spLocks noChangeArrowheads="1"/>
          </p:cNvSpPr>
          <p:nvPr/>
        </p:nvSpPr>
        <p:spPr bwMode="auto">
          <a:xfrm>
            <a:off x="2919413" y="1484313"/>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2</a:t>
            </a:r>
          </a:p>
          <a:p>
            <a:pPr algn="ctr" eaLnBrk="1" hangingPunct="1">
              <a:spcBef>
                <a:spcPct val="30000"/>
              </a:spcBef>
            </a:pPr>
            <a:r>
              <a:rPr lang="en-US" altLang="ja-JP" sz="1800" dirty="0"/>
              <a:t>T2:U60</a:t>
            </a:r>
          </a:p>
        </p:txBody>
      </p:sp>
      <p:sp>
        <p:nvSpPr>
          <p:cNvPr id="40999" name="Rectangle 40"/>
          <p:cNvSpPr>
            <a:spLocks noChangeArrowheads="1"/>
          </p:cNvSpPr>
          <p:nvPr/>
        </p:nvSpPr>
        <p:spPr bwMode="auto">
          <a:xfrm>
            <a:off x="4659313" y="1484313"/>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3</a:t>
            </a:r>
          </a:p>
          <a:p>
            <a:pPr algn="ctr" eaLnBrk="1" hangingPunct="1">
              <a:spcBef>
                <a:spcPct val="30000"/>
              </a:spcBef>
            </a:pPr>
            <a:r>
              <a:rPr lang="en-US" altLang="ja-JP" sz="1800" dirty="0"/>
              <a:t>V2:AC60</a:t>
            </a:r>
          </a:p>
        </p:txBody>
      </p:sp>
      <p:sp>
        <p:nvSpPr>
          <p:cNvPr id="41000" name="Rectangle 41"/>
          <p:cNvSpPr>
            <a:spLocks noChangeArrowheads="1"/>
          </p:cNvSpPr>
          <p:nvPr/>
        </p:nvSpPr>
        <p:spPr bwMode="auto">
          <a:xfrm>
            <a:off x="6411913" y="1484313"/>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4</a:t>
            </a:r>
          </a:p>
          <a:p>
            <a:pPr algn="ctr" eaLnBrk="1" hangingPunct="1">
              <a:spcBef>
                <a:spcPct val="30000"/>
              </a:spcBef>
            </a:pPr>
            <a:r>
              <a:rPr lang="en-US" altLang="ja-JP" sz="1800" dirty="0"/>
              <a:t>AE2:AL60</a:t>
            </a:r>
          </a:p>
        </p:txBody>
      </p:sp>
      <p:sp>
        <p:nvSpPr>
          <p:cNvPr id="41001" name="Rectangle 42"/>
          <p:cNvSpPr>
            <a:spLocks noChangeArrowheads="1"/>
          </p:cNvSpPr>
          <p:nvPr/>
        </p:nvSpPr>
        <p:spPr bwMode="auto">
          <a:xfrm>
            <a:off x="1154113" y="2393950"/>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5</a:t>
            </a:r>
          </a:p>
          <a:p>
            <a:pPr algn="ctr" eaLnBrk="1" hangingPunct="1">
              <a:spcBef>
                <a:spcPct val="30000"/>
              </a:spcBef>
            </a:pPr>
            <a:r>
              <a:rPr lang="en-US" altLang="ja-JP" sz="1800" dirty="0"/>
              <a:t>A65:D70</a:t>
            </a:r>
          </a:p>
        </p:txBody>
      </p:sp>
      <p:sp>
        <p:nvSpPr>
          <p:cNvPr id="41002" name="Rectangle 43"/>
          <p:cNvSpPr>
            <a:spLocks noChangeArrowheads="1"/>
          </p:cNvSpPr>
          <p:nvPr/>
        </p:nvSpPr>
        <p:spPr bwMode="auto">
          <a:xfrm>
            <a:off x="2919413" y="2393950"/>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6</a:t>
            </a:r>
          </a:p>
          <a:p>
            <a:pPr algn="ctr" eaLnBrk="1" hangingPunct="1">
              <a:spcBef>
                <a:spcPct val="30000"/>
              </a:spcBef>
            </a:pPr>
            <a:r>
              <a:rPr lang="en-US" altLang="ja-JP" sz="1800" dirty="0"/>
              <a:t>S63:U67</a:t>
            </a:r>
          </a:p>
        </p:txBody>
      </p:sp>
      <p:sp>
        <p:nvSpPr>
          <p:cNvPr id="41003" name="Rectangle 44"/>
          <p:cNvSpPr>
            <a:spLocks noChangeArrowheads="1"/>
          </p:cNvSpPr>
          <p:nvPr/>
        </p:nvSpPr>
        <p:spPr bwMode="auto">
          <a:xfrm>
            <a:off x="1001713" y="1338263"/>
            <a:ext cx="7162800" cy="1974850"/>
          </a:xfrm>
          <a:prstGeom prst="rect">
            <a:avLst/>
          </a:prstGeom>
          <a:noFill/>
          <a:ln w="38100" algn="ctr">
            <a:solidFill>
              <a:srgbClr val="003366"/>
            </a:solidFill>
            <a:miter lim="800000"/>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1004" name="AutoShape 45"/>
          <p:cNvSpPr>
            <a:spLocks noChangeArrowheads="1"/>
          </p:cNvSpPr>
          <p:nvPr/>
        </p:nvSpPr>
        <p:spPr bwMode="auto">
          <a:xfrm>
            <a:off x="6307138" y="1712913"/>
            <a:ext cx="381000" cy="304800"/>
          </a:xfrm>
          <a:prstGeom prst="rightArrow">
            <a:avLst>
              <a:gd name="adj1" fmla="val 50000"/>
              <a:gd name="adj2" fmla="val 31250"/>
            </a:avLst>
          </a:prstGeom>
          <a:solidFill>
            <a:srgbClr val="CC0000"/>
          </a:solidFill>
          <a:ln w="9525" algn="ctr">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1005" name="AutoShape 46"/>
          <p:cNvSpPr>
            <a:spLocks noChangeArrowheads="1"/>
          </p:cNvSpPr>
          <p:nvPr/>
        </p:nvSpPr>
        <p:spPr bwMode="auto">
          <a:xfrm>
            <a:off x="539750" y="5353050"/>
            <a:ext cx="381000" cy="304800"/>
          </a:xfrm>
          <a:prstGeom prst="rightArrow">
            <a:avLst>
              <a:gd name="adj1" fmla="val 50000"/>
              <a:gd name="adj2" fmla="val 31250"/>
            </a:avLst>
          </a:prstGeom>
          <a:solidFill>
            <a:srgbClr val="CC0000"/>
          </a:solidFill>
          <a:ln w="9525" algn="ctr">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1006" name="Rectangle 47"/>
          <p:cNvSpPr>
            <a:spLocks noChangeArrowheads="1"/>
          </p:cNvSpPr>
          <p:nvPr/>
        </p:nvSpPr>
        <p:spPr bwMode="auto">
          <a:xfrm>
            <a:off x="1008063" y="5283200"/>
            <a:ext cx="7156450" cy="434975"/>
          </a:xfrm>
          <a:prstGeom prst="rect">
            <a:avLst/>
          </a:prstGeom>
          <a:noFill/>
          <a:ln w="41275" algn="ctr">
            <a:solidFill>
              <a:srgbClr val="CC0000"/>
            </a:solidFill>
            <a:miter lim="800000"/>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5"/>
          <p:cNvSpPr>
            <a:spLocks noGrp="1" noChangeArrowheads="1"/>
          </p:cNvSpPr>
          <p:nvPr>
            <p:ph type="title"/>
          </p:nvPr>
        </p:nvSpPr>
        <p:spPr>
          <a:xfrm>
            <a:off x="257175" y="546100"/>
            <a:ext cx="8505825" cy="682625"/>
          </a:xfrm>
        </p:spPr>
        <p:txBody>
          <a:bodyPr/>
          <a:lstStyle/>
          <a:p>
            <a:pPr eaLnBrk="1" hangingPunct="1"/>
            <a:r>
              <a:rPr lang="en-US" altLang="ja-JP" dirty="0">
                <a:ea typeface="ＭＳ Ｐゴシック" panose="020B0600070205080204" pitchFamily="34" charset="-128"/>
              </a:rPr>
              <a:t>Assumption Cells for Unit Costs in the Worksheet – Continued</a:t>
            </a:r>
            <a:endParaRPr lang="en-US" altLang="en-US" dirty="0">
              <a:ea typeface="ＭＳ Ｐゴシック" panose="020B0600070205080204" pitchFamily="34" charset="-128"/>
            </a:endParaRPr>
          </a:p>
        </p:txBody>
      </p:sp>
      <p:sp>
        <p:nvSpPr>
          <p:cNvPr id="41987" name="Rectangle 20"/>
          <p:cNvSpPr>
            <a:spLocks noChangeArrowheads="1"/>
          </p:cNvSpPr>
          <p:nvPr/>
        </p:nvSpPr>
        <p:spPr bwMode="auto">
          <a:xfrm>
            <a:off x="152400" y="2152650"/>
            <a:ext cx="12573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4</a:t>
            </a:r>
          </a:p>
          <a:p>
            <a:pPr algn="ctr" eaLnBrk="1" hangingPunct="1">
              <a:spcBef>
                <a:spcPct val="30000"/>
              </a:spcBef>
            </a:pPr>
            <a:r>
              <a:rPr lang="en-US" altLang="ja-JP" sz="1800" dirty="0"/>
              <a:t>AE2:AL60</a:t>
            </a:r>
          </a:p>
        </p:txBody>
      </p:sp>
      <p:pic>
        <p:nvPicPr>
          <p:cNvPr id="41988" name="Picture 4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219200"/>
            <a:ext cx="5562600" cy="536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41989" name="Oval 7"/>
          <p:cNvSpPr>
            <a:spLocks noChangeArrowheads="1"/>
          </p:cNvSpPr>
          <p:nvPr/>
        </p:nvSpPr>
        <p:spPr bwMode="auto">
          <a:xfrm>
            <a:off x="4191000" y="4556125"/>
            <a:ext cx="838200" cy="168275"/>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1990" name="Oval 9"/>
          <p:cNvSpPr>
            <a:spLocks noChangeArrowheads="1"/>
          </p:cNvSpPr>
          <p:nvPr/>
        </p:nvSpPr>
        <p:spPr bwMode="auto">
          <a:xfrm>
            <a:off x="4191000" y="5181600"/>
            <a:ext cx="838200" cy="168275"/>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1991" name="Oval 10"/>
          <p:cNvSpPr>
            <a:spLocks noChangeArrowheads="1"/>
          </p:cNvSpPr>
          <p:nvPr/>
        </p:nvSpPr>
        <p:spPr bwMode="auto">
          <a:xfrm>
            <a:off x="4191000" y="6080125"/>
            <a:ext cx="838200" cy="168275"/>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1992" name="Oval 11"/>
          <p:cNvSpPr>
            <a:spLocks noChangeArrowheads="1"/>
          </p:cNvSpPr>
          <p:nvPr/>
        </p:nvSpPr>
        <p:spPr bwMode="auto">
          <a:xfrm>
            <a:off x="4191000" y="4251325"/>
            <a:ext cx="838200" cy="168275"/>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1993" name="Oval 12"/>
          <p:cNvSpPr>
            <a:spLocks noChangeArrowheads="1"/>
          </p:cNvSpPr>
          <p:nvPr/>
        </p:nvSpPr>
        <p:spPr bwMode="auto">
          <a:xfrm>
            <a:off x="4191000" y="6376988"/>
            <a:ext cx="838200" cy="168275"/>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1994" name="Oval 6"/>
          <p:cNvSpPr>
            <a:spLocks noChangeArrowheads="1"/>
          </p:cNvSpPr>
          <p:nvPr/>
        </p:nvSpPr>
        <p:spPr bwMode="auto">
          <a:xfrm>
            <a:off x="4191000" y="3352800"/>
            <a:ext cx="838200" cy="168275"/>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1995" name="Oval 22"/>
          <p:cNvSpPr>
            <a:spLocks noChangeArrowheads="1"/>
          </p:cNvSpPr>
          <p:nvPr/>
        </p:nvSpPr>
        <p:spPr bwMode="auto">
          <a:xfrm>
            <a:off x="4191000" y="2727325"/>
            <a:ext cx="838200" cy="168275"/>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1996" name="Oval 23"/>
          <p:cNvSpPr>
            <a:spLocks noChangeArrowheads="1"/>
          </p:cNvSpPr>
          <p:nvPr/>
        </p:nvSpPr>
        <p:spPr bwMode="auto">
          <a:xfrm>
            <a:off x="4191000" y="2438400"/>
            <a:ext cx="838200" cy="168275"/>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1997" name="Oval 24"/>
          <p:cNvSpPr>
            <a:spLocks noChangeArrowheads="1"/>
          </p:cNvSpPr>
          <p:nvPr/>
        </p:nvSpPr>
        <p:spPr bwMode="auto">
          <a:xfrm>
            <a:off x="4191000" y="1524000"/>
            <a:ext cx="838200" cy="168275"/>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1998" name="AutoShape 14"/>
          <p:cNvSpPr>
            <a:spLocks noChangeArrowheads="1"/>
          </p:cNvSpPr>
          <p:nvPr/>
        </p:nvSpPr>
        <p:spPr bwMode="auto">
          <a:xfrm>
            <a:off x="6553200" y="1828800"/>
            <a:ext cx="1981200" cy="1371600"/>
          </a:xfrm>
          <a:prstGeom prst="wedgeRoundRectCallout">
            <a:avLst>
              <a:gd name="adj1" fmla="val -129806"/>
              <a:gd name="adj2" fmla="val -60532"/>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A cell turns bright green if an assumption is defined.</a:t>
            </a:r>
          </a:p>
        </p:txBody>
      </p:sp>
      <p:sp>
        <p:nvSpPr>
          <p:cNvPr id="41999" name="AutoShape 19"/>
          <p:cNvSpPr>
            <a:spLocks noChangeArrowheads="1"/>
          </p:cNvSpPr>
          <p:nvPr/>
        </p:nvSpPr>
        <p:spPr bwMode="auto">
          <a:xfrm>
            <a:off x="457200" y="1352550"/>
            <a:ext cx="3429000" cy="800100"/>
          </a:xfrm>
          <a:prstGeom prst="wedgeRoundRectCallout">
            <a:avLst>
              <a:gd name="adj1" fmla="val 59074"/>
              <a:gd name="adj2" fmla="val -14681"/>
              <a:gd name="adj3" fmla="val 16667"/>
            </a:avLst>
          </a:prstGeom>
          <a:solidFill>
            <a:srgbClr val="FFFFCC"/>
          </a:solidFill>
          <a:ln w="9525" algn="ctr">
            <a:solidFill>
              <a:schemeClr val="tx1"/>
            </a:solidFill>
            <a:miter lim="800000"/>
            <a:headEnd/>
            <a:tailEnd/>
          </a:ln>
        </p:spPr>
        <p:txBody>
          <a:bodyPr lIns="45720" tIns="46154" rIns="0" bIns="46154"/>
          <a:lstStyle>
            <a:lvl1pPr eaLnBrk="0" hangingPunct="0">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These cells have been defined for you as assumptions.</a:t>
            </a: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18"/>
          <p:cNvSpPr>
            <a:spLocks noGrp="1" noChangeArrowheads="1"/>
          </p:cNvSpPr>
          <p:nvPr>
            <p:ph type="title"/>
          </p:nvPr>
        </p:nvSpPr>
        <p:spPr>
          <a:xfrm>
            <a:off x="257175" y="546100"/>
            <a:ext cx="8505825" cy="682625"/>
          </a:xfrm>
        </p:spPr>
        <p:txBody>
          <a:bodyPr/>
          <a:lstStyle/>
          <a:p>
            <a:pPr eaLnBrk="1" hangingPunct="1"/>
            <a:r>
              <a:rPr lang="en-US" altLang="ja-JP" dirty="0">
                <a:ea typeface="ＭＳ Ｐゴシック" panose="020B0600070205080204" pitchFamily="34" charset="-128"/>
              </a:rPr>
              <a:t>Assumption Cells for Unit Costs in the Worksheet – Continued</a:t>
            </a:r>
            <a:endParaRPr lang="en-US" altLang="en-US" dirty="0">
              <a:ea typeface="ＭＳ Ｐゴシック" panose="020B0600070205080204" pitchFamily="34" charset="-128"/>
            </a:endParaRPr>
          </a:p>
        </p:txBody>
      </p:sp>
      <p:pic>
        <p:nvPicPr>
          <p:cNvPr id="43011" name="Picture 2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560513"/>
            <a:ext cx="7239000" cy="4611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43012" name="Rectangle 14"/>
          <p:cNvSpPr>
            <a:spLocks noChangeArrowheads="1"/>
          </p:cNvSpPr>
          <p:nvPr/>
        </p:nvSpPr>
        <p:spPr bwMode="auto">
          <a:xfrm>
            <a:off x="381000" y="2286000"/>
            <a:ext cx="10668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4</a:t>
            </a:r>
          </a:p>
          <a:p>
            <a:pPr algn="ctr" eaLnBrk="1" hangingPunct="1">
              <a:spcBef>
                <a:spcPct val="30000"/>
              </a:spcBef>
            </a:pPr>
            <a:r>
              <a:rPr lang="en-US" altLang="ja-JP" sz="1800" dirty="0"/>
              <a:t>AE2:AL60</a:t>
            </a:r>
          </a:p>
        </p:txBody>
      </p:sp>
      <p:sp>
        <p:nvSpPr>
          <p:cNvPr id="43013" name="AutoShape 15"/>
          <p:cNvSpPr>
            <a:spLocks noChangeArrowheads="1"/>
          </p:cNvSpPr>
          <p:nvPr/>
        </p:nvSpPr>
        <p:spPr bwMode="auto">
          <a:xfrm>
            <a:off x="5319713" y="2376488"/>
            <a:ext cx="3443287" cy="671512"/>
          </a:xfrm>
          <a:prstGeom prst="wedgeRoundRectCallout">
            <a:avLst>
              <a:gd name="adj1" fmla="val -60144"/>
              <a:gd name="adj2" fmla="val -81440"/>
              <a:gd name="adj3" fmla="val 16667"/>
            </a:avLst>
          </a:prstGeom>
          <a:solidFill>
            <a:srgbClr val="FFFFCC"/>
          </a:solidFill>
          <a:ln w="9525" algn="ctr">
            <a:solidFill>
              <a:schemeClr val="tx1"/>
            </a:solidFill>
            <a:miter lim="800000"/>
            <a:headEnd/>
            <a:tailEnd/>
          </a:ln>
        </p:spPr>
        <p:txBody>
          <a:bodyPr lIns="45720" tIns="46154" rIns="0" bIns="46154"/>
          <a:lstStyle>
            <a:lvl1pPr eaLnBrk="0" hangingPunct="0">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80988"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These cells have been defined for you as assumptions.</a:t>
            </a:r>
          </a:p>
        </p:txBody>
      </p:sp>
      <p:sp>
        <p:nvSpPr>
          <p:cNvPr id="43014" name="Oval 26"/>
          <p:cNvSpPr>
            <a:spLocks noChangeArrowheads="1"/>
          </p:cNvSpPr>
          <p:nvPr/>
        </p:nvSpPr>
        <p:spPr bwMode="auto">
          <a:xfrm>
            <a:off x="4194175" y="4694238"/>
            <a:ext cx="942975" cy="238125"/>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3015" name="Oval 27"/>
          <p:cNvSpPr>
            <a:spLocks noChangeArrowheads="1"/>
          </p:cNvSpPr>
          <p:nvPr/>
        </p:nvSpPr>
        <p:spPr bwMode="auto">
          <a:xfrm>
            <a:off x="4183063" y="4327525"/>
            <a:ext cx="942975" cy="238125"/>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3016" name="Oval 28"/>
          <p:cNvSpPr>
            <a:spLocks noChangeArrowheads="1"/>
          </p:cNvSpPr>
          <p:nvPr/>
        </p:nvSpPr>
        <p:spPr bwMode="auto">
          <a:xfrm>
            <a:off x="4171950" y="3530600"/>
            <a:ext cx="942975" cy="238125"/>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3017" name="Oval 29"/>
          <p:cNvSpPr>
            <a:spLocks noChangeArrowheads="1"/>
          </p:cNvSpPr>
          <p:nvPr/>
        </p:nvSpPr>
        <p:spPr bwMode="auto">
          <a:xfrm>
            <a:off x="4192588" y="3178175"/>
            <a:ext cx="942975" cy="238125"/>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3018" name="Oval 30"/>
          <p:cNvSpPr>
            <a:spLocks noChangeArrowheads="1"/>
          </p:cNvSpPr>
          <p:nvPr/>
        </p:nvSpPr>
        <p:spPr bwMode="auto">
          <a:xfrm>
            <a:off x="4191000" y="1981200"/>
            <a:ext cx="942975" cy="238125"/>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3019" name="Oval 31"/>
          <p:cNvSpPr>
            <a:spLocks noChangeArrowheads="1"/>
          </p:cNvSpPr>
          <p:nvPr/>
        </p:nvSpPr>
        <p:spPr bwMode="auto">
          <a:xfrm>
            <a:off x="4191000" y="2352675"/>
            <a:ext cx="942975" cy="238125"/>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3020" name="Oval 32"/>
          <p:cNvSpPr>
            <a:spLocks noChangeArrowheads="1"/>
          </p:cNvSpPr>
          <p:nvPr/>
        </p:nvSpPr>
        <p:spPr bwMode="auto">
          <a:xfrm>
            <a:off x="4191000" y="5486400"/>
            <a:ext cx="942975" cy="238125"/>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3021" name="Oval 33"/>
          <p:cNvSpPr>
            <a:spLocks noChangeArrowheads="1"/>
          </p:cNvSpPr>
          <p:nvPr/>
        </p:nvSpPr>
        <p:spPr bwMode="auto">
          <a:xfrm>
            <a:off x="4187825" y="5867400"/>
            <a:ext cx="942975" cy="238125"/>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(2.2) Select Subprocess Options</a:t>
            </a:r>
          </a:p>
        </p:txBody>
      </p:sp>
      <p:graphicFrame>
        <p:nvGraphicFramePr>
          <p:cNvPr id="106617" name="Group 121"/>
          <p:cNvGraphicFramePr>
            <a:graphicFrameLocks noGrp="1"/>
          </p:cNvGraphicFramePr>
          <p:nvPr>
            <p:ph sz="half" idx="2"/>
            <p:extLst>
              <p:ext uri="{D42A27DB-BD31-4B8C-83A1-F6EECF244321}">
                <p14:modId xmlns:p14="http://schemas.microsoft.com/office/powerpoint/2010/main" val="4008617281"/>
              </p:ext>
            </p:extLst>
          </p:nvPr>
        </p:nvGraphicFramePr>
        <p:xfrm>
          <a:off x="1066800" y="1201738"/>
          <a:ext cx="6934200" cy="5191148"/>
        </p:xfrm>
        <a:graphic>
          <a:graphicData uri="http://schemas.openxmlformats.org/drawingml/2006/table">
            <a:tbl>
              <a:tblPr/>
              <a:tblGrid>
                <a:gridCol w="2097088">
                  <a:extLst>
                    <a:ext uri="{9D8B030D-6E8A-4147-A177-3AD203B41FA5}">
                      <a16:colId xmlns:a16="http://schemas.microsoft.com/office/drawing/2014/main" val="20000"/>
                    </a:ext>
                  </a:extLst>
                </a:gridCol>
                <a:gridCol w="2054225">
                  <a:extLst>
                    <a:ext uri="{9D8B030D-6E8A-4147-A177-3AD203B41FA5}">
                      <a16:colId xmlns:a16="http://schemas.microsoft.com/office/drawing/2014/main" val="20001"/>
                    </a:ext>
                  </a:extLst>
                </a:gridCol>
                <a:gridCol w="1335087">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tblGrid>
              <a:tr h="70190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Subprocesses</a:t>
                      </a:r>
                    </a:p>
                  </a:txBody>
                  <a:tcPr marL="92309" marR="92309" marT="46154" marB="4615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003366"/>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Current Choices</a:t>
                      </a:r>
                    </a:p>
                  </a:txBody>
                  <a:tcPr marL="92309" marR="92309" marT="46154" marB="46154"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003366"/>
                    </a:solid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Cells</a:t>
                      </a:r>
                    </a:p>
                  </a:txBody>
                  <a:tcPr marL="92309" marR="92309" marT="46154" marB="4615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003366"/>
                    </a:solid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2000" b="1" i="0" u="none" strike="noStrike" cap="none" normalizeH="0" baseline="0" dirty="0">
                          <a:ln>
                            <a:noFill/>
                          </a:ln>
                          <a:solidFill>
                            <a:schemeClr val="bg1"/>
                          </a:solidFill>
                          <a:effectLst/>
                          <a:latin typeface="Arial" charset="0"/>
                          <a:ea typeface="ＭＳ Ｐゴシック" pitchFamily="34" charset="-128"/>
                        </a:rPr>
                        <a:t>Option No.</a:t>
                      </a:r>
                    </a:p>
                  </a:txBody>
                  <a:tcPr marL="92309" marR="92309" marT="46154" marB="4615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003366"/>
                    </a:solidFill>
                  </a:tcPr>
                </a:tc>
                <a:extLst>
                  <a:ext uri="{0D108BD9-81ED-4DB2-BD59-A6C34878D82A}">
                    <a16:rowId xmlns:a16="http://schemas.microsoft.com/office/drawing/2014/main" val="10000"/>
                  </a:ext>
                </a:extLst>
              </a:tr>
              <a:tr h="64094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Requirements Development</a:t>
                      </a:r>
                    </a:p>
                  </a:txBody>
                  <a:tcPr marL="92309" marR="92309" marT="46154" marB="4615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Prototyping</a:t>
                      </a:r>
                    </a:p>
                  </a:txBody>
                  <a:tcPr marL="92309" marR="92309" marT="46154" marB="46154"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T2</a:t>
                      </a:r>
                    </a:p>
                  </a:txBody>
                  <a:tcPr marL="92309" marR="92309" marT="46154" marB="4615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3</a:t>
                      </a:r>
                    </a:p>
                  </a:txBody>
                  <a:tcPr marL="92309" marR="92309" marT="46154" marB="4615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64094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Requirements Review</a:t>
                      </a:r>
                    </a:p>
                  </a:txBody>
                  <a:tcPr marL="92309" marR="92309" marT="46154" marB="4615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Walkthrough</a:t>
                      </a:r>
                    </a:p>
                  </a:txBody>
                  <a:tcPr marL="92309" marR="92309" marT="46154" marB="46154"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T8</a:t>
                      </a:r>
                    </a:p>
                  </a:txBody>
                  <a:tcPr marL="92309" marR="92309" marT="46154" marB="4615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2</a:t>
                      </a:r>
                    </a:p>
                  </a:txBody>
                  <a:tcPr marL="92309" marR="92309" marT="46154" marB="4615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366626">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Design</a:t>
                      </a:r>
                    </a:p>
                  </a:txBody>
                  <a:tcPr marL="92309" marR="92309" marT="46154" marB="4615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OOD</a:t>
                      </a:r>
                    </a:p>
                  </a:txBody>
                  <a:tcPr marL="92309" marR="92309" marT="46154" marB="46154"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T14</a:t>
                      </a:r>
                    </a:p>
                  </a:txBody>
                  <a:tcPr marL="92309" marR="92309" marT="46154" marB="4615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2</a:t>
                      </a:r>
                    </a:p>
                  </a:txBody>
                  <a:tcPr marL="92309" marR="92309" marT="46154" marB="4615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366626">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Design Review</a:t>
                      </a:r>
                    </a:p>
                  </a:txBody>
                  <a:tcPr marL="92309" marR="92309" marT="46154" marB="4615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Walkthrough</a:t>
                      </a:r>
                    </a:p>
                  </a:txBody>
                  <a:tcPr marL="92309" marR="92309" marT="46154" marB="46154"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T20</a:t>
                      </a:r>
                    </a:p>
                  </a:txBody>
                  <a:tcPr marL="92309" marR="92309" marT="46154" marB="4615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2</a:t>
                      </a:r>
                    </a:p>
                  </a:txBody>
                  <a:tcPr marL="92309" marR="92309" marT="46154" marB="4615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64094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Code</a:t>
                      </a:r>
                    </a:p>
                  </a:txBody>
                  <a:tcPr marL="92309" marR="92309" marT="46154" marB="4615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Code Generation w/Reuse</a:t>
                      </a:r>
                    </a:p>
                  </a:txBody>
                  <a:tcPr marL="92309" marR="92309" marT="46154" marB="46154"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T26</a:t>
                      </a:r>
                    </a:p>
                  </a:txBody>
                  <a:tcPr marL="92309" marR="92309" marT="46154" marB="4615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4</a:t>
                      </a:r>
                    </a:p>
                  </a:txBody>
                  <a:tcPr marL="92309" marR="92309" marT="46154" marB="4615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5"/>
                  </a:ext>
                </a:extLst>
              </a:tr>
              <a:tr h="366626">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Code Review</a:t>
                      </a:r>
                    </a:p>
                  </a:txBody>
                  <a:tcPr marL="92309" marR="92309" marT="46154" marB="4615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Walkthrough</a:t>
                      </a:r>
                    </a:p>
                  </a:txBody>
                  <a:tcPr marL="92309" marR="92309" marT="46154" marB="46154"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T32</a:t>
                      </a:r>
                    </a:p>
                  </a:txBody>
                  <a:tcPr marL="92309" marR="92309" marT="46154" marB="4615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2</a:t>
                      </a:r>
                    </a:p>
                  </a:txBody>
                  <a:tcPr marL="92309" marR="92309" marT="46154" marB="4615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6"/>
                  </a:ext>
                </a:extLst>
              </a:tr>
              <a:tr h="366626">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Unit Test</a:t>
                      </a:r>
                    </a:p>
                  </a:txBody>
                  <a:tcPr marL="92309" marR="92309" marT="46154" marB="4615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Ad Hoc</a:t>
                      </a:r>
                    </a:p>
                  </a:txBody>
                  <a:tcPr marL="92309" marR="92309" marT="46154" marB="46154"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T38</a:t>
                      </a:r>
                    </a:p>
                  </a:txBody>
                  <a:tcPr marL="92309" marR="92309" marT="46154" marB="4615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1</a:t>
                      </a:r>
                    </a:p>
                  </a:txBody>
                  <a:tcPr marL="92309" marR="92309" marT="46154" marB="4615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7"/>
                  </a:ext>
                </a:extLst>
              </a:tr>
              <a:tr h="366626">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Integration Test</a:t>
                      </a:r>
                    </a:p>
                  </a:txBody>
                  <a:tcPr marL="92309" marR="92309" marT="46154" marB="4615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Hybrid</a:t>
                      </a:r>
                    </a:p>
                  </a:txBody>
                  <a:tcPr marL="92309" marR="92309" marT="46154" marB="46154"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T44</a:t>
                      </a:r>
                    </a:p>
                  </a:txBody>
                  <a:tcPr marL="92309" marR="92309" marT="46154" marB="4615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3</a:t>
                      </a:r>
                    </a:p>
                  </a:txBody>
                  <a:tcPr marL="92309" marR="92309" marT="46154" marB="4615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8"/>
                  </a:ext>
                </a:extLst>
              </a:tr>
              <a:tr h="366626">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System Test</a:t>
                      </a:r>
                    </a:p>
                  </a:txBody>
                  <a:tcPr marL="92309" marR="92309" marT="46154" marB="4615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On Brassboard</a:t>
                      </a:r>
                    </a:p>
                  </a:txBody>
                  <a:tcPr marL="92309" marR="92309" marT="46154" marB="46154"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T50</a:t>
                      </a:r>
                    </a:p>
                  </a:txBody>
                  <a:tcPr marL="92309" marR="92309" marT="46154" marB="4615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2</a:t>
                      </a:r>
                    </a:p>
                  </a:txBody>
                  <a:tcPr marL="92309" marR="92309" marT="46154" marB="4615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9"/>
                  </a:ext>
                </a:extLst>
              </a:tr>
              <a:tr h="366626">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Acceptance Test</a:t>
                      </a:r>
                    </a:p>
                  </a:txBody>
                  <a:tcPr marL="92309" marR="92309" marT="46154" marB="4615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Medium Intensity</a:t>
                      </a:r>
                    </a:p>
                  </a:txBody>
                  <a:tcPr marL="92309" marR="92309" marT="46154" marB="46154"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T56</a:t>
                      </a:r>
                    </a:p>
                  </a:txBody>
                  <a:tcPr marL="92309" marR="92309" marT="46154" marB="4615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800" b="0" i="0" u="none" strike="noStrike" cap="none" normalizeH="0" baseline="0" dirty="0">
                          <a:ln>
                            <a:noFill/>
                          </a:ln>
                          <a:solidFill>
                            <a:schemeClr val="tx1"/>
                          </a:solidFill>
                          <a:effectLst/>
                          <a:latin typeface="Arial" charset="0"/>
                          <a:ea typeface="ＭＳ Ｐゴシック" pitchFamily="34" charset="-128"/>
                        </a:rPr>
                        <a:t>2</a:t>
                      </a:r>
                    </a:p>
                  </a:txBody>
                  <a:tcPr marL="92309" marR="92309" marT="46154" marB="4615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10"/>
                  </a:ext>
                </a:extLst>
              </a:tr>
            </a:tbl>
          </a:graphicData>
        </a:graphic>
      </p:graphicFrame>
      <p:sp>
        <p:nvSpPr>
          <p:cNvPr id="44097" name="AutoShape 118"/>
          <p:cNvSpPr>
            <a:spLocks noChangeArrowheads="1"/>
          </p:cNvSpPr>
          <p:nvPr/>
        </p:nvSpPr>
        <p:spPr bwMode="auto">
          <a:xfrm>
            <a:off x="6553200" y="609600"/>
            <a:ext cx="1143000" cy="381000"/>
          </a:xfrm>
          <a:prstGeom prst="wedgeRoundRectCallout">
            <a:avLst>
              <a:gd name="adj1" fmla="val -69722"/>
              <a:gd name="adj2" fmla="val 90417"/>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Zone 2</a:t>
            </a:r>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Subprocess Options in the Worksheet</a:t>
            </a:r>
          </a:p>
        </p:txBody>
      </p:sp>
      <p:sp>
        <p:nvSpPr>
          <p:cNvPr id="45059" name="Rectangle 3"/>
          <p:cNvSpPr>
            <a:spLocks noChangeArrowheads="1"/>
          </p:cNvSpPr>
          <p:nvPr/>
        </p:nvSpPr>
        <p:spPr bwMode="auto">
          <a:xfrm>
            <a:off x="990600" y="1447800"/>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1</a:t>
            </a:r>
          </a:p>
          <a:p>
            <a:pPr algn="ctr" eaLnBrk="1" hangingPunct="1">
              <a:spcBef>
                <a:spcPct val="30000"/>
              </a:spcBef>
            </a:pPr>
            <a:r>
              <a:rPr lang="en-US" altLang="ja-JP" sz="1800" dirty="0"/>
              <a:t>B2:R60</a:t>
            </a:r>
          </a:p>
        </p:txBody>
      </p:sp>
      <p:sp>
        <p:nvSpPr>
          <p:cNvPr id="45060" name="Rectangle 4"/>
          <p:cNvSpPr>
            <a:spLocks noChangeArrowheads="1"/>
          </p:cNvSpPr>
          <p:nvPr/>
        </p:nvSpPr>
        <p:spPr bwMode="auto">
          <a:xfrm>
            <a:off x="2819400" y="1447800"/>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2</a:t>
            </a:r>
          </a:p>
          <a:p>
            <a:pPr algn="ctr" eaLnBrk="1" hangingPunct="1">
              <a:spcBef>
                <a:spcPct val="30000"/>
              </a:spcBef>
            </a:pPr>
            <a:r>
              <a:rPr lang="en-US" altLang="ja-JP" sz="1800" dirty="0"/>
              <a:t>T2:U60</a:t>
            </a:r>
          </a:p>
        </p:txBody>
      </p:sp>
      <p:sp>
        <p:nvSpPr>
          <p:cNvPr id="45061" name="Rectangle 5"/>
          <p:cNvSpPr>
            <a:spLocks noChangeArrowheads="1"/>
          </p:cNvSpPr>
          <p:nvPr/>
        </p:nvSpPr>
        <p:spPr bwMode="auto">
          <a:xfrm>
            <a:off x="4724400" y="1447800"/>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3</a:t>
            </a:r>
          </a:p>
          <a:p>
            <a:pPr algn="ctr" eaLnBrk="1" hangingPunct="1">
              <a:spcBef>
                <a:spcPct val="30000"/>
              </a:spcBef>
            </a:pPr>
            <a:r>
              <a:rPr lang="en-US" altLang="ja-JP" sz="1800" dirty="0"/>
              <a:t>V2:AC60</a:t>
            </a:r>
          </a:p>
        </p:txBody>
      </p:sp>
      <p:sp>
        <p:nvSpPr>
          <p:cNvPr id="45062" name="Rectangle 6"/>
          <p:cNvSpPr>
            <a:spLocks noChangeArrowheads="1"/>
          </p:cNvSpPr>
          <p:nvPr/>
        </p:nvSpPr>
        <p:spPr bwMode="auto">
          <a:xfrm>
            <a:off x="6629400" y="1447800"/>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4</a:t>
            </a:r>
          </a:p>
          <a:p>
            <a:pPr algn="ctr" eaLnBrk="1" hangingPunct="1">
              <a:spcBef>
                <a:spcPct val="30000"/>
              </a:spcBef>
            </a:pPr>
            <a:r>
              <a:rPr lang="en-US" altLang="ja-JP" sz="1800" dirty="0"/>
              <a:t>AE2:AL60</a:t>
            </a:r>
          </a:p>
        </p:txBody>
      </p:sp>
      <p:sp>
        <p:nvSpPr>
          <p:cNvPr id="45063" name="Rectangle 7"/>
          <p:cNvSpPr>
            <a:spLocks noChangeArrowheads="1"/>
          </p:cNvSpPr>
          <p:nvPr/>
        </p:nvSpPr>
        <p:spPr bwMode="auto">
          <a:xfrm>
            <a:off x="990600" y="2438400"/>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5</a:t>
            </a:r>
          </a:p>
          <a:p>
            <a:pPr algn="ctr" eaLnBrk="1" hangingPunct="1">
              <a:spcBef>
                <a:spcPct val="30000"/>
              </a:spcBef>
            </a:pPr>
            <a:r>
              <a:rPr lang="en-US" altLang="ja-JP" sz="1800" dirty="0"/>
              <a:t>A65:D70</a:t>
            </a:r>
          </a:p>
        </p:txBody>
      </p:sp>
      <p:sp>
        <p:nvSpPr>
          <p:cNvPr id="45064" name="Rectangle 8"/>
          <p:cNvSpPr>
            <a:spLocks noChangeArrowheads="1"/>
          </p:cNvSpPr>
          <p:nvPr/>
        </p:nvSpPr>
        <p:spPr bwMode="auto">
          <a:xfrm>
            <a:off x="2819400" y="2438400"/>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6</a:t>
            </a:r>
          </a:p>
          <a:p>
            <a:pPr algn="ctr" eaLnBrk="1" hangingPunct="1">
              <a:spcBef>
                <a:spcPct val="30000"/>
              </a:spcBef>
            </a:pPr>
            <a:r>
              <a:rPr lang="en-US" altLang="ja-JP" sz="1800" dirty="0"/>
              <a:t>S63:U67</a:t>
            </a:r>
          </a:p>
        </p:txBody>
      </p:sp>
      <p:graphicFrame>
        <p:nvGraphicFramePr>
          <p:cNvPr id="122889" name="Group 9"/>
          <p:cNvGraphicFramePr>
            <a:graphicFrameLocks noGrp="1"/>
          </p:cNvGraphicFramePr>
          <p:nvPr>
            <p:ph idx="1"/>
            <p:extLst>
              <p:ext uri="{D42A27DB-BD31-4B8C-83A1-F6EECF244321}">
                <p14:modId xmlns:p14="http://schemas.microsoft.com/office/powerpoint/2010/main" val="1824337694"/>
              </p:ext>
            </p:extLst>
          </p:nvPr>
        </p:nvGraphicFramePr>
        <p:xfrm>
          <a:off x="914400" y="3505200"/>
          <a:ext cx="7159625" cy="3048001"/>
        </p:xfrm>
        <a:graphic>
          <a:graphicData uri="http://schemas.openxmlformats.org/drawingml/2006/table">
            <a:tbl>
              <a:tblPr/>
              <a:tblGrid>
                <a:gridCol w="968375">
                  <a:extLst>
                    <a:ext uri="{9D8B030D-6E8A-4147-A177-3AD203B41FA5}">
                      <a16:colId xmlns:a16="http://schemas.microsoft.com/office/drawing/2014/main" val="20000"/>
                    </a:ext>
                  </a:extLst>
                </a:gridCol>
                <a:gridCol w="1419225">
                  <a:extLst>
                    <a:ext uri="{9D8B030D-6E8A-4147-A177-3AD203B41FA5}">
                      <a16:colId xmlns:a16="http://schemas.microsoft.com/office/drawing/2014/main" val="20001"/>
                    </a:ext>
                  </a:extLst>
                </a:gridCol>
                <a:gridCol w="4772025">
                  <a:extLst>
                    <a:ext uri="{9D8B030D-6E8A-4147-A177-3AD203B41FA5}">
                      <a16:colId xmlns:a16="http://schemas.microsoft.com/office/drawing/2014/main" val="20002"/>
                    </a:ext>
                  </a:extLst>
                </a:gridCol>
              </a:tblGrid>
              <a:tr h="434975">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900" b="1" i="0" u="none" strike="noStrike" cap="none" normalizeH="0" baseline="0" dirty="0">
                          <a:ln>
                            <a:noFill/>
                          </a:ln>
                          <a:solidFill>
                            <a:schemeClr val="tx1"/>
                          </a:solidFill>
                          <a:effectLst/>
                          <a:latin typeface="Arial" charset="0"/>
                          <a:ea typeface="ＭＳ Ｐゴシック" pitchFamily="34" charset="-128"/>
                        </a:rPr>
                        <a:t>Zone</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900" b="1" i="0" u="none" strike="noStrike" cap="none" normalizeH="0" baseline="0" dirty="0">
                          <a:ln>
                            <a:noFill/>
                          </a:ln>
                          <a:solidFill>
                            <a:schemeClr val="tx1"/>
                          </a:solidFill>
                          <a:effectLst/>
                          <a:latin typeface="Arial" charset="0"/>
                          <a:ea typeface="ＭＳ Ｐゴシック" pitchFamily="34" charset="-128"/>
                        </a:rPr>
                        <a:t>Cells</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1" i="0" u="none" strike="noStrike" cap="none" normalizeH="0" baseline="0" dirty="0">
                          <a:ln>
                            <a:noFill/>
                          </a:ln>
                          <a:solidFill>
                            <a:schemeClr val="tx1"/>
                          </a:solidFill>
                          <a:effectLst/>
                          <a:latin typeface="Arial" charset="0"/>
                          <a:ea typeface="ＭＳ Ｐゴシック" pitchFamily="34" charset="-128"/>
                        </a:rPr>
                        <a:t>Descriptions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3656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Zone 1</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B2:R60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Baseline</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Zone 2</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T2:U60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Select subprocess options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Zone 3</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V2:AC60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Assumption cells of subprocess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Zone 4</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AE2:AL60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Assumption cells of unit costs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3656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Zone 5</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A65:D70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Constraints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Zone 6</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S63:U67</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Forecast cells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45099" name="Rectangle 43"/>
          <p:cNvSpPr>
            <a:spLocks noChangeArrowheads="1"/>
          </p:cNvSpPr>
          <p:nvPr/>
        </p:nvSpPr>
        <p:spPr bwMode="auto">
          <a:xfrm>
            <a:off x="838200" y="1219200"/>
            <a:ext cx="7543800" cy="2057400"/>
          </a:xfrm>
          <a:prstGeom prst="rect">
            <a:avLst/>
          </a:prstGeom>
          <a:noFill/>
          <a:ln w="38100" algn="ctr">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5100" name="AutoShape 44"/>
          <p:cNvSpPr>
            <a:spLocks noChangeArrowheads="1"/>
          </p:cNvSpPr>
          <p:nvPr/>
        </p:nvSpPr>
        <p:spPr bwMode="auto">
          <a:xfrm>
            <a:off x="2667000" y="1676400"/>
            <a:ext cx="457200" cy="304800"/>
          </a:xfrm>
          <a:prstGeom prst="rightArrow">
            <a:avLst>
              <a:gd name="adj1" fmla="val 50000"/>
              <a:gd name="adj2" fmla="val 37500"/>
            </a:avLst>
          </a:prstGeom>
          <a:solidFill>
            <a:srgbClr val="FF3300"/>
          </a:solidFill>
          <a:ln w="9525" algn="ctr">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5101" name="Rectangle 45"/>
          <p:cNvSpPr>
            <a:spLocks noChangeArrowheads="1"/>
          </p:cNvSpPr>
          <p:nvPr/>
        </p:nvSpPr>
        <p:spPr bwMode="auto">
          <a:xfrm>
            <a:off x="914400" y="4343400"/>
            <a:ext cx="7162800" cy="457200"/>
          </a:xfrm>
          <a:prstGeom prst="rect">
            <a:avLst/>
          </a:prstGeom>
          <a:noFill/>
          <a:ln w="57150" algn="ctr">
            <a:solidFill>
              <a:srgbClr val="FF3300"/>
            </a:solidFill>
            <a:miter lim="800000"/>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5102" name="AutoShape 46"/>
          <p:cNvSpPr>
            <a:spLocks noChangeArrowheads="1"/>
          </p:cNvSpPr>
          <p:nvPr/>
        </p:nvSpPr>
        <p:spPr bwMode="auto">
          <a:xfrm>
            <a:off x="457200" y="4419600"/>
            <a:ext cx="457200" cy="304800"/>
          </a:xfrm>
          <a:prstGeom prst="rightArrow">
            <a:avLst>
              <a:gd name="adj1" fmla="val 50000"/>
              <a:gd name="adj2" fmla="val 37500"/>
            </a:avLst>
          </a:prstGeom>
          <a:solidFill>
            <a:srgbClr val="FF3300"/>
          </a:solidFill>
          <a:ln w="9525" algn="ctr">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(2.3) Define Forecast Cells</a:t>
            </a:r>
          </a:p>
        </p:txBody>
      </p:sp>
      <p:sp>
        <p:nvSpPr>
          <p:cNvPr id="46083" name="Rectangle 3"/>
          <p:cNvSpPr>
            <a:spLocks noGrp="1" noChangeArrowheads="1"/>
          </p:cNvSpPr>
          <p:nvPr>
            <p:ph type="body" sz="half" idx="1"/>
          </p:nvPr>
        </p:nvSpPr>
        <p:spPr>
          <a:xfrm>
            <a:off x="304800" y="3043238"/>
            <a:ext cx="8001000" cy="2514600"/>
          </a:xfrm>
        </p:spPr>
        <p:txBody>
          <a:bodyPr/>
          <a:lstStyle/>
          <a:p>
            <a:pPr marL="400050" indent="-400050" eaLnBrk="1" hangingPunct="1">
              <a:buSzTx/>
              <a:buFontTx/>
              <a:buAutoNum type="alphaLcParenR"/>
            </a:pPr>
            <a:r>
              <a:rPr lang="en-US" altLang="ja-JP" sz="2000" dirty="0">
                <a:ea typeface="ＭＳ Ｐゴシック" panose="020B0600070205080204" pitchFamily="34" charset="-128"/>
              </a:rPr>
              <a:t>Select “U63” as a forecast.</a:t>
            </a:r>
          </a:p>
          <a:p>
            <a:pPr marL="400050" indent="-400050" eaLnBrk="1" hangingPunct="1">
              <a:buSzTx/>
              <a:buFontTx/>
              <a:buAutoNum type="alphaLcParenR"/>
            </a:pPr>
            <a:r>
              <a:rPr lang="en-US" altLang="ja-JP" sz="2000" dirty="0">
                <a:ea typeface="ＭＳ Ｐゴシック" panose="020B0600070205080204" pitchFamily="34" charset="-128"/>
              </a:rPr>
              <a:t>Select Define Forecast button from the Crystal Ball toolbar.        The Define Forecast dialog box appears. </a:t>
            </a:r>
          </a:p>
          <a:p>
            <a:pPr marL="400050" indent="-400050" eaLnBrk="1" hangingPunct="1"/>
            <a:endParaRPr lang="en-US" altLang="ja-JP" sz="2000" dirty="0">
              <a:ea typeface="ＭＳ Ｐゴシック" panose="020B0600070205080204" pitchFamily="34" charset="-128"/>
            </a:endParaRPr>
          </a:p>
        </p:txBody>
      </p:sp>
      <p:pic>
        <p:nvPicPr>
          <p:cNvPr id="46084"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3800" y="3303588"/>
            <a:ext cx="550863"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46085" name="AutoShape 11"/>
          <p:cNvSpPr>
            <a:spLocks noChangeArrowheads="1"/>
          </p:cNvSpPr>
          <p:nvPr/>
        </p:nvSpPr>
        <p:spPr bwMode="auto">
          <a:xfrm>
            <a:off x="2171700" y="2597150"/>
            <a:ext cx="990600" cy="381000"/>
          </a:xfrm>
          <a:prstGeom prst="wedgeRoundRectCallout">
            <a:avLst>
              <a:gd name="adj1" fmla="val -73718"/>
              <a:gd name="adj2" fmla="val 65417"/>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Zone 6</a:t>
            </a:r>
          </a:p>
        </p:txBody>
      </p:sp>
      <p:sp>
        <p:nvSpPr>
          <p:cNvPr id="46086" name="Text Box 13"/>
          <p:cNvSpPr txBox="1">
            <a:spLocks noChangeArrowheads="1"/>
          </p:cNvSpPr>
          <p:nvPr/>
        </p:nvSpPr>
        <p:spPr bwMode="auto">
          <a:xfrm>
            <a:off x="501650" y="2009775"/>
            <a:ext cx="4908550" cy="400986"/>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An example of the forecast of Total Effort</a:t>
            </a:r>
          </a:p>
        </p:txBody>
      </p:sp>
      <p:grpSp>
        <p:nvGrpSpPr>
          <p:cNvPr id="46087" name="Group 14"/>
          <p:cNvGrpSpPr>
            <a:grpSpLocks/>
          </p:cNvGrpSpPr>
          <p:nvPr/>
        </p:nvGrpSpPr>
        <p:grpSpPr bwMode="auto">
          <a:xfrm>
            <a:off x="501650" y="1228725"/>
            <a:ext cx="5441950" cy="600075"/>
            <a:chOff x="316" y="774"/>
            <a:chExt cx="4056" cy="378"/>
          </a:xfrm>
        </p:grpSpPr>
        <p:sp>
          <p:nvSpPr>
            <p:cNvPr id="48143" name="File"/>
            <p:cNvSpPr>
              <a:spLocks noEditPoints="1" noChangeArrowheads="1"/>
            </p:cNvSpPr>
            <p:nvPr/>
          </p:nvSpPr>
          <p:spPr bwMode="auto">
            <a:xfrm>
              <a:off x="316" y="774"/>
              <a:ext cx="4056" cy="378"/>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dirty="0">
                <a:latin typeface="Arial" charset="0"/>
              </a:endParaRPr>
            </a:p>
          </p:txBody>
        </p:sp>
        <p:sp>
          <p:nvSpPr>
            <p:cNvPr id="46089" name="Rectangle 16"/>
            <p:cNvSpPr>
              <a:spLocks noChangeArrowheads="1"/>
            </p:cNvSpPr>
            <p:nvPr/>
          </p:nvSpPr>
          <p:spPr bwMode="auto">
            <a:xfrm>
              <a:off x="336" y="864"/>
              <a:ext cx="3829"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dirty="0"/>
                <a:t>Open “Composition Example-Quality-23.xls”</a:t>
              </a:r>
              <a:endParaRPr lang="en-US" altLang="en-US" dirty="0"/>
            </a:p>
          </p:txBody>
        </p:sp>
      </p:gr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681151" y="1472514"/>
            <a:ext cx="4354928" cy="4277161"/>
          </a:xfrm>
          <a:prstGeom prst="rect">
            <a:avLst/>
          </a:prstGeom>
        </p:spPr>
      </p:pic>
      <p:pic>
        <p:nvPicPr>
          <p:cNvPr id="4" name="Picture 3"/>
          <p:cNvPicPr>
            <a:picLocks noChangeAspect="1"/>
          </p:cNvPicPr>
          <p:nvPr/>
        </p:nvPicPr>
        <p:blipFill>
          <a:blip r:embed="rId3"/>
          <a:stretch>
            <a:fillRect/>
          </a:stretch>
        </p:blipFill>
        <p:spPr>
          <a:xfrm>
            <a:off x="407652" y="5140645"/>
            <a:ext cx="3754516" cy="1493088"/>
          </a:xfrm>
          <a:prstGeom prst="rect">
            <a:avLst/>
          </a:prstGeom>
        </p:spPr>
      </p:pic>
      <p:sp>
        <p:nvSpPr>
          <p:cNvPr id="47108"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(2.3) Define Forecast Cells – Continued </a:t>
            </a:r>
            <a:endParaRPr lang="en-US" altLang="en-US" dirty="0">
              <a:ea typeface="ＭＳ Ｐゴシック" panose="020B0600070205080204" pitchFamily="34" charset="-128"/>
            </a:endParaRPr>
          </a:p>
        </p:txBody>
      </p:sp>
      <p:sp>
        <p:nvSpPr>
          <p:cNvPr id="47109" name="Rectangle 3"/>
          <p:cNvSpPr>
            <a:spLocks noGrp="1" noChangeArrowheads="1"/>
          </p:cNvSpPr>
          <p:nvPr>
            <p:ph type="body" idx="1"/>
          </p:nvPr>
        </p:nvSpPr>
        <p:spPr>
          <a:xfrm>
            <a:off x="304800" y="1447800"/>
            <a:ext cx="3124200" cy="4648200"/>
          </a:xfrm>
        </p:spPr>
        <p:txBody>
          <a:bodyPr/>
          <a:lstStyle/>
          <a:p>
            <a:pPr marL="400050" indent="-400050" eaLnBrk="1" hangingPunct="1">
              <a:buSzTx/>
              <a:buFontTx/>
              <a:buAutoNum type="alphaLcParenR" startAt="3"/>
            </a:pPr>
            <a:r>
              <a:rPr lang="en-US" altLang="ja-JP" sz="2000" dirty="0">
                <a:ea typeface="ＭＳ Ｐゴシック" panose="020B0600070205080204" pitchFamily="34" charset="-128"/>
              </a:rPr>
              <a:t>Complete the Define Forecast dialog box. Enter “Total Effort” as the name of the forecast.</a:t>
            </a:r>
          </a:p>
          <a:p>
            <a:pPr marL="400050" indent="-400050" eaLnBrk="1" hangingPunct="1">
              <a:buSzTx/>
              <a:buFontTx/>
              <a:buAutoNum type="alphaLcParenR" startAt="3"/>
            </a:pPr>
            <a:r>
              <a:rPr lang="en-US" altLang="ja-JP" sz="2000" dirty="0">
                <a:ea typeface="ＭＳ Ｐゴシック" panose="020B0600070205080204" pitchFamily="34" charset="-128"/>
              </a:rPr>
              <a:t>To set additional forecast preferences, click the [More] button to expand the Define Forecast dialog box.</a:t>
            </a:r>
          </a:p>
          <a:p>
            <a:pPr marL="400050" indent="-400050" eaLnBrk="1" hangingPunct="1">
              <a:buSzTx/>
              <a:buFontTx/>
              <a:buAutoNum type="alphaLcParenR" startAt="5"/>
            </a:pPr>
            <a:r>
              <a:rPr lang="en-US" altLang="ja-JP" sz="2000" dirty="0">
                <a:ea typeface="ＭＳ Ｐゴシック" panose="020B0600070205080204" pitchFamily="34" charset="-128"/>
              </a:rPr>
              <a:t>Click the [OK] button.</a:t>
            </a:r>
          </a:p>
          <a:p>
            <a:pPr marL="400050" indent="-400050" eaLnBrk="1" hangingPunct="1"/>
            <a:endParaRPr lang="en-US" altLang="en-US" sz="2000" dirty="0"/>
          </a:p>
        </p:txBody>
      </p:sp>
      <p:sp>
        <p:nvSpPr>
          <p:cNvPr id="2" name="AutoShape 13"/>
          <p:cNvSpPr>
            <a:spLocks noChangeArrowheads="1"/>
          </p:cNvSpPr>
          <p:nvPr/>
        </p:nvSpPr>
        <p:spPr bwMode="auto">
          <a:xfrm>
            <a:off x="4200268" y="5324475"/>
            <a:ext cx="381000" cy="508000"/>
          </a:xfrm>
          <a:prstGeom prst="rightArrow">
            <a:avLst>
              <a:gd name="adj1" fmla="val 50000"/>
              <a:gd name="adj2" fmla="val 25000"/>
            </a:avLst>
          </a:prstGeom>
          <a:solidFill>
            <a:schemeClr val="accent1">
              <a:lumMod val="50000"/>
            </a:schemeClr>
          </a:solidFill>
          <a:ln w="9525" algn="ctr">
            <a:solidFill>
              <a:schemeClr val="tx1"/>
            </a:solidFill>
            <a:miter lim="800000"/>
            <a:headEnd/>
            <a:tailEnd/>
          </a:ln>
        </p:spPr>
        <p:txBody>
          <a:bodyPr wrap="none" lIns="92309" tIns="46154" rIns="92309" bIns="46154" anchor="ctr"/>
          <a:lstStyle/>
          <a:p>
            <a:pPr>
              <a:defRPr/>
            </a:pPr>
            <a:endParaRPr lang="en-US" dirty="0">
              <a:latin typeface="Arial" charset="0"/>
            </a:endParaRPr>
          </a:p>
        </p:txBody>
      </p:sp>
      <p:sp>
        <p:nvSpPr>
          <p:cNvPr id="47111" name="Oval 10"/>
          <p:cNvSpPr>
            <a:spLocks noChangeArrowheads="1"/>
          </p:cNvSpPr>
          <p:nvPr/>
        </p:nvSpPr>
        <p:spPr bwMode="auto">
          <a:xfrm>
            <a:off x="3657600" y="5410200"/>
            <a:ext cx="381000" cy="168275"/>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7112" name="AutoShape 11"/>
          <p:cNvSpPr>
            <a:spLocks noChangeArrowheads="1"/>
          </p:cNvSpPr>
          <p:nvPr/>
        </p:nvSpPr>
        <p:spPr bwMode="auto">
          <a:xfrm>
            <a:off x="3276600" y="4267200"/>
            <a:ext cx="1295400" cy="819150"/>
          </a:xfrm>
          <a:prstGeom prst="wedgeRoundRectCallout">
            <a:avLst>
              <a:gd name="adj1" fmla="val 2796"/>
              <a:gd name="adj2" fmla="val 93162"/>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dirty="0"/>
              <a:t>[More] button</a:t>
            </a:r>
          </a:p>
        </p:txBody>
      </p:sp>
      <p:sp>
        <p:nvSpPr>
          <p:cNvPr id="47113" name="Oval 12"/>
          <p:cNvSpPr>
            <a:spLocks noChangeArrowheads="1"/>
          </p:cNvSpPr>
          <p:nvPr/>
        </p:nvSpPr>
        <p:spPr bwMode="auto">
          <a:xfrm>
            <a:off x="5147619" y="5410200"/>
            <a:ext cx="685800" cy="43815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Tree>
    <p:extLst>
      <p:ext uri="{BB962C8B-B14F-4D97-AF65-F5344CB8AC3E}">
        <p14:creationId xmlns:p14="http://schemas.microsoft.com/office/powerpoint/2010/main" val="2653215607"/>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48"/>
          <p:cNvSpPr>
            <a:spLocks noGrp="1" noChangeArrowheads="1"/>
          </p:cNvSpPr>
          <p:nvPr>
            <p:ph type="title"/>
          </p:nvPr>
        </p:nvSpPr>
        <p:spPr>
          <a:noFill/>
        </p:spPr>
        <p:txBody>
          <a:bodyPr/>
          <a:lstStyle/>
          <a:p>
            <a:pPr eaLnBrk="1" hangingPunct="1"/>
            <a:r>
              <a:rPr lang="en-US" altLang="ja-JP" dirty="0">
                <a:ea typeface="ＭＳ Ｐゴシック" panose="020B0600070205080204" pitchFamily="34" charset="-128"/>
              </a:rPr>
              <a:t>Forecast Cells in the Worksheet</a:t>
            </a:r>
          </a:p>
        </p:txBody>
      </p:sp>
      <p:sp>
        <p:nvSpPr>
          <p:cNvPr id="48131" name="Rectangle 49"/>
          <p:cNvSpPr>
            <a:spLocks noChangeArrowheads="1"/>
          </p:cNvSpPr>
          <p:nvPr/>
        </p:nvSpPr>
        <p:spPr bwMode="auto">
          <a:xfrm>
            <a:off x="990600" y="1495425"/>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1</a:t>
            </a:r>
          </a:p>
          <a:p>
            <a:pPr algn="ctr" eaLnBrk="1" hangingPunct="1">
              <a:spcBef>
                <a:spcPct val="30000"/>
              </a:spcBef>
            </a:pPr>
            <a:r>
              <a:rPr lang="en-US" altLang="ja-JP" sz="1800" dirty="0"/>
              <a:t>B2:R60</a:t>
            </a:r>
          </a:p>
        </p:txBody>
      </p:sp>
      <p:sp>
        <p:nvSpPr>
          <p:cNvPr id="48132" name="Rectangle 50"/>
          <p:cNvSpPr>
            <a:spLocks noChangeArrowheads="1"/>
          </p:cNvSpPr>
          <p:nvPr/>
        </p:nvSpPr>
        <p:spPr bwMode="auto">
          <a:xfrm>
            <a:off x="2819400" y="1495425"/>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2</a:t>
            </a:r>
          </a:p>
          <a:p>
            <a:pPr algn="ctr" eaLnBrk="1" hangingPunct="1">
              <a:spcBef>
                <a:spcPct val="30000"/>
              </a:spcBef>
            </a:pPr>
            <a:r>
              <a:rPr lang="en-US" altLang="ja-JP" sz="1800" dirty="0"/>
              <a:t>T2:U60</a:t>
            </a:r>
          </a:p>
        </p:txBody>
      </p:sp>
      <p:sp>
        <p:nvSpPr>
          <p:cNvPr id="48133" name="Rectangle 51"/>
          <p:cNvSpPr>
            <a:spLocks noChangeArrowheads="1"/>
          </p:cNvSpPr>
          <p:nvPr/>
        </p:nvSpPr>
        <p:spPr bwMode="auto">
          <a:xfrm>
            <a:off x="4724400" y="1495425"/>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3</a:t>
            </a:r>
          </a:p>
          <a:p>
            <a:pPr algn="ctr" eaLnBrk="1" hangingPunct="1">
              <a:spcBef>
                <a:spcPct val="30000"/>
              </a:spcBef>
            </a:pPr>
            <a:r>
              <a:rPr lang="en-US" altLang="ja-JP" sz="1800" dirty="0"/>
              <a:t>V2:AC60</a:t>
            </a:r>
          </a:p>
        </p:txBody>
      </p:sp>
      <p:sp>
        <p:nvSpPr>
          <p:cNvPr id="48134" name="Rectangle 52"/>
          <p:cNvSpPr>
            <a:spLocks noChangeArrowheads="1"/>
          </p:cNvSpPr>
          <p:nvPr/>
        </p:nvSpPr>
        <p:spPr bwMode="auto">
          <a:xfrm>
            <a:off x="6629400" y="1495425"/>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4</a:t>
            </a:r>
          </a:p>
          <a:p>
            <a:pPr algn="ctr" eaLnBrk="1" hangingPunct="1">
              <a:spcBef>
                <a:spcPct val="30000"/>
              </a:spcBef>
            </a:pPr>
            <a:r>
              <a:rPr lang="en-US" altLang="ja-JP" sz="1800" dirty="0"/>
              <a:t>AE2:AL60</a:t>
            </a:r>
          </a:p>
        </p:txBody>
      </p:sp>
      <p:sp>
        <p:nvSpPr>
          <p:cNvPr id="48135" name="Rectangle 53"/>
          <p:cNvSpPr>
            <a:spLocks noChangeArrowheads="1"/>
          </p:cNvSpPr>
          <p:nvPr/>
        </p:nvSpPr>
        <p:spPr bwMode="auto">
          <a:xfrm>
            <a:off x="990600" y="2486025"/>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5</a:t>
            </a:r>
          </a:p>
          <a:p>
            <a:pPr algn="ctr" eaLnBrk="1" hangingPunct="1">
              <a:spcBef>
                <a:spcPct val="30000"/>
              </a:spcBef>
            </a:pPr>
            <a:r>
              <a:rPr lang="en-US" altLang="ja-JP" sz="1800" dirty="0"/>
              <a:t>A65:D70</a:t>
            </a:r>
          </a:p>
        </p:txBody>
      </p:sp>
      <p:sp>
        <p:nvSpPr>
          <p:cNvPr id="48136" name="Rectangle 54"/>
          <p:cNvSpPr>
            <a:spLocks noChangeArrowheads="1"/>
          </p:cNvSpPr>
          <p:nvPr/>
        </p:nvSpPr>
        <p:spPr bwMode="auto">
          <a:xfrm>
            <a:off x="2819400" y="2486025"/>
            <a:ext cx="1600200" cy="762000"/>
          </a:xfrm>
          <a:prstGeom prst="rect">
            <a:avLst/>
          </a:prstGeom>
          <a:solidFill>
            <a:schemeClr val="accent1"/>
          </a:solidFill>
          <a:ln w="9525" algn="ctr">
            <a:solidFill>
              <a:schemeClr val="tx1"/>
            </a:solidFill>
            <a:miter lim="800000"/>
            <a:headEnd/>
            <a:tailEnd/>
          </a:ln>
        </p:spPr>
        <p:txBody>
          <a:bodyPr wrap="none" lIns="92309" tIns="46154" rIns="92309" bIns="46154" anchor="ct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Zone 6</a:t>
            </a:r>
          </a:p>
          <a:p>
            <a:pPr algn="ctr" eaLnBrk="1" hangingPunct="1">
              <a:spcBef>
                <a:spcPct val="30000"/>
              </a:spcBef>
            </a:pPr>
            <a:r>
              <a:rPr lang="en-US" altLang="ja-JP" sz="1800" dirty="0"/>
              <a:t>S63:U67</a:t>
            </a:r>
          </a:p>
        </p:txBody>
      </p:sp>
      <p:graphicFrame>
        <p:nvGraphicFramePr>
          <p:cNvPr id="124983" name="Group 55"/>
          <p:cNvGraphicFramePr>
            <a:graphicFrameLocks noGrp="1"/>
          </p:cNvGraphicFramePr>
          <p:nvPr>
            <p:extLst>
              <p:ext uri="{D42A27DB-BD31-4B8C-83A1-F6EECF244321}">
                <p14:modId xmlns:p14="http://schemas.microsoft.com/office/powerpoint/2010/main" val="4010584101"/>
              </p:ext>
            </p:extLst>
          </p:nvPr>
        </p:nvGraphicFramePr>
        <p:xfrm>
          <a:off x="914400" y="3552825"/>
          <a:ext cx="7159625" cy="3048001"/>
        </p:xfrm>
        <a:graphic>
          <a:graphicData uri="http://schemas.openxmlformats.org/drawingml/2006/table">
            <a:tbl>
              <a:tblPr/>
              <a:tblGrid>
                <a:gridCol w="968375">
                  <a:extLst>
                    <a:ext uri="{9D8B030D-6E8A-4147-A177-3AD203B41FA5}">
                      <a16:colId xmlns:a16="http://schemas.microsoft.com/office/drawing/2014/main" val="20000"/>
                    </a:ext>
                  </a:extLst>
                </a:gridCol>
                <a:gridCol w="1419225">
                  <a:extLst>
                    <a:ext uri="{9D8B030D-6E8A-4147-A177-3AD203B41FA5}">
                      <a16:colId xmlns:a16="http://schemas.microsoft.com/office/drawing/2014/main" val="20001"/>
                    </a:ext>
                  </a:extLst>
                </a:gridCol>
                <a:gridCol w="4772025">
                  <a:extLst>
                    <a:ext uri="{9D8B030D-6E8A-4147-A177-3AD203B41FA5}">
                      <a16:colId xmlns:a16="http://schemas.microsoft.com/office/drawing/2014/main" val="20002"/>
                    </a:ext>
                  </a:extLst>
                </a:gridCol>
              </a:tblGrid>
              <a:tr h="434975">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900" b="1" i="0" u="none" strike="noStrike" cap="none" normalizeH="0" baseline="0" dirty="0">
                          <a:ln>
                            <a:noFill/>
                          </a:ln>
                          <a:solidFill>
                            <a:schemeClr val="tx1"/>
                          </a:solidFill>
                          <a:effectLst/>
                          <a:latin typeface="Arial" charset="0"/>
                          <a:ea typeface="ＭＳ Ｐゴシック" pitchFamily="34" charset="-128"/>
                        </a:rPr>
                        <a:t>Zone</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900" b="1" i="0" u="none" strike="noStrike" cap="none" normalizeH="0" baseline="0" dirty="0">
                          <a:ln>
                            <a:noFill/>
                          </a:ln>
                          <a:solidFill>
                            <a:schemeClr val="tx1"/>
                          </a:solidFill>
                          <a:effectLst/>
                          <a:latin typeface="Arial" charset="0"/>
                          <a:ea typeface="ＭＳ Ｐゴシック" pitchFamily="34" charset="-128"/>
                        </a:rPr>
                        <a:t>Cells</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1" i="0" u="none" strike="noStrike" cap="none" normalizeH="0" baseline="0" dirty="0">
                          <a:ln>
                            <a:noFill/>
                          </a:ln>
                          <a:solidFill>
                            <a:schemeClr val="tx1"/>
                          </a:solidFill>
                          <a:effectLst/>
                          <a:latin typeface="Arial" charset="0"/>
                          <a:ea typeface="ＭＳ Ｐゴシック" pitchFamily="34" charset="-128"/>
                        </a:rPr>
                        <a:t>Descriptions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3656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Zone 1</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B2:R60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Baseline</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Zone 2</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T2:U60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Select subprocess options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Zone 3</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V2:AC60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Assumption cells of subprocess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Zone 4</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AE2:AL60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Assumption cells of unit costs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3656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Zone 5</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A65:D70</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Constraints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3497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Zone 6</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S63:U67</a:t>
                      </a:r>
                    </a:p>
                  </a:txBody>
                  <a:tcPr marL="92309" marR="92309" marT="46154" marB="461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Forecast cells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48171" name="Rectangle 89"/>
          <p:cNvSpPr>
            <a:spLocks noChangeArrowheads="1"/>
          </p:cNvSpPr>
          <p:nvPr/>
        </p:nvSpPr>
        <p:spPr bwMode="auto">
          <a:xfrm>
            <a:off x="838200" y="1266825"/>
            <a:ext cx="7543800" cy="2057400"/>
          </a:xfrm>
          <a:prstGeom prst="rect">
            <a:avLst/>
          </a:prstGeom>
          <a:noFill/>
          <a:ln w="38100" algn="ctr">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8172" name="AutoShape 90"/>
          <p:cNvSpPr>
            <a:spLocks noChangeArrowheads="1"/>
          </p:cNvSpPr>
          <p:nvPr/>
        </p:nvSpPr>
        <p:spPr bwMode="auto">
          <a:xfrm>
            <a:off x="2667000" y="2714625"/>
            <a:ext cx="457200" cy="304800"/>
          </a:xfrm>
          <a:prstGeom prst="rightArrow">
            <a:avLst>
              <a:gd name="adj1" fmla="val 50000"/>
              <a:gd name="adj2" fmla="val 37500"/>
            </a:avLst>
          </a:prstGeom>
          <a:solidFill>
            <a:srgbClr val="FF3300"/>
          </a:solidFill>
          <a:ln w="9525" algn="ctr">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8173" name="Rectangle 91"/>
          <p:cNvSpPr>
            <a:spLocks noChangeArrowheads="1"/>
          </p:cNvSpPr>
          <p:nvPr/>
        </p:nvSpPr>
        <p:spPr bwMode="auto">
          <a:xfrm>
            <a:off x="911225" y="6143625"/>
            <a:ext cx="7162800" cy="457200"/>
          </a:xfrm>
          <a:prstGeom prst="rect">
            <a:avLst/>
          </a:prstGeom>
          <a:noFill/>
          <a:ln w="57150" algn="ctr">
            <a:solidFill>
              <a:srgbClr val="FF3300"/>
            </a:solidFill>
            <a:miter lim="800000"/>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48174" name="AutoShape 92"/>
          <p:cNvSpPr>
            <a:spLocks noChangeArrowheads="1"/>
          </p:cNvSpPr>
          <p:nvPr/>
        </p:nvSpPr>
        <p:spPr bwMode="auto">
          <a:xfrm>
            <a:off x="398463" y="6178550"/>
            <a:ext cx="457200" cy="304800"/>
          </a:xfrm>
          <a:prstGeom prst="rightArrow">
            <a:avLst>
              <a:gd name="adj1" fmla="val 50000"/>
              <a:gd name="adj2" fmla="val 37500"/>
            </a:avLst>
          </a:prstGeom>
          <a:solidFill>
            <a:srgbClr val="FF3300"/>
          </a:solidFill>
          <a:ln w="9525" algn="ctr">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6"/>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Forecast Cells in the Worksheet – Continued </a:t>
            </a:r>
            <a:endParaRPr lang="en-US" altLang="en-US" dirty="0">
              <a:ea typeface="ＭＳ Ｐゴシック" panose="020B0600070205080204" pitchFamily="34" charset="-128"/>
            </a:endParaRPr>
          </a:p>
        </p:txBody>
      </p:sp>
      <p:graphicFrame>
        <p:nvGraphicFramePr>
          <p:cNvPr id="113699" name="Group 35"/>
          <p:cNvGraphicFramePr>
            <a:graphicFrameLocks noGrp="1"/>
          </p:cNvGraphicFramePr>
          <p:nvPr>
            <p:ph idx="4294967295"/>
            <p:extLst>
              <p:ext uri="{D42A27DB-BD31-4B8C-83A1-F6EECF244321}">
                <p14:modId xmlns:p14="http://schemas.microsoft.com/office/powerpoint/2010/main" val="3336581734"/>
              </p:ext>
            </p:extLst>
          </p:nvPr>
        </p:nvGraphicFramePr>
        <p:xfrm>
          <a:off x="304800" y="1603375"/>
          <a:ext cx="8610600" cy="3197446"/>
        </p:xfrm>
        <a:graphic>
          <a:graphicData uri="http://schemas.openxmlformats.org/drawingml/2006/table">
            <a:tbl>
              <a:tblPr/>
              <a:tblGrid>
                <a:gridCol w="3276600">
                  <a:extLst>
                    <a:ext uri="{9D8B030D-6E8A-4147-A177-3AD203B41FA5}">
                      <a16:colId xmlns:a16="http://schemas.microsoft.com/office/drawing/2014/main" val="20000"/>
                    </a:ext>
                  </a:extLst>
                </a:gridCol>
                <a:gridCol w="5334000">
                  <a:extLst>
                    <a:ext uri="{9D8B030D-6E8A-4147-A177-3AD203B41FA5}">
                      <a16:colId xmlns:a16="http://schemas.microsoft.com/office/drawing/2014/main" val="20001"/>
                    </a:ext>
                  </a:extLst>
                </a:gridCol>
              </a:tblGrid>
              <a:tr h="49681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endParaRPr kumimoji="0" lang="ja-JP" altLang="en-US" sz="1900" b="0" i="0" u="none" strike="noStrike" cap="none" normalizeH="0" baseline="0" dirty="0">
                        <a:ln>
                          <a:noFill/>
                        </a:ln>
                        <a:solidFill>
                          <a:schemeClr val="bg1"/>
                        </a:solidFill>
                        <a:effectLst/>
                        <a:latin typeface="Arial" charset="0"/>
                        <a:ea typeface="ＭＳ Ｐゴシック" pitchFamily="34" charset="-128"/>
                      </a:endParaRPr>
                    </a:p>
                  </a:txBody>
                  <a:tcPr marL="92309" marR="92309" marT="46147" marB="4614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bg1"/>
                          </a:solidFill>
                          <a:effectLst/>
                          <a:latin typeface="Arial" charset="0"/>
                          <a:ea typeface="ＭＳ Ｐゴシック" pitchFamily="34" charset="-128"/>
                        </a:rPr>
                        <a:t>Formula</a:t>
                      </a:r>
                    </a:p>
                  </a:txBody>
                  <a:tcPr marL="92309" marR="92309" marT="46147" marB="4614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extLst>
                  <a:ext uri="{0D108BD9-81ED-4DB2-BD59-A6C34878D82A}">
                    <a16:rowId xmlns:a16="http://schemas.microsoft.com/office/drawing/2014/main" val="10000"/>
                  </a:ext>
                </a:extLst>
              </a:tr>
              <a:tr h="495228">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Total effort</a:t>
                      </a:r>
                    </a:p>
                  </a:txBody>
                  <a:tcPr marL="92309" marR="92309" marT="46147" marB="4614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Cost of effort for each process</a:t>
                      </a:r>
                      <a:endParaRPr kumimoji="0" lang="ja-JP" altLang="en-US" sz="2000" b="0" i="0" u="none" strike="noStrike" cap="none" normalizeH="0" baseline="0" dirty="0">
                        <a:ln>
                          <a:noFill/>
                        </a:ln>
                        <a:solidFill>
                          <a:schemeClr val="tx1"/>
                        </a:solidFill>
                        <a:effectLst/>
                        <a:latin typeface="Arial" charset="0"/>
                        <a:ea typeface="ＭＳ Ｐゴシック" pitchFamily="34" charset="-128"/>
                      </a:endParaRPr>
                    </a:p>
                  </a:txBody>
                  <a:tcPr marL="92309" marR="92309" marT="46147" marB="4614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9681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Total cycle time</a:t>
                      </a:r>
                    </a:p>
                  </a:txBody>
                  <a:tcPr marL="92309" marR="92309" marT="46147" marB="4614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Cycle time for each process</a:t>
                      </a:r>
                    </a:p>
                  </a:txBody>
                  <a:tcPr marL="92309" marR="92309" marT="46147" marB="4614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0180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Total quality (rework costs)</a:t>
                      </a:r>
                    </a:p>
                  </a:txBody>
                  <a:tcPr marL="92309" marR="92309" marT="46147" marB="4614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Sum of quality rework costs for each review or test   </a:t>
                      </a:r>
                    </a:p>
                  </a:txBody>
                  <a:tcPr marL="92309" marR="92309" marT="46147" marB="4614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06561">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Overall costs</a:t>
                      </a:r>
                    </a:p>
                  </a:txBody>
                  <a:tcPr marL="92309" marR="92309" marT="46147" marB="4614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{Total efforts} + {Total quality rework costs} +{{{Totals cycle time} – 100(days)} *1000(dollars)}</a:t>
                      </a:r>
                    </a:p>
                  </a:txBody>
                  <a:tcPr marL="92309" marR="92309" marT="46147" marB="4614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49175" name="AutoShape 32"/>
          <p:cNvSpPr>
            <a:spLocks noChangeArrowheads="1"/>
          </p:cNvSpPr>
          <p:nvPr/>
        </p:nvSpPr>
        <p:spPr bwMode="auto">
          <a:xfrm>
            <a:off x="3657600" y="5029200"/>
            <a:ext cx="2514600" cy="762000"/>
          </a:xfrm>
          <a:prstGeom prst="wedgeRoundRectCallout">
            <a:avLst>
              <a:gd name="adj1" fmla="val -20014"/>
              <a:gd name="adj2" fmla="val -90625"/>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Schedule slip penalty costs/day </a:t>
            </a:r>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altLang="ja-JP" b="0" dirty="0">
                <a:ea typeface="ＭＳ Ｐゴシック" panose="020B0600070205080204" pitchFamily="34" charset="-128"/>
              </a:rPr>
              <a:t>(3) Run Simulations</a:t>
            </a:r>
          </a:p>
        </p:txBody>
      </p:sp>
      <p:sp>
        <p:nvSpPr>
          <p:cNvPr id="50179" name="Rectangle 3"/>
          <p:cNvSpPr>
            <a:spLocks noGrp="1" noChangeArrowheads="1"/>
          </p:cNvSpPr>
          <p:nvPr>
            <p:ph type="body" idx="1"/>
          </p:nvPr>
        </p:nvSpPr>
        <p:spPr/>
        <p:txBody>
          <a:bodyPr/>
          <a:lstStyle/>
          <a:p>
            <a:pPr marL="400050" indent="-400050" eaLnBrk="1" hangingPunct="1"/>
            <a:r>
              <a:rPr lang="en-US" altLang="ja-JP" sz="2000" dirty="0">
                <a:ea typeface="ＭＳ Ｐゴシック" panose="020B0600070205080204" pitchFamily="34" charset="-128"/>
              </a:rPr>
              <a:t>(3.1) Set Run Preferences.</a:t>
            </a:r>
          </a:p>
          <a:p>
            <a:pPr marL="400050" indent="-400050" eaLnBrk="1" hangingPunct="1"/>
            <a:r>
              <a:rPr lang="en-US" altLang="ja-JP" sz="2000" dirty="0">
                <a:ea typeface="ＭＳ Ｐゴシック" panose="020B0600070205080204" pitchFamily="34" charset="-128"/>
              </a:rPr>
              <a:t>(3.2) Run Simulations.</a:t>
            </a:r>
          </a:p>
          <a:p>
            <a:pPr marL="400050" indent="-400050" eaLnBrk="1" hangingPunct="1"/>
            <a:r>
              <a:rPr lang="en-US" altLang="ja-JP" sz="2000" dirty="0">
                <a:ea typeface="ＭＳ Ｐゴシック" panose="020B0600070205080204" pitchFamily="34" charset="-128"/>
              </a:rPr>
              <a:t>(3.3) Save and Restore Simulation Results. </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ltLang="en-US" dirty="0"/>
              <a:t>Learning Objectives</a:t>
            </a:r>
          </a:p>
        </p:txBody>
      </p:sp>
      <p:sp>
        <p:nvSpPr>
          <p:cNvPr id="5123" name="Rectangle 3"/>
          <p:cNvSpPr>
            <a:spLocks noGrp="1" noChangeArrowheads="1"/>
          </p:cNvSpPr>
          <p:nvPr>
            <p:ph type="body" idx="1"/>
          </p:nvPr>
        </p:nvSpPr>
        <p:spPr/>
        <p:txBody>
          <a:bodyPr/>
          <a:lstStyle/>
          <a:p>
            <a:pPr marL="457200" lvl="1" eaLnBrk="1" hangingPunct="1">
              <a:buFont typeface="Arial" panose="020B0604020202020204" pitchFamily="34" charset="0"/>
              <a:buChar char="•"/>
            </a:pPr>
            <a:r>
              <a:rPr lang="en-US" altLang="en-US" sz="2000" dirty="0"/>
              <a:t>Understand how Monte Carlo simulation can be used to assess project management risks related to schedule and quality</a:t>
            </a:r>
          </a:p>
          <a:p>
            <a:pPr marL="457200" lvl="1" eaLnBrk="1" hangingPunct="1">
              <a:buFont typeface="Arial" panose="020B0604020202020204" pitchFamily="34" charset="0"/>
              <a:buChar char="•"/>
            </a:pPr>
            <a:r>
              <a:rPr lang="en-US" altLang="en-US" sz="2000" dirty="0"/>
              <a:t>Apply Monte Carlo simulation in the Pico laptop context to assess the impact of schedule and quality uncertainties on the standard organizational process</a:t>
            </a:r>
          </a:p>
          <a:p>
            <a:pPr marL="457200" lvl="1" eaLnBrk="1" hangingPunct="1">
              <a:buFont typeface="Arial" panose="020B0604020202020204" pitchFamily="34" charset="0"/>
              <a:buChar char="•"/>
            </a:pPr>
            <a:r>
              <a:rPr lang="en-US" altLang="en-US" sz="2000" dirty="0"/>
              <a:t>Recognize Monte Carlo simulation as another tool in the CMMI High Maturity toolkit that can be used to conduct process performance modeling</a:t>
            </a:r>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4"/>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(3.1) Set Run Preferences</a:t>
            </a:r>
          </a:p>
        </p:txBody>
      </p:sp>
      <p:sp>
        <p:nvSpPr>
          <p:cNvPr id="51203" name="Rectangle 5"/>
          <p:cNvSpPr>
            <a:spLocks noGrp="1" noChangeArrowheads="1"/>
          </p:cNvSpPr>
          <p:nvPr>
            <p:ph type="body" sz="half" idx="1"/>
          </p:nvPr>
        </p:nvSpPr>
        <p:spPr>
          <a:xfrm>
            <a:off x="304800" y="2438400"/>
            <a:ext cx="6635750" cy="3657600"/>
          </a:xfrm>
        </p:spPr>
        <p:txBody>
          <a:bodyPr/>
          <a:lstStyle/>
          <a:p>
            <a:pPr marL="361950" indent="-361950" eaLnBrk="1" hangingPunct="1">
              <a:buSzTx/>
              <a:buFontTx/>
              <a:buAutoNum type="alphaLcParenR"/>
            </a:pPr>
            <a:r>
              <a:rPr lang="en-US" altLang="ja-JP" sz="2000" dirty="0">
                <a:ea typeface="ＭＳ Ｐゴシック" panose="020B0600070205080204" pitchFamily="34" charset="-128"/>
              </a:rPr>
              <a:t>Choose the Run Preferences button</a:t>
            </a:r>
          </a:p>
          <a:p>
            <a:pPr marL="361950" indent="-361950" eaLnBrk="1" hangingPunct="1">
              <a:buSzTx/>
            </a:pPr>
            <a:r>
              <a:rPr lang="en-US" altLang="ja-JP" sz="2000" dirty="0">
                <a:ea typeface="ＭＳ Ｐゴシック" panose="020B0600070205080204" pitchFamily="34" charset="-128"/>
              </a:rPr>
              <a:t>      to display the Run Preferences dialog box.</a:t>
            </a:r>
          </a:p>
          <a:p>
            <a:pPr marL="361950" indent="-361950" eaLnBrk="1" hangingPunct="1"/>
            <a:endParaRPr lang="en-US" altLang="ja-JP" sz="2000" dirty="0">
              <a:ea typeface="ＭＳ Ｐゴシック" panose="020B0600070205080204" pitchFamily="34" charset="-128"/>
            </a:endParaRPr>
          </a:p>
          <a:p>
            <a:pPr marL="361950" indent="-361950" eaLnBrk="1" hangingPunct="1"/>
            <a:r>
              <a:rPr lang="en-US" altLang="ja-JP" sz="1900" dirty="0">
                <a:ea typeface="ＭＳ Ｐゴシック" panose="020B0600070205080204" pitchFamily="34" charset="-128"/>
              </a:rPr>
              <a:t>Note: Make sure other Excel files are closed.</a:t>
            </a:r>
            <a:endParaRPr lang="ja-JP" altLang="en-US" sz="1900" dirty="0">
              <a:ea typeface="ＭＳ Ｐゴシック" panose="020B0600070205080204" pitchFamily="34" charset="-128"/>
            </a:endParaRPr>
          </a:p>
        </p:txBody>
      </p:sp>
      <p:grpSp>
        <p:nvGrpSpPr>
          <p:cNvPr id="51204" name="Group 15"/>
          <p:cNvGrpSpPr>
            <a:grpSpLocks/>
          </p:cNvGrpSpPr>
          <p:nvPr/>
        </p:nvGrpSpPr>
        <p:grpSpPr bwMode="auto">
          <a:xfrm>
            <a:off x="501650" y="1228725"/>
            <a:ext cx="5594350" cy="600075"/>
            <a:chOff x="316" y="774"/>
            <a:chExt cx="4056" cy="378"/>
          </a:xfrm>
        </p:grpSpPr>
        <p:sp>
          <p:nvSpPr>
            <p:cNvPr id="53264" name="File"/>
            <p:cNvSpPr>
              <a:spLocks noEditPoints="1" noChangeArrowheads="1"/>
            </p:cNvSpPr>
            <p:nvPr/>
          </p:nvSpPr>
          <p:spPr bwMode="auto">
            <a:xfrm>
              <a:off x="316" y="774"/>
              <a:ext cx="4056" cy="378"/>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dirty="0">
                <a:latin typeface="Arial" charset="0"/>
              </a:endParaRPr>
            </a:p>
          </p:txBody>
        </p:sp>
        <p:sp>
          <p:nvSpPr>
            <p:cNvPr id="51207" name="Rectangle 17"/>
            <p:cNvSpPr>
              <a:spLocks noChangeArrowheads="1"/>
            </p:cNvSpPr>
            <p:nvPr/>
          </p:nvSpPr>
          <p:spPr bwMode="auto">
            <a:xfrm>
              <a:off x="336" y="864"/>
              <a:ext cx="372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dirty="0"/>
                <a:t>Open “Composition Example-Quality-31.xls”</a:t>
              </a:r>
              <a:endParaRPr lang="en-US" altLang="en-US" dirty="0"/>
            </a:p>
          </p:txBody>
        </p:sp>
      </p:grpSp>
      <p:pic>
        <p:nvPicPr>
          <p:cNvPr id="51205"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54600" y="2362200"/>
            <a:ext cx="279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343400" y="2010178"/>
            <a:ext cx="4628236" cy="4162021"/>
          </a:xfrm>
          <a:prstGeom prst="rect">
            <a:avLst/>
          </a:prstGeom>
        </p:spPr>
      </p:pic>
      <p:sp>
        <p:nvSpPr>
          <p:cNvPr id="52226"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(3.1) Set Run Preferences – Continued </a:t>
            </a:r>
            <a:endParaRPr lang="en-US" altLang="en-US" dirty="0">
              <a:ea typeface="ＭＳ Ｐゴシック" panose="020B0600070205080204" pitchFamily="34" charset="-128"/>
            </a:endParaRPr>
          </a:p>
        </p:txBody>
      </p:sp>
      <p:sp>
        <p:nvSpPr>
          <p:cNvPr id="52227" name="Rectangle 3"/>
          <p:cNvSpPr>
            <a:spLocks noGrp="1" noChangeArrowheads="1"/>
          </p:cNvSpPr>
          <p:nvPr>
            <p:ph type="body" idx="1"/>
          </p:nvPr>
        </p:nvSpPr>
        <p:spPr>
          <a:xfrm>
            <a:off x="304800" y="1447800"/>
            <a:ext cx="4267200" cy="5257800"/>
          </a:xfrm>
        </p:spPr>
        <p:txBody>
          <a:bodyPr/>
          <a:lstStyle/>
          <a:p>
            <a:pPr marL="400050" indent="-400050" eaLnBrk="1" hangingPunct="1">
              <a:buSzTx/>
              <a:buFontTx/>
              <a:buAutoNum type="alphaLcParenR" startAt="2"/>
            </a:pPr>
            <a:r>
              <a:rPr lang="en-US" altLang="ja-JP" sz="2000" dirty="0">
                <a:ea typeface="ＭＳ Ｐゴシック" panose="020B0600070205080204" pitchFamily="34" charset="-128"/>
              </a:rPr>
              <a:t>Click the tab with the preferences you want to change.</a:t>
            </a:r>
          </a:p>
          <a:p>
            <a:pPr marL="857250" lvl="1" indent="-400050" eaLnBrk="1" hangingPunct="1"/>
            <a:r>
              <a:rPr lang="en-US" altLang="ja-JP" sz="2000" b="1" dirty="0">
                <a:ea typeface="ＭＳ Ｐゴシック" panose="020B0600070205080204" pitchFamily="34" charset="-128"/>
              </a:rPr>
              <a:t>Trials preference tab</a:t>
            </a:r>
            <a:r>
              <a:rPr lang="en-US" altLang="ja-JP" sz="2000" dirty="0">
                <a:ea typeface="ＭＳ Ｐゴシック" panose="020B0600070205080204" pitchFamily="34" charset="-128"/>
              </a:rPr>
              <a:t> – Specify the number of trials until stopping a simulation, calculation errors, and precision control.</a:t>
            </a:r>
            <a:endParaRPr lang="en-US" altLang="en-US" sz="2000" i="1" dirty="0"/>
          </a:p>
        </p:txBody>
      </p:sp>
      <p:sp>
        <p:nvSpPr>
          <p:cNvPr id="52229" name="Oval 6"/>
          <p:cNvSpPr>
            <a:spLocks noChangeArrowheads="1"/>
          </p:cNvSpPr>
          <p:nvPr/>
        </p:nvSpPr>
        <p:spPr bwMode="auto">
          <a:xfrm>
            <a:off x="6781800" y="2808829"/>
            <a:ext cx="1143000" cy="3048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52230" name="Oval 7"/>
          <p:cNvSpPr>
            <a:spLocks noChangeArrowheads="1"/>
          </p:cNvSpPr>
          <p:nvPr/>
        </p:nvSpPr>
        <p:spPr bwMode="auto">
          <a:xfrm>
            <a:off x="6934200" y="3989388"/>
            <a:ext cx="609600" cy="3048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52231" name="AutoShape 9"/>
          <p:cNvSpPr>
            <a:spLocks noChangeArrowheads="1"/>
          </p:cNvSpPr>
          <p:nvPr/>
        </p:nvSpPr>
        <p:spPr bwMode="auto">
          <a:xfrm>
            <a:off x="4578178" y="1642225"/>
            <a:ext cx="2894013" cy="457200"/>
          </a:xfrm>
          <a:prstGeom prst="wedgeRoundRectCallout">
            <a:avLst>
              <a:gd name="adj1" fmla="val -44307"/>
              <a:gd name="adj2" fmla="val 99954"/>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Trials preference tab</a:t>
            </a:r>
          </a:p>
        </p:txBody>
      </p:sp>
      <p:sp>
        <p:nvSpPr>
          <p:cNvPr id="52232" name="Oval 6"/>
          <p:cNvSpPr>
            <a:spLocks noChangeArrowheads="1"/>
          </p:cNvSpPr>
          <p:nvPr/>
        </p:nvSpPr>
        <p:spPr bwMode="auto">
          <a:xfrm>
            <a:off x="4800600" y="5867399"/>
            <a:ext cx="1143000" cy="3048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Tree>
    <p:extLst>
      <p:ext uri="{BB962C8B-B14F-4D97-AF65-F5344CB8AC3E}">
        <p14:creationId xmlns:p14="http://schemas.microsoft.com/office/powerpoint/2010/main" val="4069061800"/>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679087" y="2708919"/>
            <a:ext cx="4138019" cy="3756986"/>
          </a:xfrm>
          <a:prstGeom prst="rect">
            <a:avLst/>
          </a:prstGeom>
        </p:spPr>
      </p:pic>
      <p:pic>
        <p:nvPicPr>
          <p:cNvPr id="2" name="Picture 1"/>
          <p:cNvPicPr>
            <a:picLocks noChangeAspect="1"/>
          </p:cNvPicPr>
          <p:nvPr/>
        </p:nvPicPr>
        <p:blipFill>
          <a:blip r:embed="rId3"/>
          <a:stretch>
            <a:fillRect/>
          </a:stretch>
        </p:blipFill>
        <p:spPr>
          <a:xfrm>
            <a:off x="286003" y="1901654"/>
            <a:ext cx="4160881" cy="3772227"/>
          </a:xfrm>
          <a:prstGeom prst="rect">
            <a:avLst/>
          </a:prstGeom>
        </p:spPr>
      </p:pic>
      <p:sp>
        <p:nvSpPr>
          <p:cNvPr id="53250"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(3.1) Set Run Preferences – Continued</a:t>
            </a:r>
            <a:endParaRPr lang="en-US" altLang="en-US" dirty="0">
              <a:ea typeface="ＭＳ Ｐゴシック" panose="020B0600070205080204" pitchFamily="34" charset="-128"/>
            </a:endParaRPr>
          </a:p>
        </p:txBody>
      </p:sp>
      <p:sp>
        <p:nvSpPr>
          <p:cNvPr id="53253" name="Oval 8"/>
          <p:cNvSpPr>
            <a:spLocks noChangeArrowheads="1"/>
          </p:cNvSpPr>
          <p:nvPr/>
        </p:nvSpPr>
        <p:spPr bwMode="auto">
          <a:xfrm>
            <a:off x="669964" y="3559884"/>
            <a:ext cx="284163" cy="3048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53254" name="Rectangle 9"/>
          <p:cNvSpPr>
            <a:spLocks noChangeArrowheads="1"/>
          </p:cNvSpPr>
          <p:nvPr/>
        </p:nvSpPr>
        <p:spPr bwMode="auto">
          <a:xfrm>
            <a:off x="481137" y="5629003"/>
            <a:ext cx="4086225" cy="103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2309" tIns="46154" rIns="92309" bIns="46154">
            <a:spAutoFit/>
          </a:bodyPr>
          <a:lstStyle>
            <a:lvl1pPr marL="342900" indent="-342900" eaLnBrk="0" hangingPunct="0">
              <a:tabLst>
                <a:tab pos="225425"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25425"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25425"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25425" algn="l"/>
              </a:tabLst>
              <a:defRPr sz="2000">
                <a:solidFill>
                  <a:schemeClr val="tx1"/>
                </a:solidFill>
                <a:latin typeface="Arial" panose="020B0604020202020204" pitchFamily="34" charset="0"/>
                <a:ea typeface="ＭＳ Ｐゴシック" panose="020B0600070205080204" pitchFamily="34" charset="-128"/>
              </a:defRPr>
            </a:lvl4pPr>
            <a:lvl5pPr marL="6350" eaLnBrk="0" hangingPunct="0">
              <a:tabLst>
                <a:tab pos="225425" algn="l"/>
              </a:tabLst>
              <a:defRPr sz="2000">
                <a:solidFill>
                  <a:schemeClr val="tx1"/>
                </a:solidFill>
                <a:latin typeface="Arial" panose="020B0604020202020204" pitchFamily="34" charset="0"/>
                <a:ea typeface="ＭＳ Ｐゴシック" panose="020B0600070205080204" pitchFamily="34" charset="-128"/>
              </a:defRPr>
            </a:lvl5pPr>
            <a:lvl6pPr marL="463550" eaLnBrk="0" fontAlgn="base" hangingPunct="0">
              <a:spcBef>
                <a:spcPct val="50000"/>
              </a:spcBef>
              <a:spcAft>
                <a:spcPct val="0"/>
              </a:spcAft>
              <a:tabLst>
                <a:tab pos="225425" algn="l"/>
              </a:tabLst>
              <a:defRPr sz="2000">
                <a:solidFill>
                  <a:schemeClr val="tx1"/>
                </a:solidFill>
                <a:latin typeface="Arial" panose="020B0604020202020204" pitchFamily="34" charset="0"/>
                <a:ea typeface="ＭＳ Ｐゴシック" panose="020B0600070205080204" pitchFamily="34" charset="-128"/>
              </a:defRPr>
            </a:lvl6pPr>
            <a:lvl7pPr marL="920750" eaLnBrk="0" fontAlgn="base" hangingPunct="0">
              <a:spcBef>
                <a:spcPct val="50000"/>
              </a:spcBef>
              <a:spcAft>
                <a:spcPct val="0"/>
              </a:spcAft>
              <a:tabLst>
                <a:tab pos="225425" algn="l"/>
              </a:tabLst>
              <a:defRPr sz="2000">
                <a:solidFill>
                  <a:schemeClr val="tx1"/>
                </a:solidFill>
                <a:latin typeface="Arial" panose="020B0604020202020204" pitchFamily="34" charset="0"/>
                <a:ea typeface="ＭＳ Ｐゴシック" panose="020B0600070205080204" pitchFamily="34" charset="-128"/>
              </a:defRPr>
            </a:lvl7pPr>
            <a:lvl8pPr marL="1377950" eaLnBrk="0" fontAlgn="base" hangingPunct="0">
              <a:spcBef>
                <a:spcPct val="50000"/>
              </a:spcBef>
              <a:spcAft>
                <a:spcPct val="0"/>
              </a:spcAft>
              <a:tabLst>
                <a:tab pos="225425" algn="l"/>
              </a:tabLst>
              <a:defRPr sz="2000">
                <a:solidFill>
                  <a:schemeClr val="tx1"/>
                </a:solidFill>
                <a:latin typeface="Arial" panose="020B0604020202020204" pitchFamily="34" charset="0"/>
                <a:ea typeface="ＭＳ Ｐゴシック" panose="020B0600070205080204" pitchFamily="34" charset="-128"/>
              </a:defRPr>
            </a:lvl8pPr>
            <a:lvl9pPr marL="1835150" eaLnBrk="0" fontAlgn="base" hangingPunct="0">
              <a:spcBef>
                <a:spcPct val="50000"/>
              </a:spcBef>
              <a:spcAft>
                <a:spcPct val="0"/>
              </a:spcAft>
              <a:tabLst>
                <a:tab pos="225425" algn="l"/>
              </a:tabLst>
              <a:defRPr sz="2000">
                <a:solidFill>
                  <a:schemeClr val="tx1"/>
                </a:solidFill>
                <a:latin typeface="Arial" panose="020B0604020202020204" pitchFamily="34" charset="0"/>
                <a:ea typeface="ＭＳ Ｐゴシック" panose="020B0600070205080204" pitchFamily="34" charset="-128"/>
              </a:defRPr>
            </a:lvl9pPr>
          </a:lstStyle>
          <a:p>
            <a:pPr lvl="4" eaLnBrk="1" hangingPunct="1">
              <a:buFontTx/>
              <a:buChar char="•"/>
            </a:pPr>
            <a:r>
              <a:rPr lang="en-US" altLang="ja-JP" sz="2200" b="1" dirty="0"/>
              <a:t> </a:t>
            </a:r>
            <a:r>
              <a:rPr lang="en-US" altLang="ja-JP" b="1" dirty="0"/>
              <a:t>Sampling preference tab</a:t>
            </a:r>
            <a:r>
              <a:rPr lang="en-US" altLang="ja-JP" dirty="0"/>
              <a:t> – </a:t>
            </a:r>
            <a:br>
              <a:rPr lang="en-US" altLang="ja-JP" dirty="0"/>
            </a:br>
            <a:r>
              <a:rPr lang="en-US" altLang="ja-JP" dirty="0"/>
              <a:t>	Set the sampling seed value, 	method, and sample size.</a:t>
            </a:r>
            <a:endParaRPr lang="en-US" altLang="ja-JP" sz="2200" b="1" dirty="0"/>
          </a:p>
        </p:txBody>
      </p:sp>
      <p:sp>
        <p:nvSpPr>
          <p:cNvPr id="53255" name="AutoShape 11"/>
          <p:cNvSpPr>
            <a:spLocks noChangeArrowheads="1"/>
          </p:cNvSpPr>
          <p:nvPr/>
        </p:nvSpPr>
        <p:spPr bwMode="auto">
          <a:xfrm>
            <a:off x="1371600" y="1066800"/>
            <a:ext cx="3429000" cy="457200"/>
          </a:xfrm>
          <a:prstGeom prst="wedgeRoundRectCallout">
            <a:avLst>
              <a:gd name="adj1" fmla="val -42130"/>
              <a:gd name="adj2" fmla="val 149306"/>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Sampling preference tab</a:t>
            </a:r>
          </a:p>
        </p:txBody>
      </p:sp>
      <p:sp>
        <p:nvSpPr>
          <p:cNvPr id="53256" name="AutoShape 12"/>
          <p:cNvSpPr>
            <a:spLocks noChangeArrowheads="1"/>
          </p:cNvSpPr>
          <p:nvPr/>
        </p:nvSpPr>
        <p:spPr bwMode="auto">
          <a:xfrm>
            <a:off x="5552024" y="2362785"/>
            <a:ext cx="3030537" cy="457200"/>
          </a:xfrm>
          <a:prstGeom prst="wedgeRoundRectCallout">
            <a:avLst>
              <a:gd name="adj1" fmla="val -35180"/>
              <a:gd name="adj2" fmla="val 79392"/>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Speed preference tab</a:t>
            </a:r>
          </a:p>
        </p:txBody>
      </p:sp>
      <p:sp>
        <p:nvSpPr>
          <p:cNvPr id="53257" name="Rectangle 15"/>
          <p:cNvSpPr>
            <a:spLocks noChangeArrowheads="1"/>
          </p:cNvSpPr>
          <p:nvPr/>
        </p:nvSpPr>
        <p:spPr bwMode="auto">
          <a:xfrm>
            <a:off x="4800600" y="1524000"/>
            <a:ext cx="408622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2309" tIns="46154" rIns="92309" bIns="46154">
            <a:spAutoFit/>
          </a:bodyPr>
          <a:lstStyle>
            <a:lvl1pPr marL="342900" indent="-342900" eaLnBrk="0" hangingPunct="0">
              <a:tabLst>
                <a:tab pos="225425"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25425"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25425"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25425" algn="l"/>
              </a:tabLst>
              <a:defRPr sz="2000">
                <a:solidFill>
                  <a:schemeClr val="tx1"/>
                </a:solidFill>
                <a:latin typeface="Arial" panose="020B0604020202020204" pitchFamily="34" charset="0"/>
                <a:ea typeface="ＭＳ Ｐゴシック" panose="020B0600070205080204" pitchFamily="34" charset="-128"/>
              </a:defRPr>
            </a:lvl4pPr>
            <a:lvl5pPr marL="6350" eaLnBrk="0" hangingPunct="0">
              <a:tabLst>
                <a:tab pos="225425" algn="l"/>
              </a:tabLst>
              <a:defRPr sz="2000">
                <a:solidFill>
                  <a:schemeClr val="tx1"/>
                </a:solidFill>
                <a:latin typeface="Arial" panose="020B0604020202020204" pitchFamily="34" charset="0"/>
                <a:ea typeface="ＭＳ Ｐゴシック" panose="020B0600070205080204" pitchFamily="34" charset="-128"/>
              </a:defRPr>
            </a:lvl5pPr>
            <a:lvl6pPr marL="463550" eaLnBrk="0" fontAlgn="base" hangingPunct="0">
              <a:spcBef>
                <a:spcPct val="50000"/>
              </a:spcBef>
              <a:spcAft>
                <a:spcPct val="0"/>
              </a:spcAft>
              <a:tabLst>
                <a:tab pos="225425" algn="l"/>
              </a:tabLst>
              <a:defRPr sz="2000">
                <a:solidFill>
                  <a:schemeClr val="tx1"/>
                </a:solidFill>
                <a:latin typeface="Arial" panose="020B0604020202020204" pitchFamily="34" charset="0"/>
                <a:ea typeface="ＭＳ Ｐゴシック" panose="020B0600070205080204" pitchFamily="34" charset="-128"/>
              </a:defRPr>
            </a:lvl6pPr>
            <a:lvl7pPr marL="920750" eaLnBrk="0" fontAlgn="base" hangingPunct="0">
              <a:spcBef>
                <a:spcPct val="50000"/>
              </a:spcBef>
              <a:spcAft>
                <a:spcPct val="0"/>
              </a:spcAft>
              <a:tabLst>
                <a:tab pos="225425" algn="l"/>
              </a:tabLst>
              <a:defRPr sz="2000">
                <a:solidFill>
                  <a:schemeClr val="tx1"/>
                </a:solidFill>
                <a:latin typeface="Arial" panose="020B0604020202020204" pitchFamily="34" charset="0"/>
                <a:ea typeface="ＭＳ Ｐゴシック" panose="020B0600070205080204" pitchFamily="34" charset="-128"/>
              </a:defRPr>
            </a:lvl7pPr>
            <a:lvl8pPr marL="1377950" eaLnBrk="0" fontAlgn="base" hangingPunct="0">
              <a:spcBef>
                <a:spcPct val="50000"/>
              </a:spcBef>
              <a:spcAft>
                <a:spcPct val="0"/>
              </a:spcAft>
              <a:tabLst>
                <a:tab pos="225425" algn="l"/>
              </a:tabLst>
              <a:defRPr sz="2000">
                <a:solidFill>
                  <a:schemeClr val="tx1"/>
                </a:solidFill>
                <a:latin typeface="Arial" panose="020B0604020202020204" pitchFamily="34" charset="0"/>
                <a:ea typeface="ＭＳ Ｐゴシック" panose="020B0600070205080204" pitchFamily="34" charset="-128"/>
              </a:defRPr>
            </a:lvl8pPr>
            <a:lvl9pPr marL="1835150" eaLnBrk="0" fontAlgn="base" hangingPunct="0">
              <a:spcBef>
                <a:spcPct val="50000"/>
              </a:spcBef>
              <a:spcAft>
                <a:spcPct val="0"/>
              </a:spcAft>
              <a:tabLst>
                <a:tab pos="225425" algn="l"/>
              </a:tabLst>
              <a:defRPr sz="2000">
                <a:solidFill>
                  <a:schemeClr val="tx1"/>
                </a:solidFill>
                <a:latin typeface="Arial" panose="020B0604020202020204" pitchFamily="34" charset="0"/>
                <a:ea typeface="ＭＳ Ｐゴシック" panose="020B0600070205080204" pitchFamily="34" charset="-128"/>
              </a:defRPr>
            </a:lvl9pPr>
          </a:lstStyle>
          <a:p>
            <a:pPr lvl="4" eaLnBrk="1" hangingPunct="1">
              <a:buFontTx/>
              <a:buChar char="•"/>
            </a:pPr>
            <a:r>
              <a:rPr lang="en-US" altLang="ja-JP" sz="2200" b="1" dirty="0"/>
              <a:t> </a:t>
            </a:r>
            <a:r>
              <a:rPr lang="en-US" altLang="ja-JP" b="1" dirty="0"/>
              <a:t>Speed preference tab</a:t>
            </a:r>
            <a:r>
              <a:rPr lang="en-US" altLang="ja-JP" dirty="0"/>
              <a:t> – </a:t>
            </a:r>
            <a:br>
              <a:rPr lang="en-US" altLang="ja-JP" dirty="0"/>
            </a:br>
            <a:r>
              <a:rPr lang="en-US" altLang="ja-JP" dirty="0"/>
              <a:t>	Select speed preferences.</a:t>
            </a:r>
            <a:endParaRPr lang="en-US" altLang="ja-JP" sz="2200" b="1" dirty="0"/>
          </a:p>
        </p:txBody>
      </p:sp>
      <p:sp>
        <p:nvSpPr>
          <p:cNvPr id="53258" name="Oval 8"/>
          <p:cNvSpPr>
            <a:spLocks noChangeArrowheads="1"/>
          </p:cNvSpPr>
          <p:nvPr/>
        </p:nvSpPr>
        <p:spPr bwMode="auto">
          <a:xfrm>
            <a:off x="5049837" y="3475930"/>
            <a:ext cx="284205" cy="3048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53259" name="Oval 8"/>
          <p:cNvSpPr>
            <a:spLocks noChangeArrowheads="1"/>
          </p:cNvSpPr>
          <p:nvPr/>
        </p:nvSpPr>
        <p:spPr bwMode="auto">
          <a:xfrm>
            <a:off x="5065236" y="4898271"/>
            <a:ext cx="284163" cy="3048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53260" name="Oval 8"/>
          <p:cNvSpPr>
            <a:spLocks noChangeArrowheads="1"/>
          </p:cNvSpPr>
          <p:nvPr/>
        </p:nvSpPr>
        <p:spPr bwMode="auto">
          <a:xfrm>
            <a:off x="5191918" y="6126446"/>
            <a:ext cx="849312" cy="3048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53261" name="Oval 8"/>
          <p:cNvSpPr>
            <a:spLocks noChangeArrowheads="1"/>
          </p:cNvSpPr>
          <p:nvPr/>
        </p:nvSpPr>
        <p:spPr bwMode="auto">
          <a:xfrm>
            <a:off x="812045" y="5369081"/>
            <a:ext cx="847725" cy="3048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53262" name="Oval 8"/>
          <p:cNvSpPr>
            <a:spLocks noChangeArrowheads="1"/>
          </p:cNvSpPr>
          <p:nvPr/>
        </p:nvSpPr>
        <p:spPr bwMode="auto">
          <a:xfrm>
            <a:off x="642980" y="2676723"/>
            <a:ext cx="284163" cy="3048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9" name="Oval 8"/>
          <p:cNvSpPr>
            <a:spLocks noChangeArrowheads="1"/>
          </p:cNvSpPr>
          <p:nvPr/>
        </p:nvSpPr>
        <p:spPr bwMode="auto">
          <a:xfrm>
            <a:off x="5049836" y="5282949"/>
            <a:ext cx="284163" cy="3048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Tree>
    <p:extLst>
      <p:ext uri="{BB962C8B-B14F-4D97-AF65-F5344CB8AC3E}">
        <p14:creationId xmlns:p14="http://schemas.microsoft.com/office/powerpoint/2010/main" val="2862109273"/>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659992" y="2667000"/>
            <a:ext cx="4138019" cy="3947502"/>
          </a:xfrm>
          <a:prstGeom prst="rect">
            <a:avLst/>
          </a:prstGeom>
        </p:spPr>
      </p:pic>
      <p:pic>
        <p:nvPicPr>
          <p:cNvPr id="2" name="Picture 1"/>
          <p:cNvPicPr>
            <a:picLocks noChangeAspect="1"/>
          </p:cNvPicPr>
          <p:nvPr/>
        </p:nvPicPr>
        <p:blipFill>
          <a:blip r:embed="rId3"/>
          <a:stretch>
            <a:fillRect/>
          </a:stretch>
        </p:blipFill>
        <p:spPr>
          <a:xfrm>
            <a:off x="257175" y="1363814"/>
            <a:ext cx="4168501" cy="3825572"/>
          </a:xfrm>
          <a:prstGeom prst="rect">
            <a:avLst/>
          </a:prstGeom>
        </p:spPr>
      </p:pic>
      <p:sp>
        <p:nvSpPr>
          <p:cNvPr id="54276" name="Rectangle 13"/>
          <p:cNvSpPr>
            <a:spLocks noChangeArrowheads="1"/>
          </p:cNvSpPr>
          <p:nvPr/>
        </p:nvSpPr>
        <p:spPr bwMode="auto">
          <a:xfrm>
            <a:off x="257175" y="546100"/>
            <a:ext cx="8505825"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0000"/>
              </a:lnSpc>
              <a:spcBef>
                <a:spcPct val="0"/>
              </a:spcBef>
            </a:pPr>
            <a:r>
              <a:rPr lang="en-US" altLang="ja-JP" sz="2800" b="1" dirty="0"/>
              <a:t>(3.1) Set Run Preferences – Continued</a:t>
            </a:r>
            <a:endParaRPr lang="en-US" altLang="en-US" sz="2800" b="1" dirty="0"/>
          </a:p>
        </p:txBody>
      </p:sp>
      <p:sp>
        <p:nvSpPr>
          <p:cNvPr id="54277" name="AutoShape 14"/>
          <p:cNvSpPr>
            <a:spLocks noChangeArrowheads="1"/>
          </p:cNvSpPr>
          <p:nvPr/>
        </p:nvSpPr>
        <p:spPr bwMode="auto">
          <a:xfrm>
            <a:off x="1217999" y="1032027"/>
            <a:ext cx="3130550" cy="457200"/>
          </a:xfrm>
          <a:prstGeom prst="wedgeRoundRectCallout">
            <a:avLst>
              <a:gd name="adj1" fmla="val -26918"/>
              <a:gd name="adj2" fmla="val 85773"/>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Options preference tab</a:t>
            </a:r>
          </a:p>
        </p:txBody>
      </p:sp>
      <p:sp>
        <p:nvSpPr>
          <p:cNvPr id="54278" name="AutoShape 15"/>
          <p:cNvSpPr>
            <a:spLocks noChangeArrowheads="1"/>
          </p:cNvSpPr>
          <p:nvPr/>
        </p:nvSpPr>
        <p:spPr bwMode="auto">
          <a:xfrm>
            <a:off x="5474043" y="2276476"/>
            <a:ext cx="3130550" cy="457200"/>
          </a:xfrm>
          <a:prstGeom prst="wedgeRoundRectCallout">
            <a:avLst>
              <a:gd name="adj1" fmla="val -10970"/>
              <a:gd name="adj2" fmla="val 82563"/>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Statistics preference tab</a:t>
            </a:r>
          </a:p>
        </p:txBody>
      </p:sp>
      <p:sp>
        <p:nvSpPr>
          <p:cNvPr id="54279" name="Rectangle 18"/>
          <p:cNvSpPr>
            <a:spLocks noChangeArrowheads="1"/>
          </p:cNvSpPr>
          <p:nvPr/>
        </p:nvSpPr>
        <p:spPr bwMode="auto">
          <a:xfrm>
            <a:off x="381000" y="5562600"/>
            <a:ext cx="408622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2309" tIns="46154" rIns="92309" bIns="46154">
            <a:spAutoFit/>
          </a:bodyPr>
          <a:lstStyle>
            <a:lvl1pPr marL="342900" indent="-342900" eaLnBrk="0" hangingPunct="0">
              <a:tabLst>
                <a:tab pos="225425"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25425"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25425"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25425" algn="l"/>
              </a:tabLst>
              <a:defRPr sz="2000">
                <a:solidFill>
                  <a:schemeClr val="tx1"/>
                </a:solidFill>
                <a:latin typeface="Arial" panose="020B0604020202020204" pitchFamily="34" charset="0"/>
                <a:ea typeface="ＭＳ Ｐゴシック" panose="020B0600070205080204" pitchFamily="34" charset="-128"/>
              </a:defRPr>
            </a:lvl4pPr>
            <a:lvl5pPr marL="6350" eaLnBrk="0" hangingPunct="0">
              <a:tabLst>
                <a:tab pos="225425" algn="l"/>
              </a:tabLst>
              <a:defRPr sz="2000">
                <a:solidFill>
                  <a:schemeClr val="tx1"/>
                </a:solidFill>
                <a:latin typeface="Arial" panose="020B0604020202020204" pitchFamily="34" charset="0"/>
                <a:ea typeface="ＭＳ Ｐゴシック" panose="020B0600070205080204" pitchFamily="34" charset="-128"/>
              </a:defRPr>
            </a:lvl5pPr>
            <a:lvl6pPr marL="463550" eaLnBrk="0" fontAlgn="base" hangingPunct="0">
              <a:spcBef>
                <a:spcPct val="50000"/>
              </a:spcBef>
              <a:spcAft>
                <a:spcPct val="0"/>
              </a:spcAft>
              <a:tabLst>
                <a:tab pos="225425" algn="l"/>
              </a:tabLst>
              <a:defRPr sz="2000">
                <a:solidFill>
                  <a:schemeClr val="tx1"/>
                </a:solidFill>
                <a:latin typeface="Arial" panose="020B0604020202020204" pitchFamily="34" charset="0"/>
                <a:ea typeface="ＭＳ Ｐゴシック" panose="020B0600070205080204" pitchFamily="34" charset="-128"/>
              </a:defRPr>
            </a:lvl6pPr>
            <a:lvl7pPr marL="920750" eaLnBrk="0" fontAlgn="base" hangingPunct="0">
              <a:spcBef>
                <a:spcPct val="50000"/>
              </a:spcBef>
              <a:spcAft>
                <a:spcPct val="0"/>
              </a:spcAft>
              <a:tabLst>
                <a:tab pos="225425" algn="l"/>
              </a:tabLst>
              <a:defRPr sz="2000">
                <a:solidFill>
                  <a:schemeClr val="tx1"/>
                </a:solidFill>
                <a:latin typeface="Arial" panose="020B0604020202020204" pitchFamily="34" charset="0"/>
                <a:ea typeface="ＭＳ Ｐゴシック" panose="020B0600070205080204" pitchFamily="34" charset="-128"/>
              </a:defRPr>
            </a:lvl7pPr>
            <a:lvl8pPr marL="1377950" eaLnBrk="0" fontAlgn="base" hangingPunct="0">
              <a:spcBef>
                <a:spcPct val="50000"/>
              </a:spcBef>
              <a:spcAft>
                <a:spcPct val="0"/>
              </a:spcAft>
              <a:tabLst>
                <a:tab pos="225425" algn="l"/>
              </a:tabLst>
              <a:defRPr sz="2000">
                <a:solidFill>
                  <a:schemeClr val="tx1"/>
                </a:solidFill>
                <a:latin typeface="Arial" panose="020B0604020202020204" pitchFamily="34" charset="0"/>
                <a:ea typeface="ＭＳ Ｐゴシック" panose="020B0600070205080204" pitchFamily="34" charset="-128"/>
              </a:defRPr>
            </a:lvl8pPr>
            <a:lvl9pPr marL="1835150" eaLnBrk="0" fontAlgn="base" hangingPunct="0">
              <a:spcBef>
                <a:spcPct val="50000"/>
              </a:spcBef>
              <a:spcAft>
                <a:spcPct val="0"/>
              </a:spcAft>
              <a:tabLst>
                <a:tab pos="225425" algn="l"/>
              </a:tabLst>
              <a:defRPr sz="2000">
                <a:solidFill>
                  <a:schemeClr val="tx1"/>
                </a:solidFill>
                <a:latin typeface="Arial" panose="020B0604020202020204" pitchFamily="34" charset="0"/>
                <a:ea typeface="ＭＳ Ｐゴシック" panose="020B0600070205080204" pitchFamily="34" charset="-128"/>
              </a:defRPr>
            </a:lvl9pPr>
          </a:lstStyle>
          <a:p>
            <a:pPr lvl="4" eaLnBrk="1" hangingPunct="1">
              <a:buFontTx/>
              <a:buChar char="•"/>
            </a:pPr>
            <a:r>
              <a:rPr lang="en-US" altLang="ja-JP" sz="2200" b="1" dirty="0"/>
              <a:t> </a:t>
            </a:r>
            <a:r>
              <a:rPr lang="en-US" altLang="ja-JP" b="1" dirty="0"/>
              <a:t>Options preference tab</a:t>
            </a:r>
            <a:r>
              <a:rPr lang="en-US" altLang="ja-JP" dirty="0"/>
              <a:t> – </a:t>
            </a:r>
            <a:br>
              <a:rPr lang="en-US" altLang="ja-JP" dirty="0"/>
            </a:br>
            <a:r>
              <a:rPr lang="en-US" altLang="ja-JP" dirty="0"/>
              <a:t>	Select options preferences.</a:t>
            </a:r>
            <a:endParaRPr lang="en-US" altLang="ja-JP" sz="2200" b="1" dirty="0"/>
          </a:p>
        </p:txBody>
      </p:sp>
      <p:sp>
        <p:nvSpPr>
          <p:cNvPr id="54280" name="Rectangle 19"/>
          <p:cNvSpPr>
            <a:spLocks noChangeArrowheads="1"/>
          </p:cNvSpPr>
          <p:nvPr/>
        </p:nvSpPr>
        <p:spPr bwMode="auto">
          <a:xfrm>
            <a:off x="4724400" y="1524000"/>
            <a:ext cx="408622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2309" tIns="46154" rIns="92309" bIns="46154">
            <a:spAutoFit/>
          </a:bodyPr>
          <a:lstStyle>
            <a:lvl1pPr marL="342900" indent="-342900" eaLnBrk="0" hangingPunct="0">
              <a:tabLst>
                <a:tab pos="225425"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25425"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25425"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25425" algn="l"/>
              </a:tabLst>
              <a:defRPr sz="2000">
                <a:solidFill>
                  <a:schemeClr val="tx1"/>
                </a:solidFill>
                <a:latin typeface="Arial" panose="020B0604020202020204" pitchFamily="34" charset="0"/>
                <a:ea typeface="ＭＳ Ｐゴシック" panose="020B0600070205080204" pitchFamily="34" charset="-128"/>
              </a:defRPr>
            </a:lvl4pPr>
            <a:lvl5pPr marL="6350" eaLnBrk="0" hangingPunct="0">
              <a:tabLst>
                <a:tab pos="225425" algn="l"/>
              </a:tabLst>
              <a:defRPr sz="2000">
                <a:solidFill>
                  <a:schemeClr val="tx1"/>
                </a:solidFill>
                <a:latin typeface="Arial" panose="020B0604020202020204" pitchFamily="34" charset="0"/>
                <a:ea typeface="ＭＳ Ｐゴシック" panose="020B0600070205080204" pitchFamily="34" charset="-128"/>
              </a:defRPr>
            </a:lvl5pPr>
            <a:lvl6pPr marL="463550" eaLnBrk="0" fontAlgn="base" hangingPunct="0">
              <a:spcBef>
                <a:spcPct val="50000"/>
              </a:spcBef>
              <a:spcAft>
                <a:spcPct val="0"/>
              </a:spcAft>
              <a:tabLst>
                <a:tab pos="225425" algn="l"/>
              </a:tabLst>
              <a:defRPr sz="2000">
                <a:solidFill>
                  <a:schemeClr val="tx1"/>
                </a:solidFill>
                <a:latin typeface="Arial" panose="020B0604020202020204" pitchFamily="34" charset="0"/>
                <a:ea typeface="ＭＳ Ｐゴシック" panose="020B0600070205080204" pitchFamily="34" charset="-128"/>
              </a:defRPr>
            </a:lvl6pPr>
            <a:lvl7pPr marL="920750" eaLnBrk="0" fontAlgn="base" hangingPunct="0">
              <a:spcBef>
                <a:spcPct val="50000"/>
              </a:spcBef>
              <a:spcAft>
                <a:spcPct val="0"/>
              </a:spcAft>
              <a:tabLst>
                <a:tab pos="225425" algn="l"/>
              </a:tabLst>
              <a:defRPr sz="2000">
                <a:solidFill>
                  <a:schemeClr val="tx1"/>
                </a:solidFill>
                <a:latin typeface="Arial" panose="020B0604020202020204" pitchFamily="34" charset="0"/>
                <a:ea typeface="ＭＳ Ｐゴシック" panose="020B0600070205080204" pitchFamily="34" charset="-128"/>
              </a:defRPr>
            </a:lvl7pPr>
            <a:lvl8pPr marL="1377950" eaLnBrk="0" fontAlgn="base" hangingPunct="0">
              <a:spcBef>
                <a:spcPct val="50000"/>
              </a:spcBef>
              <a:spcAft>
                <a:spcPct val="0"/>
              </a:spcAft>
              <a:tabLst>
                <a:tab pos="225425" algn="l"/>
              </a:tabLst>
              <a:defRPr sz="2000">
                <a:solidFill>
                  <a:schemeClr val="tx1"/>
                </a:solidFill>
                <a:latin typeface="Arial" panose="020B0604020202020204" pitchFamily="34" charset="0"/>
                <a:ea typeface="ＭＳ Ｐゴシック" panose="020B0600070205080204" pitchFamily="34" charset="-128"/>
              </a:defRPr>
            </a:lvl8pPr>
            <a:lvl9pPr marL="1835150" eaLnBrk="0" fontAlgn="base" hangingPunct="0">
              <a:spcBef>
                <a:spcPct val="50000"/>
              </a:spcBef>
              <a:spcAft>
                <a:spcPct val="0"/>
              </a:spcAft>
              <a:tabLst>
                <a:tab pos="225425" algn="l"/>
              </a:tabLst>
              <a:defRPr sz="2000">
                <a:solidFill>
                  <a:schemeClr val="tx1"/>
                </a:solidFill>
                <a:latin typeface="Arial" panose="020B0604020202020204" pitchFamily="34" charset="0"/>
                <a:ea typeface="ＭＳ Ｐゴシック" panose="020B0600070205080204" pitchFamily="34" charset="-128"/>
              </a:defRPr>
            </a:lvl9pPr>
          </a:lstStyle>
          <a:p>
            <a:pPr lvl="4" eaLnBrk="1" hangingPunct="1">
              <a:buFontTx/>
              <a:buChar char="•"/>
            </a:pPr>
            <a:r>
              <a:rPr lang="en-US" altLang="ja-JP" sz="2200" b="1" dirty="0"/>
              <a:t> </a:t>
            </a:r>
            <a:r>
              <a:rPr lang="en-US" altLang="ja-JP" b="1" dirty="0"/>
              <a:t>Statistics preference tab</a:t>
            </a:r>
            <a:r>
              <a:rPr lang="en-US" altLang="ja-JP" dirty="0"/>
              <a:t> – </a:t>
            </a:r>
            <a:br>
              <a:rPr lang="en-US" altLang="ja-JP" dirty="0"/>
            </a:br>
            <a:r>
              <a:rPr lang="en-US" altLang="ja-JP" dirty="0"/>
              <a:t>	Select statistics preferences.</a:t>
            </a:r>
            <a:endParaRPr lang="en-US" altLang="ja-JP" sz="2200" b="1" dirty="0"/>
          </a:p>
        </p:txBody>
      </p:sp>
      <p:sp>
        <p:nvSpPr>
          <p:cNvPr id="54281" name="Oval 8"/>
          <p:cNvSpPr>
            <a:spLocks noChangeArrowheads="1"/>
          </p:cNvSpPr>
          <p:nvPr/>
        </p:nvSpPr>
        <p:spPr bwMode="auto">
          <a:xfrm>
            <a:off x="4972265" y="4331923"/>
            <a:ext cx="427038" cy="6223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54282" name="Oval 9"/>
          <p:cNvSpPr>
            <a:spLocks noChangeArrowheads="1"/>
          </p:cNvSpPr>
          <p:nvPr/>
        </p:nvSpPr>
        <p:spPr bwMode="auto">
          <a:xfrm>
            <a:off x="4953000" y="3451461"/>
            <a:ext cx="427038" cy="6223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54283" name="Oval 10"/>
          <p:cNvSpPr>
            <a:spLocks noChangeArrowheads="1"/>
          </p:cNvSpPr>
          <p:nvPr/>
        </p:nvSpPr>
        <p:spPr bwMode="auto">
          <a:xfrm>
            <a:off x="356286" y="1962150"/>
            <a:ext cx="786714" cy="161925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54284" name="Oval 8"/>
          <p:cNvSpPr>
            <a:spLocks noChangeArrowheads="1"/>
          </p:cNvSpPr>
          <p:nvPr/>
        </p:nvSpPr>
        <p:spPr bwMode="auto">
          <a:xfrm>
            <a:off x="769423" y="4818749"/>
            <a:ext cx="847725" cy="3048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54285" name="Oval 8"/>
          <p:cNvSpPr>
            <a:spLocks noChangeArrowheads="1"/>
          </p:cNvSpPr>
          <p:nvPr/>
        </p:nvSpPr>
        <p:spPr bwMode="auto">
          <a:xfrm>
            <a:off x="5029200" y="6142038"/>
            <a:ext cx="1143000" cy="3048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54286" name="Oval 13"/>
          <p:cNvSpPr>
            <a:spLocks noChangeArrowheads="1"/>
          </p:cNvSpPr>
          <p:nvPr/>
        </p:nvSpPr>
        <p:spPr bwMode="auto">
          <a:xfrm>
            <a:off x="4970206" y="5112915"/>
            <a:ext cx="425450" cy="3302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Tree>
    <p:extLst>
      <p:ext uri="{BB962C8B-B14F-4D97-AF65-F5344CB8AC3E}">
        <p14:creationId xmlns:p14="http://schemas.microsoft.com/office/powerpoint/2010/main" val="3313806995"/>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5499289" y="3276600"/>
            <a:ext cx="2949196" cy="2400508"/>
          </a:xfrm>
          <a:prstGeom prst="rect">
            <a:avLst/>
          </a:prstGeom>
        </p:spPr>
      </p:pic>
      <p:pic>
        <p:nvPicPr>
          <p:cNvPr id="2" name="Picture 1"/>
          <p:cNvPicPr>
            <a:picLocks noChangeAspect="1"/>
          </p:cNvPicPr>
          <p:nvPr/>
        </p:nvPicPr>
        <p:blipFill>
          <a:blip r:embed="rId4"/>
          <a:stretch>
            <a:fillRect/>
          </a:stretch>
        </p:blipFill>
        <p:spPr>
          <a:xfrm>
            <a:off x="453264" y="3402104"/>
            <a:ext cx="2903472" cy="1745131"/>
          </a:xfrm>
          <a:prstGeom prst="rect">
            <a:avLst/>
          </a:prstGeom>
        </p:spPr>
      </p:pic>
      <p:sp>
        <p:nvSpPr>
          <p:cNvPr id="55298"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(3.2) Run Simulations</a:t>
            </a:r>
          </a:p>
        </p:txBody>
      </p:sp>
      <p:sp>
        <p:nvSpPr>
          <p:cNvPr id="55299" name="Rectangle 3"/>
          <p:cNvSpPr>
            <a:spLocks noGrp="1" noChangeArrowheads="1"/>
          </p:cNvSpPr>
          <p:nvPr>
            <p:ph type="body" idx="1"/>
          </p:nvPr>
        </p:nvSpPr>
        <p:spPr>
          <a:xfrm>
            <a:off x="304800" y="1295400"/>
            <a:ext cx="8455025" cy="4648200"/>
          </a:xfrm>
        </p:spPr>
        <p:txBody>
          <a:bodyPr/>
          <a:lstStyle/>
          <a:p>
            <a:pPr marL="1588" lvl="1" indent="0" eaLnBrk="1" hangingPunct="1">
              <a:buFont typeface="Times" panose="02020603050405020304" pitchFamily="18" charset="0"/>
              <a:buNone/>
            </a:pPr>
            <a:r>
              <a:rPr lang="en-US" altLang="ja-JP" sz="2000" dirty="0">
                <a:ea typeface="ＭＳ Ｐゴシック" panose="020B0600070205080204" pitchFamily="34" charset="-128"/>
              </a:rPr>
              <a:t>You are ready to run a simulation after you have defined assumption, decision variable (optional), and forecast cells. </a:t>
            </a:r>
          </a:p>
          <a:p>
            <a:pPr marL="0" indent="0" eaLnBrk="1" hangingPunct="1"/>
            <a:r>
              <a:rPr lang="en-US" altLang="ja-JP" sz="2000" dirty="0">
                <a:ea typeface="ＭＳ Ｐゴシック" panose="020B0600070205080204" pitchFamily="34" charset="-128"/>
              </a:rPr>
              <a:t>To start a simulation, select the Start Simulation button.</a:t>
            </a:r>
          </a:p>
          <a:p>
            <a:pPr marL="0" indent="0" eaLnBrk="1" hangingPunct="1"/>
            <a:r>
              <a:rPr lang="en-US" altLang="ja-JP" sz="2000" dirty="0">
                <a:ea typeface="ＭＳ Ｐゴシック" panose="020B0600070205080204" pitchFamily="34" charset="-128"/>
              </a:rPr>
              <a:t>You will get the following window showing completion of the simulation.</a:t>
            </a:r>
          </a:p>
        </p:txBody>
      </p:sp>
      <p:pic>
        <p:nvPicPr>
          <p:cNvPr id="553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29400" y="1981200"/>
            <a:ext cx="609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55303" name="AutoShape 14"/>
          <p:cNvSpPr>
            <a:spLocks noChangeArrowheads="1"/>
          </p:cNvSpPr>
          <p:nvPr/>
        </p:nvSpPr>
        <p:spPr bwMode="auto">
          <a:xfrm>
            <a:off x="3505200" y="3124200"/>
            <a:ext cx="1682750" cy="2971800"/>
          </a:xfrm>
          <a:prstGeom prst="wedgeRoundRectCallout">
            <a:avLst>
              <a:gd name="adj1" fmla="val 94389"/>
              <a:gd name="adj2" fmla="val -35028"/>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Once the simulation is complete, choose the Analyze Option to see Forecast charts.</a:t>
            </a:r>
          </a:p>
        </p:txBody>
      </p:sp>
    </p:spTree>
    <p:extLst>
      <p:ext uri="{BB962C8B-B14F-4D97-AF65-F5344CB8AC3E}">
        <p14:creationId xmlns:p14="http://schemas.microsoft.com/office/powerpoint/2010/main" val="4113943339"/>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070838" y="2133600"/>
            <a:ext cx="4922947" cy="4633421"/>
          </a:xfrm>
          <a:prstGeom prst="rect">
            <a:avLst/>
          </a:prstGeom>
        </p:spPr>
      </p:pic>
      <p:sp>
        <p:nvSpPr>
          <p:cNvPr id="56322" name="Title 1"/>
          <p:cNvSpPr>
            <a:spLocks noGrp="1"/>
          </p:cNvSpPr>
          <p:nvPr>
            <p:ph type="title"/>
          </p:nvPr>
        </p:nvSpPr>
        <p:spPr>
          <a:xfrm>
            <a:off x="257175" y="546100"/>
            <a:ext cx="8505825" cy="344488"/>
          </a:xfrm>
        </p:spPr>
        <p:txBody>
          <a:bodyPr/>
          <a:lstStyle/>
          <a:p>
            <a:r>
              <a:rPr lang="en-US" altLang="en-US" dirty="0"/>
              <a:t>Displaying the Forecast Charts</a:t>
            </a:r>
          </a:p>
        </p:txBody>
      </p:sp>
      <p:sp>
        <p:nvSpPr>
          <p:cNvPr id="56323" name="Content Placeholder 2"/>
          <p:cNvSpPr>
            <a:spLocks noGrp="1"/>
          </p:cNvSpPr>
          <p:nvPr>
            <p:ph idx="1"/>
          </p:nvPr>
        </p:nvSpPr>
        <p:spPr/>
        <p:txBody>
          <a:bodyPr/>
          <a:lstStyle/>
          <a:p>
            <a:pPr marL="0" indent="0"/>
            <a:r>
              <a:rPr lang="en-US" altLang="en-US" dirty="0"/>
              <a:t>In this next dialog window, select the first four forecasts for which to display distribution graphs.</a:t>
            </a:r>
          </a:p>
        </p:txBody>
      </p:sp>
      <p:sp>
        <p:nvSpPr>
          <p:cNvPr id="56325" name="Oval 8"/>
          <p:cNvSpPr>
            <a:spLocks noChangeArrowheads="1"/>
          </p:cNvSpPr>
          <p:nvPr/>
        </p:nvSpPr>
        <p:spPr bwMode="auto">
          <a:xfrm>
            <a:off x="5715000" y="2952750"/>
            <a:ext cx="1314450" cy="4572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56326" name="Oval 8"/>
          <p:cNvSpPr>
            <a:spLocks noChangeArrowheads="1"/>
          </p:cNvSpPr>
          <p:nvPr/>
        </p:nvSpPr>
        <p:spPr bwMode="auto">
          <a:xfrm>
            <a:off x="2438400" y="3048000"/>
            <a:ext cx="609600" cy="11430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Tree>
    <p:extLst>
      <p:ext uri="{BB962C8B-B14F-4D97-AF65-F5344CB8AC3E}">
        <p14:creationId xmlns:p14="http://schemas.microsoft.com/office/powerpoint/2010/main" val="1652984694"/>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95289" y="913577"/>
            <a:ext cx="3925708" cy="2732431"/>
          </a:xfrm>
          <a:prstGeom prst="rect">
            <a:avLst/>
          </a:prstGeom>
        </p:spPr>
      </p:pic>
      <p:pic>
        <p:nvPicPr>
          <p:cNvPr id="6" name="Picture 5"/>
          <p:cNvPicPr>
            <a:picLocks noChangeAspect="1"/>
          </p:cNvPicPr>
          <p:nvPr/>
        </p:nvPicPr>
        <p:blipFill>
          <a:blip r:embed="rId3"/>
          <a:stretch>
            <a:fillRect/>
          </a:stretch>
        </p:blipFill>
        <p:spPr>
          <a:xfrm>
            <a:off x="4717270" y="904866"/>
            <a:ext cx="3893330" cy="2743200"/>
          </a:xfrm>
          <a:prstGeom prst="rect">
            <a:avLst/>
          </a:prstGeom>
        </p:spPr>
      </p:pic>
      <p:pic>
        <p:nvPicPr>
          <p:cNvPr id="5" name="Picture 4"/>
          <p:cNvPicPr>
            <a:picLocks noChangeAspect="1"/>
          </p:cNvPicPr>
          <p:nvPr/>
        </p:nvPicPr>
        <p:blipFill>
          <a:blip r:embed="rId4"/>
          <a:stretch>
            <a:fillRect/>
          </a:stretch>
        </p:blipFill>
        <p:spPr>
          <a:xfrm>
            <a:off x="395291" y="3717925"/>
            <a:ext cx="3925705" cy="3017520"/>
          </a:xfrm>
          <a:prstGeom prst="rect">
            <a:avLst/>
          </a:prstGeom>
        </p:spPr>
      </p:pic>
      <p:pic>
        <p:nvPicPr>
          <p:cNvPr id="4" name="Picture 3"/>
          <p:cNvPicPr>
            <a:picLocks noChangeAspect="1"/>
          </p:cNvPicPr>
          <p:nvPr/>
        </p:nvPicPr>
        <p:blipFill>
          <a:blip r:embed="rId5"/>
          <a:stretch>
            <a:fillRect/>
          </a:stretch>
        </p:blipFill>
        <p:spPr>
          <a:xfrm>
            <a:off x="4717270" y="3717925"/>
            <a:ext cx="3893330" cy="2893723"/>
          </a:xfrm>
          <a:prstGeom prst="rect">
            <a:avLst/>
          </a:prstGeom>
        </p:spPr>
      </p:pic>
      <p:sp>
        <p:nvSpPr>
          <p:cNvPr id="57347"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Forecast Charts</a:t>
            </a:r>
          </a:p>
        </p:txBody>
      </p:sp>
      <p:sp>
        <p:nvSpPr>
          <p:cNvPr id="57351" name="AutoShape 8"/>
          <p:cNvSpPr>
            <a:spLocks noChangeArrowheads="1"/>
          </p:cNvSpPr>
          <p:nvPr/>
        </p:nvSpPr>
        <p:spPr bwMode="auto">
          <a:xfrm>
            <a:off x="7505158" y="773113"/>
            <a:ext cx="914400" cy="533400"/>
          </a:xfrm>
          <a:prstGeom prst="wedgeRoundRectCallout">
            <a:avLst>
              <a:gd name="adj1" fmla="val -85417"/>
              <a:gd name="adj2" fmla="val -597"/>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80000"/>
              </a:lnSpc>
              <a:spcBef>
                <a:spcPct val="30000"/>
              </a:spcBef>
            </a:pPr>
            <a:r>
              <a:rPr lang="en-US" altLang="ja-JP" sz="1800" dirty="0"/>
              <a:t>Cycle time</a:t>
            </a:r>
          </a:p>
        </p:txBody>
      </p:sp>
      <p:sp>
        <p:nvSpPr>
          <p:cNvPr id="57352" name="AutoShape 9"/>
          <p:cNvSpPr>
            <a:spLocks noChangeArrowheads="1"/>
          </p:cNvSpPr>
          <p:nvPr/>
        </p:nvSpPr>
        <p:spPr bwMode="auto">
          <a:xfrm>
            <a:off x="395288" y="1458913"/>
            <a:ext cx="838200" cy="381000"/>
          </a:xfrm>
          <a:prstGeom prst="wedgeRoundRectCallout">
            <a:avLst>
              <a:gd name="adj1" fmla="val 76134"/>
              <a:gd name="adj2" fmla="val 20000"/>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Effort</a:t>
            </a:r>
          </a:p>
        </p:txBody>
      </p:sp>
      <p:sp>
        <p:nvSpPr>
          <p:cNvPr id="57353" name="AutoShape 10"/>
          <p:cNvSpPr>
            <a:spLocks noChangeArrowheads="1"/>
          </p:cNvSpPr>
          <p:nvPr/>
        </p:nvSpPr>
        <p:spPr bwMode="auto">
          <a:xfrm>
            <a:off x="257175" y="4232275"/>
            <a:ext cx="1009650" cy="381000"/>
          </a:xfrm>
          <a:prstGeom prst="wedgeRoundRectCallout">
            <a:avLst>
              <a:gd name="adj1" fmla="val 61949"/>
              <a:gd name="adj2" fmla="val 22500"/>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Quality</a:t>
            </a:r>
          </a:p>
        </p:txBody>
      </p:sp>
      <p:sp>
        <p:nvSpPr>
          <p:cNvPr id="57354" name="AutoShape 11"/>
          <p:cNvSpPr>
            <a:spLocks noChangeArrowheads="1"/>
          </p:cNvSpPr>
          <p:nvPr/>
        </p:nvSpPr>
        <p:spPr bwMode="auto">
          <a:xfrm>
            <a:off x="7921083" y="4462773"/>
            <a:ext cx="996950" cy="682625"/>
          </a:xfrm>
          <a:prstGeom prst="wedgeRoundRectCallout">
            <a:avLst>
              <a:gd name="adj1" fmla="val -77231"/>
              <a:gd name="adj2" fmla="val -24653"/>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Overall goal</a:t>
            </a:r>
          </a:p>
        </p:txBody>
      </p:sp>
    </p:spTree>
    <p:extLst>
      <p:ext uri="{BB962C8B-B14F-4D97-AF65-F5344CB8AC3E}">
        <p14:creationId xmlns:p14="http://schemas.microsoft.com/office/powerpoint/2010/main" val="3915415072"/>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267200" y="1676400"/>
            <a:ext cx="3223539" cy="1112616"/>
          </a:xfrm>
          <a:prstGeom prst="rect">
            <a:avLst/>
          </a:prstGeom>
        </p:spPr>
      </p:pic>
      <p:sp>
        <p:nvSpPr>
          <p:cNvPr id="58370"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(3.3) Save and Restore Simulation Results</a:t>
            </a:r>
          </a:p>
        </p:txBody>
      </p:sp>
      <p:sp>
        <p:nvSpPr>
          <p:cNvPr id="58371" name="Rectangle 3"/>
          <p:cNvSpPr>
            <a:spLocks noGrp="1" noChangeArrowheads="1"/>
          </p:cNvSpPr>
          <p:nvPr>
            <p:ph type="body" sz="half" idx="1"/>
          </p:nvPr>
        </p:nvSpPr>
        <p:spPr>
          <a:xfrm>
            <a:off x="304800" y="1447800"/>
            <a:ext cx="3048000" cy="4648200"/>
          </a:xfrm>
        </p:spPr>
        <p:txBody>
          <a:bodyPr/>
          <a:lstStyle/>
          <a:p>
            <a:pPr marL="400050" indent="-400050" eaLnBrk="1" hangingPunct="1"/>
            <a:r>
              <a:rPr lang="en-US" altLang="ja-JP" sz="2000" dirty="0">
                <a:ea typeface="ＭＳ Ｐゴシック" panose="020B0600070205080204" pitchFamily="34" charset="-128"/>
              </a:rPr>
              <a:t>To </a:t>
            </a:r>
            <a:r>
              <a:rPr lang="en-US" altLang="ja-JP" sz="2000" b="1" dirty="0">
                <a:ea typeface="ＭＳ Ｐゴシック" panose="020B0600070205080204" pitchFamily="34" charset="-128"/>
              </a:rPr>
              <a:t>save</a:t>
            </a:r>
            <a:r>
              <a:rPr lang="en-US" altLang="ja-JP" sz="2000" dirty="0">
                <a:ea typeface="ＭＳ Ｐゴシック" panose="020B0600070205080204" pitchFamily="34" charset="-128"/>
              </a:rPr>
              <a:t> simulation results:</a:t>
            </a:r>
          </a:p>
          <a:p>
            <a:pPr marL="400050" indent="-400050" eaLnBrk="1" hangingPunct="1">
              <a:buSzTx/>
              <a:buFontTx/>
              <a:buAutoNum type="alphaLcParenR"/>
            </a:pPr>
            <a:r>
              <a:rPr lang="en-US" altLang="ja-JP" sz="2000" dirty="0">
                <a:ea typeface="ＭＳ Ｐゴシック" panose="020B0600070205080204" pitchFamily="34" charset="-128"/>
              </a:rPr>
              <a:t>Select Save or Restore from the Crystal Ball menu bar. You can save results only after a simulation stops.</a:t>
            </a:r>
          </a:p>
          <a:p>
            <a:pPr marL="400050" indent="-400050" eaLnBrk="1" hangingPunct="1">
              <a:buSzTx/>
              <a:buFontTx/>
              <a:buAutoNum type="alphaLcParenR"/>
            </a:pPr>
            <a:r>
              <a:rPr lang="en-US" altLang="ja-JP" sz="2000" dirty="0">
                <a:ea typeface="ＭＳ Ｐゴシック" panose="020B0600070205080204" pitchFamily="34" charset="-128"/>
              </a:rPr>
              <a:t>Determine the name and location of the saved results file.</a:t>
            </a:r>
          </a:p>
          <a:p>
            <a:pPr marL="400050" indent="-400050" eaLnBrk="1" hangingPunct="1">
              <a:buSzTx/>
              <a:buFontTx/>
              <a:buAutoNum type="alphaLcParenR"/>
            </a:pPr>
            <a:endParaRPr lang="ja-JP" altLang="en-US" sz="2000" dirty="0">
              <a:ea typeface="ＭＳ Ｐゴシック" panose="020B0600070205080204" pitchFamily="34" charset="-128"/>
            </a:endParaRPr>
          </a:p>
        </p:txBody>
      </p:sp>
      <p:sp>
        <p:nvSpPr>
          <p:cNvPr id="58374" name="Oval 8"/>
          <p:cNvSpPr>
            <a:spLocks noChangeArrowheads="1"/>
          </p:cNvSpPr>
          <p:nvPr/>
        </p:nvSpPr>
        <p:spPr bwMode="auto">
          <a:xfrm>
            <a:off x="5943600" y="2133600"/>
            <a:ext cx="1314450" cy="3048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pic>
        <p:nvPicPr>
          <p:cNvPr id="2" name="Picture 1"/>
          <p:cNvPicPr>
            <a:picLocks noChangeAspect="1"/>
          </p:cNvPicPr>
          <p:nvPr/>
        </p:nvPicPr>
        <p:blipFill>
          <a:blip r:embed="rId3"/>
          <a:stretch>
            <a:fillRect/>
          </a:stretch>
        </p:blipFill>
        <p:spPr>
          <a:xfrm>
            <a:off x="3752588" y="3124200"/>
            <a:ext cx="4629412" cy="3377433"/>
          </a:xfrm>
          <a:prstGeom prst="rect">
            <a:avLst/>
          </a:prstGeom>
        </p:spPr>
      </p:pic>
    </p:spTree>
    <p:extLst>
      <p:ext uri="{BB962C8B-B14F-4D97-AF65-F5344CB8AC3E}">
        <p14:creationId xmlns:p14="http://schemas.microsoft.com/office/powerpoint/2010/main" val="1959756228"/>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548861" y="1676400"/>
            <a:ext cx="3223539" cy="1112616"/>
          </a:xfrm>
          <a:prstGeom prst="rect">
            <a:avLst/>
          </a:prstGeom>
        </p:spPr>
      </p:pic>
      <p:sp>
        <p:nvSpPr>
          <p:cNvPr id="58370" name="Rectangle 2"/>
          <p:cNvSpPr>
            <a:spLocks noGrp="1" noChangeArrowheads="1"/>
          </p:cNvSpPr>
          <p:nvPr>
            <p:ph type="title"/>
          </p:nvPr>
        </p:nvSpPr>
        <p:spPr>
          <a:xfrm>
            <a:off x="257175" y="546100"/>
            <a:ext cx="8505825" cy="689420"/>
          </a:xfrm>
        </p:spPr>
        <p:txBody>
          <a:bodyPr/>
          <a:lstStyle/>
          <a:p>
            <a:pPr eaLnBrk="1" hangingPunct="1"/>
            <a:r>
              <a:rPr lang="en-US" altLang="ja-JP" dirty="0">
                <a:ea typeface="ＭＳ Ｐゴシック" panose="020B0600070205080204" pitchFamily="34" charset="-128"/>
              </a:rPr>
              <a:t>(3.3) Save and Restore Simulation Results – Continued</a:t>
            </a:r>
          </a:p>
        </p:txBody>
      </p:sp>
      <p:sp>
        <p:nvSpPr>
          <p:cNvPr id="58374" name="Oval 8"/>
          <p:cNvSpPr>
            <a:spLocks noChangeArrowheads="1"/>
          </p:cNvSpPr>
          <p:nvPr/>
        </p:nvSpPr>
        <p:spPr bwMode="auto">
          <a:xfrm>
            <a:off x="5943600" y="2133600"/>
            <a:ext cx="1314450" cy="30480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8" name="Rectangle 3"/>
          <p:cNvSpPr txBox="1">
            <a:spLocks noChangeArrowheads="1"/>
          </p:cNvSpPr>
          <p:nvPr/>
        </p:nvSpPr>
        <p:spPr bwMode="gray">
          <a:xfrm>
            <a:off x="304800" y="1600200"/>
            <a:ext cx="33528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0"/>
              </a:spcBef>
              <a:spcAft>
                <a:spcPct val="50000"/>
              </a:spcAft>
              <a:buSzPct val="70000"/>
              <a:defRPr sz="2800">
                <a:solidFill>
                  <a:schemeClr val="tx1"/>
                </a:solidFill>
                <a:latin typeface="+mn-lt"/>
                <a:ea typeface="+mn-ea"/>
                <a:cs typeface="+mn-cs"/>
              </a:defRPr>
            </a:lvl1pPr>
            <a:lvl2pPr marL="742950" indent="-285750" algn="l" rtl="0" eaLnBrk="0" fontAlgn="base" hangingPunct="0">
              <a:spcBef>
                <a:spcPct val="0"/>
              </a:spcBef>
              <a:spcAft>
                <a:spcPct val="50000"/>
              </a:spcAft>
              <a:buSzPct val="90000"/>
              <a:buFont typeface="Times" panose="02020603050405020304" pitchFamily="18" charset="0"/>
              <a:buChar char="•"/>
              <a:defRPr sz="2400">
                <a:solidFill>
                  <a:schemeClr val="tx1"/>
                </a:solidFill>
                <a:latin typeface="+mn-lt"/>
              </a:defRPr>
            </a:lvl2pPr>
            <a:lvl3pPr marL="1143000" indent="-228600" algn="l" rtl="0" eaLnBrk="0" fontAlgn="base" hangingPunct="0">
              <a:spcBef>
                <a:spcPct val="0"/>
              </a:spcBef>
              <a:spcAft>
                <a:spcPct val="50000"/>
              </a:spcAft>
              <a:buSzPct val="70000"/>
              <a:buFont typeface="Times" panose="02020603050405020304" pitchFamily="18" charset="0"/>
              <a:buChar char="—"/>
              <a:defRPr sz="2000">
                <a:solidFill>
                  <a:schemeClr val="tx1"/>
                </a:solidFill>
                <a:latin typeface="+mn-lt"/>
              </a:defRPr>
            </a:lvl3pPr>
            <a:lvl4pPr marL="1600200" indent="-228600" algn="l" rtl="0" eaLnBrk="0" fontAlgn="base" hangingPunct="0">
              <a:spcBef>
                <a:spcPct val="0"/>
              </a:spcBef>
              <a:spcAft>
                <a:spcPct val="50000"/>
              </a:spcAft>
              <a:buSzPct val="70000"/>
              <a:buChar char="o"/>
              <a:defRPr sz="1800">
                <a:solidFill>
                  <a:schemeClr val="tx1"/>
                </a:solidFill>
                <a:latin typeface="+mn-lt"/>
              </a:defRPr>
            </a:lvl4pPr>
            <a:lvl5pPr marL="2057400" indent="-228600" algn="l" rtl="0" eaLnBrk="0" fontAlgn="base" hangingPunct="0">
              <a:spcBef>
                <a:spcPct val="0"/>
              </a:spcBef>
              <a:spcAft>
                <a:spcPct val="50000"/>
              </a:spcAft>
              <a:buSzPct val="70000"/>
              <a:buFont typeface="Times" panose="02020603050405020304" pitchFamily="18" charset="0"/>
              <a:buChar char="–"/>
              <a:defRPr sz="1800">
                <a:solidFill>
                  <a:schemeClr val="tx1"/>
                </a:solidFill>
                <a:latin typeface="+mn-lt"/>
              </a:defRPr>
            </a:lvl5pPr>
            <a:lvl6pPr marL="2514600" indent="-228600" algn="l" rtl="0" fontAlgn="base">
              <a:spcBef>
                <a:spcPct val="0"/>
              </a:spcBef>
              <a:spcAft>
                <a:spcPct val="50000"/>
              </a:spcAft>
              <a:buSzPct val="70000"/>
              <a:buFont typeface="Times" pitchFamily="18" charset="0"/>
              <a:buChar char="–"/>
              <a:defRPr sz="1800">
                <a:solidFill>
                  <a:schemeClr val="tx1"/>
                </a:solidFill>
                <a:latin typeface="+mn-lt"/>
              </a:defRPr>
            </a:lvl6pPr>
            <a:lvl7pPr marL="2971800" indent="-228600" algn="l" rtl="0" fontAlgn="base">
              <a:spcBef>
                <a:spcPct val="0"/>
              </a:spcBef>
              <a:spcAft>
                <a:spcPct val="50000"/>
              </a:spcAft>
              <a:buSzPct val="70000"/>
              <a:buFont typeface="Times" pitchFamily="18" charset="0"/>
              <a:buChar char="–"/>
              <a:defRPr sz="1800">
                <a:solidFill>
                  <a:schemeClr val="tx1"/>
                </a:solidFill>
                <a:latin typeface="+mn-lt"/>
              </a:defRPr>
            </a:lvl7pPr>
            <a:lvl8pPr marL="3429000" indent="-228600" algn="l" rtl="0" fontAlgn="base">
              <a:spcBef>
                <a:spcPct val="0"/>
              </a:spcBef>
              <a:spcAft>
                <a:spcPct val="50000"/>
              </a:spcAft>
              <a:buSzPct val="70000"/>
              <a:buFont typeface="Times" pitchFamily="18" charset="0"/>
              <a:buChar char="–"/>
              <a:defRPr sz="1800">
                <a:solidFill>
                  <a:schemeClr val="tx1"/>
                </a:solidFill>
                <a:latin typeface="+mn-lt"/>
              </a:defRPr>
            </a:lvl8pPr>
            <a:lvl9pPr marL="3886200" indent="-228600" algn="l" rtl="0" fontAlgn="base">
              <a:spcBef>
                <a:spcPct val="0"/>
              </a:spcBef>
              <a:spcAft>
                <a:spcPct val="50000"/>
              </a:spcAft>
              <a:buSzPct val="70000"/>
              <a:buFont typeface="Times" pitchFamily="18" charset="0"/>
              <a:buChar char="–"/>
              <a:defRPr sz="1800">
                <a:solidFill>
                  <a:schemeClr val="tx1"/>
                </a:solidFill>
                <a:latin typeface="+mn-lt"/>
              </a:defRPr>
            </a:lvl9pPr>
          </a:lstStyle>
          <a:p>
            <a:pPr marL="398463" indent="-398463" eaLnBrk="1" hangingPunct="1">
              <a:buSzTx/>
            </a:pPr>
            <a:endParaRPr lang="en-US" altLang="ja-JP" sz="2400" kern="0" dirty="0">
              <a:ea typeface="ＭＳ Ｐゴシック" panose="020B0600070205080204" pitchFamily="34" charset="-128"/>
            </a:endParaRPr>
          </a:p>
          <a:p>
            <a:pPr marL="457200" indent="-274320" eaLnBrk="1" hangingPunct="1">
              <a:buSzTx/>
              <a:buFontTx/>
              <a:buChar char="•"/>
            </a:pPr>
            <a:r>
              <a:rPr lang="en-US" altLang="ja-JP" sz="2000" kern="0" dirty="0">
                <a:ea typeface="ＭＳ Ｐゴシック" panose="020B0600070205080204" pitchFamily="34" charset="-128"/>
              </a:rPr>
              <a:t>Select Save or Restore Results from the Crystal Ball menu bar. Then the Restore Results dialog box appears.</a:t>
            </a:r>
          </a:p>
          <a:p>
            <a:pPr marL="457200" indent="-274320" eaLnBrk="1" hangingPunct="1">
              <a:buSzTx/>
              <a:buFontTx/>
              <a:buChar char="•"/>
            </a:pPr>
            <a:r>
              <a:rPr lang="en-US" altLang="ja-JP" sz="2000" kern="0" dirty="0">
                <a:ea typeface="ＭＳ Ｐゴシック" panose="020B0600070205080204" pitchFamily="34" charset="-128"/>
              </a:rPr>
              <a:t>Select the results file you want to restore, and click [Open].</a:t>
            </a:r>
          </a:p>
          <a:p>
            <a:pPr marL="398463" indent="-398463" eaLnBrk="1" hangingPunct="1"/>
            <a:endParaRPr lang="en-US" altLang="en-US" sz="2000" kern="0" dirty="0"/>
          </a:p>
        </p:txBody>
      </p:sp>
      <p:sp>
        <p:nvSpPr>
          <p:cNvPr id="9" name="Rectangle 5"/>
          <p:cNvSpPr>
            <a:spLocks noChangeArrowheads="1"/>
          </p:cNvSpPr>
          <p:nvPr/>
        </p:nvSpPr>
        <p:spPr bwMode="auto">
          <a:xfrm>
            <a:off x="304800" y="1447800"/>
            <a:ext cx="38830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90000"/>
              </a:lnSpc>
              <a:spcBef>
                <a:spcPct val="0"/>
              </a:spcBef>
              <a:spcAft>
                <a:spcPct val="50000"/>
              </a:spcAft>
              <a:buSzPct val="70000"/>
            </a:pPr>
            <a:r>
              <a:rPr lang="en-US" altLang="ja-JP" dirty="0"/>
              <a:t>To </a:t>
            </a:r>
            <a:r>
              <a:rPr lang="en-US" altLang="ja-JP" b="1" dirty="0"/>
              <a:t>restore</a:t>
            </a:r>
            <a:r>
              <a:rPr lang="en-US" altLang="ja-JP" dirty="0"/>
              <a:t> simulation results that you saved earlier:</a:t>
            </a:r>
          </a:p>
        </p:txBody>
      </p:sp>
      <p:pic>
        <p:nvPicPr>
          <p:cNvPr id="5" name="Picture 4"/>
          <p:cNvPicPr>
            <a:picLocks noChangeAspect="1"/>
          </p:cNvPicPr>
          <p:nvPr/>
        </p:nvPicPr>
        <p:blipFill>
          <a:blip r:embed="rId3"/>
          <a:stretch>
            <a:fillRect/>
          </a:stretch>
        </p:blipFill>
        <p:spPr>
          <a:xfrm>
            <a:off x="3816650" y="3207085"/>
            <a:ext cx="4946350" cy="3272643"/>
          </a:xfrm>
          <a:prstGeom prst="rect">
            <a:avLst/>
          </a:prstGeom>
        </p:spPr>
      </p:pic>
    </p:spTree>
    <p:extLst>
      <p:ext uri="{BB962C8B-B14F-4D97-AF65-F5344CB8AC3E}">
        <p14:creationId xmlns:p14="http://schemas.microsoft.com/office/powerpoint/2010/main" val="2031226985"/>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altLang="ja-JP" b="0" dirty="0">
                <a:ea typeface="ＭＳ Ｐゴシック" panose="020B0600070205080204" pitchFamily="34" charset="-128"/>
              </a:rPr>
              <a:t>(4) Analyze Simulation Results</a:t>
            </a:r>
          </a:p>
        </p:txBody>
      </p:sp>
      <p:sp>
        <p:nvSpPr>
          <p:cNvPr id="60419" name="Rectangle 3"/>
          <p:cNvSpPr>
            <a:spLocks noGrp="1" noChangeArrowheads="1"/>
          </p:cNvSpPr>
          <p:nvPr>
            <p:ph type="body" idx="1"/>
          </p:nvPr>
        </p:nvSpPr>
        <p:spPr/>
        <p:txBody>
          <a:bodyPr/>
          <a:lstStyle/>
          <a:p>
            <a:pPr marL="400050" indent="-400050" eaLnBrk="1" hangingPunct="1"/>
            <a:r>
              <a:rPr lang="en-US" altLang="ja-JP" sz="2000" dirty="0">
                <a:ea typeface="ＭＳ Ｐゴシック" panose="020B0600070205080204" pitchFamily="34" charset="-128"/>
              </a:rPr>
              <a:t>Guidelines for analyzing simulation results:</a:t>
            </a:r>
          </a:p>
          <a:p>
            <a:pPr marL="400050" indent="-400050" eaLnBrk="1" hangingPunct="1"/>
            <a:r>
              <a:rPr lang="en-US" altLang="ja-JP" sz="2000" dirty="0">
                <a:ea typeface="ＭＳ Ｐゴシック" panose="020B0600070205080204" pitchFamily="34" charset="-128"/>
              </a:rPr>
              <a:t>(4.1) Understand and Use Forecast Charts</a:t>
            </a:r>
          </a:p>
          <a:p>
            <a:pPr marL="400050" indent="-400050" eaLnBrk="1" hangingPunct="1"/>
            <a:r>
              <a:rPr lang="en-US" altLang="ja-JP" sz="2000" dirty="0">
                <a:ea typeface="ＭＳ Ｐゴシック" panose="020B0600070205080204" pitchFamily="34" charset="-128"/>
              </a:rPr>
              <a:t>(4.2) Determine the Certainty Level </a:t>
            </a:r>
          </a:p>
          <a:p>
            <a:pPr marL="400050" indent="-400050" eaLnBrk="1" hangingPunct="1"/>
            <a:r>
              <a:rPr lang="en-US" altLang="ja-JP" sz="2000" dirty="0">
                <a:ea typeface="ＭＳ Ｐゴシック" panose="020B0600070205080204" pitchFamily="34" charset="-128"/>
              </a:rPr>
              <a:t>(4.3) Create Reports</a:t>
            </a:r>
          </a:p>
          <a:p>
            <a:pPr marL="400050" indent="-400050" eaLnBrk="1" hangingPunct="1"/>
            <a:r>
              <a:rPr lang="en-US" altLang="ja-JP" sz="2000" dirty="0">
                <a:ea typeface="ＭＳ Ｐゴシック" panose="020B0600070205080204" pitchFamily="34" charset="-128"/>
              </a:rPr>
              <a:t>(4.4) Review Simulation Results</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57175" y="546100"/>
            <a:ext cx="8505825" cy="682625"/>
          </a:xfrm>
        </p:spPr>
        <p:txBody>
          <a:bodyPr/>
          <a:lstStyle/>
          <a:p>
            <a:pPr eaLnBrk="1" hangingPunct="1"/>
            <a:r>
              <a:rPr lang="en-US" altLang="en-US" dirty="0"/>
              <a:t>Pico Laptop Team: Reassessing the Standard Organizational Process – 1</a:t>
            </a:r>
          </a:p>
        </p:txBody>
      </p:sp>
      <p:sp>
        <p:nvSpPr>
          <p:cNvPr id="6147" name="Rectangle 3"/>
          <p:cNvSpPr>
            <a:spLocks noGrp="1" noChangeArrowheads="1"/>
          </p:cNvSpPr>
          <p:nvPr>
            <p:ph type="body" idx="1"/>
          </p:nvPr>
        </p:nvSpPr>
        <p:spPr>
          <a:xfrm>
            <a:off x="304800" y="1447800"/>
            <a:ext cx="8455025" cy="5029200"/>
          </a:xfrm>
        </p:spPr>
        <p:txBody>
          <a:bodyPr/>
          <a:lstStyle/>
          <a:p>
            <a:pPr marL="0" indent="0" eaLnBrk="1" hangingPunct="1"/>
            <a:r>
              <a:rPr lang="en-US" altLang="en-US" sz="2000" dirty="0"/>
              <a:t>During the early voice-of-the-customer work within the DMADV framework, the Pico laptop team learned much more about the technical and schedule challenges facing them.</a:t>
            </a:r>
          </a:p>
          <a:p>
            <a:pPr marL="0" indent="0" eaLnBrk="1" hangingPunct="1"/>
            <a:r>
              <a:rPr lang="en-US" altLang="en-US" sz="2000" dirty="0"/>
              <a:t>Their initial revisit of some high-level process performance models covered in the last module (logistic and dummy variable regression) indicated the risk was not insurmountable.</a:t>
            </a:r>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339640" y="1363497"/>
            <a:ext cx="5004260" cy="3483141"/>
          </a:xfrm>
          <a:prstGeom prst="rect">
            <a:avLst/>
          </a:prstGeom>
        </p:spPr>
      </p:pic>
      <p:sp>
        <p:nvSpPr>
          <p:cNvPr id="61443"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(4.1) Understand and Use Forecast Charts</a:t>
            </a:r>
          </a:p>
        </p:txBody>
      </p:sp>
      <p:sp>
        <p:nvSpPr>
          <p:cNvPr id="61444" name="Rectangle 3"/>
          <p:cNvSpPr>
            <a:spLocks noGrp="1" noChangeArrowheads="1"/>
          </p:cNvSpPr>
          <p:nvPr>
            <p:ph type="body" idx="1"/>
          </p:nvPr>
        </p:nvSpPr>
        <p:spPr>
          <a:xfrm>
            <a:off x="304800" y="1866900"/>
            <a:ext cx="2667000" cy="4648200"/>
          </a:xfrm>
        </p:spPr>
        <p:txBody>
          <a:bodyPr/>
          <a:lstStyle/>
          <a:p>
            <a:pPr marL="0" indent="0" eaLnBrk="1" hangingPunct="1"/>
            <a:r>
              <a:rPr lang="en-US" altLang="ja-JP" sz="2000" dirty="0">
                <a:ea typeface="ＭＳ Ｐゴシック" panose="020B0600070205080204" pitchFamily="34" charset="-128"/>
              </a:rPr>
              <a:t>Forecast charts show the number of values that occur in a given interval using frequency distribution.</a:t>
            </a:r>
          </a:p>
          <a:p>
            <a:pPr lvl="1" eaLnBrk="1" hangingPunct="1"/>
            <a:endParaRPr lang="ja-JP" altLang="en-US" sz="2400" dirty="0">
              <a:ea typeface="ＭＳ Ｐゴシック" panose="020B0600070205080204" pitchFamily="34" charset="-128"/>
            </a:endParaRPr>
          </a:p>
        </p:txBody>
      </p:sp>
      <p:sp>
        <p:nvSpPr>
          <p:cNvPr id="61445" name="AutoShape 5"/>
          <p:cNvSpPr>
            <a:spLocks noChangeArrowheads="1"/>
          </p:cNvSpPr>
          <p:nvPr/>
        </p:nvSpPr>
        <p:spPr bwMode="auto">
          <a:xfrm>
            <a:off x="2590800" y="1104900"/>
            <a:ext cx="1219200" cy="685800"/>
          </a:xfrm>
          <a:prstGeom prst="wedgeRoundRectCallout">
            <a:avLst>
              <a:gd name="adj1" fmla="val 23750"/>
              <a:gd name="adj2" fmla="val 58698"/>
              <a:gd name="adj3" fmla="val 16667"/>
            </a:avLst>
          </a:prstGeom>
          <a:solidFill>
            <a:srgbClr val="FFFFCC"/>
          </a:solidFill>
          <a:ln w="9525" algn="ctr">
            <a:solidFill>
              <a:schemeClr val="tx1"/>
            </a:solidFill>
            <a:miter lim="800000"/>
            <a:headEnd/>
            <a:tailEnd/>
          </a:ln>
        </p:spPr>
        <p:txBody>
          <a:bodyPr lIns="92309" tIns="0"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Number of trials</a:t>
            </a:r>
          </a:p>
        </p:txBody>
      </p:sp>
      <p:sp>
        <p:nvSpPr>
          <p:cNvPr id="61446" name="AutoShape 6"/>
          <p:cNvSpPr>
            <a:spLocks noChangeArrowheads="1"/>
          </p:cNvSpPr>
          <p:nvPr/>
        </p:nvSpPr>
        <p:spPr bwMode="auto">
          <a:xfrm>
            <a:off x="7086600" y="1061078"/>
            <a:ext cx="1905000" cy="533400"/>
          </a:xfrm>
          <a:prstGeom prst="wedgeRoundRectCallout">
            <a:avLst>
              <a:gd name="adj1" fmla="val -21485"/>
              <a:gd name="adj2" fmla="val 92975"/>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0000"/>
              </a:lnSpc>
              <a:spcBef>
                <a:spcPct val="0"/>
              </a:spcBef>
            </a:pPr>
            <a:r>
              <a:rPr lang="en-US" altLang="ja-JP" sz="1800" dirty="0"/>
              <a:t>Number of trials displayed</a:t>
            </a:r>
          </a:p>
        </p:txBody>
      </p:sp>
      <p:sp>
        <p:nvSpPr>
          <p:cNvPr id="61447" name="AutoShape 7"/>
          <p:cNvSpPr>
            <a:spLocks noChangeArrowheads="1"/>
          </p:cNvSpPr>
          <p:nvPr/>
        </p:nvSpPr>
        <p:spPr bwMode="auto">
          <a:xfrm>
            <a:off x="2209800" y="3872707"/>
            <a:ext cx="1333500" cy="571500"/>
          </a:xfrm>
          <a:prstGeom prst="wedgeRoundRectCallout">
            <a:avLst>
              <a:gd name="adj1" fmla="val 70713"/>
              <a:gd name="adj2" fmla="val 20833"/>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0000"/>
              </a:lnSpc>
              <a:spcBef>
                <a:spcPct val="0"/>
              </a:spcBef>
            </a:pPr>
            <a:r>
              <a:rPr lang="en-US" altLang="ja-JP" sz="1800" dirty="0"/>
              <a:t>Certainty grabbers</a:t>
            </a:r>
          </a:p>
        </p:txBody>
      </p:sp>
      <p:sp>
        <p:nvSpPr>
          <p:cNvPr id="61448" name="AutoShape 8"/>
          <p:cNvSpPr>
            <a:spLocks noChangeArrowheads="1"/>
          </p:cNvSpPr>
          <p:nvPr/>
        </p:nvSpPr>
        <p:spPr bwMode="auto">
          <a:xfrm>
            <a:off x="7696200" y="3513138"/>
            <a:ext cx="1295400" cy="533400"/>
          </a:xfrm>
          <a:prstGeom prst="wedgeRoundRectCallout">
            <a:avLst>
              <a:gd name="adj1" fmla="val -40809"/>
              <a:gd name="adj2" fmla="val 98481"/>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0000"/>
              </a:lnSpc>
              <a:spcBef>
                <a:spcPct val="0"/>
              </a:spcBef>
            </a:pPr>
            <a:r>
              <a:rPr lang="en-US" altLang="ja-JP" sz="1800" dirty="0"/>
              <a:t>Certainty grabbers</a:t>
            </a:r>
          </a:p>
        </p:txBody>
      </p:sp>
      <p:sp>
        <p:nvSpPr>
          <p:cNvPr id="61449" name="AutoShape 9"/>
          <p:cNvSpPr>
            <a:spLocks noChangeArrowheads="1"/>
          </p:cNvSpPr>
          <p:nvPr/>
        </p:nvSpPr>
        <p:spPr bwMode="auto">
          <a:xfrm>
            <a:off x="2088635" y="4991894"/>
            <a:ext cx="1295400" cy="609600"/>
          </a:xfrm>
          <a:prstGeom prst="wedgeRoundRectCallout">
            <a:avLst>
              <a:gd name="adj1" fmla="val 56986"/>
              <a:gd name="adj2" fmla="val -79167"/>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0000"/>
              </a:lnSpc>
              <a:spcBef>
                <a:spcPct val="0"/>
              </a:spcBef>
            </a:pPr>
            <a:r>
              <a:rPr lang="en-US" altLang="ja-JP" sz="1800" dirty="0"/>
              <a:t>Certainty range</a:t>
            </a:r>
          </a:p>
        </p:txBody>
      </p:sp>
      <p:sp>
        <p:nvSpPr>
          <p:cNvPr id="61450" name="AutoShape 11"/>
          <p:cNvSpPr>
            <a:spLocks noChangeArrowheads="1"/>
          </p:cNvSpPr>
          <p:nvPr/>
        </p:nvSpPr>
        <p:spPr bwMode="auto">
          <a:xfrm>
            <a:off x="5164932" y="4987324"/>
            <a:ext cx="1219200" cy="609600"/>
          </a:xfrm>
          <a:prstGeom prst="wedgeRoundRectCallout">
            <a:avLst>
              <a:gd name="adj1" fmla="val 20051"/>
              <a:gd name="adj2" fmla="val -78907"/>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0000"/>
              </a:lnSpc>
              <a:spcBef>
                <a:spcPct val="0"/>
              </a:spcBef>
            </a:pPr>
            <a:r>
              <a:rPr lang="en-US" altLang="ja-JP" sz="1800" dirty="0"/>
              <a:t>Certainty level</a:t>
            </a:r>
          </a:p>
        </p:txBody>
      </p:sp>
      <p:sp>
        <p:nvSpPr>
          <p:cNvPr id="61451" name="AutoShape 12"/>
          <p:cNvSpPr>
            <a:spLocks noChangeArrowheads="1"/>
          </p:cNvSpPr>
          <p:nvPr/>
        </p:nvSpPr>
        <p:spPr bwMode="auto">
          <a:xfrm>
            <a:off x="184150" y="5746750"/>
            <a:ext cx="8807450" cy="768350"/>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The certainty level is calculated by comparing the number of forecasted values in the certainty range with the number of values in the entire range.</a:t>
            </a:r>
          </a:p>
        </p:txBody>
      </p:sp>
      <p:sp>
        <p:nvSpPr>
          <p:cNvPr id="61452" name="AutoShape 14"/>
          <p:cNvSpPr>
            <a:spLocks noChangeArrowheads="1"/>
          </p:cNvSpPr>
          <p:nvPr/>
        </p:nvSpPr>
        <p:spPr bwMode="auto">
          <a:xfrm>
            <a:off x="7205663" y="4990307"/>
            <a:ext cx="1295400" cy="609600"/>
          </a:xfrm>
          <a:prstGeom prst="wedgeRoundRectCallout">
            <a:avLst>
              <a:gd name="adj1" fmla="val -30759"/>
              <a:gd name="adj2" fmla="val -77083"/>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0000"/>
              </a:lnSpc>
              <a:spcBef>
                <a:spcPct val="0"/>
              </a:spcBef>
            </a:pPr>
            <a:r>
              <a:rPr lang="en-US" altLang="ja-JP" sz="1800" dirty="0"/>
              <a:t>Certainty range</a:t>
            </a:r>
          </a:p>
        </p:txBody>
      </p:sp>
      <p:grpSp>
        <p:nvGrpSpPr>
          <p:cNvPr id="61453" name="Group 20"/>
          <p:cNvGrpSpPr>
            <a:grpSpLocks/>
          </p:cNvGrpSpPr>
          <p:nvPr/>
        </p:nvGrpSpPr>
        <p:grpSpPr bwMode="auto">
          <a:xfrm>
            <a:off x="244475" y="5610226"/>
            <a:ext cx="8505825" cy="304800"/>
            <a:chOff x="154" y="3534"/>
            <a:chExt cx="5358" cy="192"/>
          </a:xfrm>
        </p:grpSpPr>
        <p:sp>
          <p:nvSpPr>
            <p:cNvPr id="61454" name="Line 18"/>
            <p:cNvSpPr>
              <a:spLocks noChangeShapeType="1"/>
            </p:cNvSpPr>
            <p:nvPr/>
          </p:nvSpPr>
          <p:spPr bwMode="auto">
            <a:xfrm>
              <a:off x="154" y="3665"/>
              <a:ext cx="535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309" tIns="46154" rIns="92309" bIns="46154"/>
            <a:lstStyle/>
            <a:p>
              <a:endParaRPr lang="en-US" dirty="0"/>
            </a:p>
          </p:txBody>
        </p:sp>
        <p:sp>
          <p:nvSpPr>
            <p:cNvPr id="61455" name="Line 19"/>
            <p:cNvSpPr>
              <a:spLocks noChangeShapeType="1"/>
            </p:cNvSpPr>
            <p:nvPr/>
          </p:nvSpPr>
          <p:spPr bwMode="auto">
            <a:xfrm flipV="1">
              <a:off x="3312" y="3534"/>
              <a:ext cx="192" cy="1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309" tIns="46154" rIns="92309" bIns="46154"/>
            <a:lstStyle/>
            <a:p>
              <a:endParaRPr lang="en-US" dirty="0"/>
            </a:p>
          </p:txBody>
        </p:sp>
      </p:grpSp>
    </p:spTree>
    <p:extLst>
      <p:ext uri="{BB962C8B-B14F-4D97-AF65-F5344CB8AC3E}">
        <p14:creationId xmlns:p14="http://schemas.microsoft.com/office/powerpoint/2010/main" val="4053339119"/>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886200" y="1104653"/>
            <a:ext cx="5035815" cy="3707306"/>
          </a:xfrm>
          <a:prstGeom prst="rect">
            <a:avLst/>
          </a:prstGeom>
        </p:spPr>
      </p:pic>
      <p:sp>
        <p:nvSpPr>
          <p:cNvPr id="62467"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(4.2) Determine the Certainty Level </a:t>
            </a:r>
          </a:p>
        </p:txBody>
      </p:sp>
      <p:sp>
        <p:nvSpPr>
          <p:cNvPr id="62468" name="Rectangle 3"/>
          <p:cNvSpPr>
            <a:spLocks noGrp="1" noChangeArrowheads="1"/>
          </p:cNvSpPr>
          <p:nvPr>
            <p:ph type="body" idx="1"/>
          </p:nvPr>
        </p:nvSpPr>
        <p:spPr>
          <a:xfrm>
            <a:off x="304800" y="2743200"/>
            <a:ext cx="3657600" cy="3886200"/>
          </a:xfrm>
        </p:spPr>
        <p:txBody>
          <a:bodyPr/>
          <a:lstStyle/>
          <a:p>
            <a:pPr marL="400050" indent="-400050" eaLnBrk="1" hangingPunct="1">
              <a:buSzTx/>
              <a:buFontTx/>
              <a:buAutoNum type="alphaLcParenR"/>
            </a:pPr>
            <a:r>
              <a:rPr lang="en-US" altLang="ja-JP" sz="2000" dirty="0">
                <a:ea typeface="ＭＳ Ｐゴシック" panose="020B0600070205080204" pitchFamily="34" charset="-128"/>
              </a:rPr>
              <a:t>Type values in the certainty minimum and/or maximum fields.</a:t>
            </a:r>
          </a:p>
          <a:p>
            <a:pPr marL="400050" indent="-400050" eaLnBrk="1" hangingPunct="1">
              <a:buSzTx/>
              <a:buFontTx/>
              <a:buAutoNum type="alphaLcParenR"/>
            </a:pPr>
            <a:r>
              <a:rPr lang="en-US" altLang="ja-JP" sz="2000" dirty="0">
                <a:ea typeface="ＭＳ Ｐゴシック" panose="020B0600070205080204" pitchFamily="34" charset="-128"/>
              </a:rPr>
              <a:t>Press the [Enter] key.</a:t>
            </a:r>
          </a:p>
          <a:p>
            <a:pPr marL="400050" indent="-400050" eaLnBrk="1" hangingPunct="1">
              <a:buSzTx/>
              <a:buFontTx/>
              <a:buAutoNum type="alphaLcParenR"/>
            </a:pPr>
            <a:endParaRPr lang="ja-JP" altLang="en-US" sz="2400" dirty="0">
              <a:ea typeface="ＭＳ Ｐゴシック" panose="020B0600070205080204" pitchFamily="34" charset="-128"/>
            </a:endParaRPr>
          </a:p>
        </p:txBody>
      </p:sp>
      <p:sp>
        <p:nvSpPr>
          <p:cNvPr id="62469" name="AutoShape 8"/>
          <p:cNvSpPr>
            <a:spLocks noChangeArrowheads="1"/>
          </p:cNvSpPr>
          <p:nvPr/>
        </p:nvSpPr>
        <p:spPr bwMode="auto">
          <a:xfrm>
            <a:off x="4267200" y="5629531"/>
            <a:ext cx="4495800" cy="381000"/>
          </a:xfrm>
          <a:prstGeom prst="wedgeRoundRectCallout">
            <a:avLst>
              <a:gd name="adj1" fmla="val -6532"/>
              <a:gd name="adj2" fmla="val -282917"/>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Certainty level: values $0 to $500,000</a:t>
            </a:r>
          </a:p>
        </p:txBody>
      </p:sp>
      <p:sp>
        <p:nvSpPr>
          <p:cNvPr id="62470" name="AutoShape 9"/>
          <p:cNvSpPr>
            <a:spLocks noChangeArrowheads="1"/>
          </p:cNvSpPr>
          <p:nvPr/>
        </p:nvSpPr>
        <p:spPr bwMode="auto">
          <a:xfrm>
            <a:off x="3124200" y="5029200"/>
            <a:ext cx="1219200" cy="304800"/>
          </a:xfrm>
          <a:prstGeom prst="wedgeRoundRectCallout">
            <a:avLst>
              <a:gd name="adj1" fmla="val 31250"/>
              <a:gd name="adj2" fmla="val -132292"/>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85000"/>
              </a:lnSpc>
              <a:spcBef>
                <a:spcPct val="0"/>
              </a:spcBef>
            </a:pPr>
            <a:r>
              <a:rPr lang="en-US" altLang="ja-JP" sz="1800" dirty="0"/>
              <a:t>Type “0”</a:t>
            </a:r>
          </a:p>
        </p:txBody>
      </p:sp>
      <p:sp>
        <p:nvSpPr>
          <p:cNvPr id="62471" name="AutoShape 10"/>
          <p:cNvSpPr>
            <a:spLocks noChangeArrowheads="1"/>
          </p:cNvSpPr>
          <p:nvPr/>
        </p:nvSpPr>
        <p:spPr bwMode="auto">
          <a:xfrm>
            <a:off x="6858000" y="5029200"/>
            <a:ext cx="2133600" cy="304800"/>
          </a:xfrm>
          <a:prstGeom prst="wedgeRoundRectCallout">
            <a:avLst>
              <a:gd name="adj1" fmla="val -15181"/>
              <a:gd name="adj2" fmla="val -136981"/>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85000"/>
              </a:lnSpc>
              <a:spcBef>
                <a:spcPct val="0"/>
              </a:spcBef>
            </a:pPr>
            <a:r>
              <a:rPr lang="en-US" altLang="ja-JP" sz="1800" dirty="0"/>
              <a:t>Type “500,000”</a:t>
            </a:r>
          </a:p>
        </p:txBody>
      </p:sp>
      <p:sp>
        <p:nvSpPr>
          <p:cNvPr id="62472" name="Text Box 15"/>
          <p:cNvSpPr txBox="1">
            <a:spLocks noChangeArrowheads="1"/>
          </p:cNvSpPr>
          <p:nvPr/>
        </p:nvSpPr>
        <p:spPr bwMode="auto">
          <a:xfrm>
            <a:off x="304800" y="1447800"/>
            <a:ext cx="29718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dirty="0"/>
              <a:t>Change the certainty minimum and/or maximum fields.</a:t>
            </a:r>
          </a:p>
        </p:txBody>
      </p:sp>
    </p:spTree>
    <p:extLst>
      <p:ext uri="{BB962C8B-B14F-4D97-AF65-F5344CB8AC3E}">
        <p14:creationId xmlns:p14="http://schemas.microsoft.com/office/powerpoint/2010/main" val="139378927"/>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948113" y="1154253"/>
            <a:ext cx="4826678" cy="3570147"/>
          </a:xfrm>
          <a:prstGeom prst="rect">
            <a:avLst/>
          </a:prstGeom>
        </p:spPr>
      </p:pic>
      <p:sp>
        <p:nvSpPr>
          <p:cNvPr id="63490"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(4.2) Determine the Certainty Level – Continued </a:t>
            </a:r>
          </a:p>
        </p:txBody>
      </p:sp>
      <p:sp>
        <p:nvSpPr>
          <p:cNvPr id="63491" name="Rectangle 3"/>
          <p:cNvSpPr>
            <a:spLocks noGrp="1" noChangeArrowheads="1"/>
          </p:cNvSpPr>
          <p:nvPr>
            <p:ph type="body" sz="half" idx="1"/>
          </p:nvPr>
        </p:nvSpPr>
        <p:spPr>
          <a:xfrm>
            <a:off x="304800" y="1295400"/>
            <a:ext cx="3200400" cy="4648200"/>
          </a:xfrm>
        </p:spPr>
        <p:txBody>
          <a:bodyPr/>
          <a:lstStyle/>
          <a:p>
            <a:pPr marL="361950" indent="-361950" eaLnBrk="1" hangingPunct="1"/>
            <a:r>
              <a:rPr lang="en-US" altLang="ja-JP" sz="2000" dirty="0">
                <a:ea typeface="ＭＳ Ｐゴシック" panose="020B0600070205080204" pitchFamily="34" charset="-128"/>
              </a:rPr>
              <a:t>Enter certainty directly.</a:t>
            </a:r>
          </a:p>
          <a:p>
            <a:pPr marL="361950" indent="-361950" eaLnBrk="1" hangingPunct="1">
              <a:buSzTx/>
              <a:buFontTx/>
              <a:buAutoNum type="alphaLcParenR"/>
            </a:pPr>
            <a:r>
              <a:rPr lang="en-US" altLang="ja-JP" sz="2000" dirty="0">
                <a:ea typeface="ＭＳ Ｐゴシック" panose="020B0600070205080204" pitchFamily="34" charset="-128"/>
              </a:rPr>
              <a:t>Press Ctrl-click (or Shift-click) until both left and right certainty grabbers are free.</a:t>
            </a:r>
          </a:p>
          <a:p>
            <a:pPr marL="361950" indent="-361950" eaLnBrk="1" hangingPunct="1">
              <a:buSzTx/>
              <a:buFontTx/>
              <a:buAutoNum type="alphaLcParenR"/>
            </a:pPr>
            <a:r>
              <a:rPr lang="en-US" altLang="ja-JP" sz="2000" dirty="0">
                <a:ea typeface="ＭＳ Ｐゴシック" panose="020B0600070205080204" pitchFamily="34" charset="-128"/>
              </a:rPr>
              <a:t>Type “95” in the Certainty field.</a:t>
            </a:r>
          </a:p>
          <a:p>
            <a:pPr marL="361950" indent="-361950" eaLnBrk="1" hangingPunct="1">
              <a:buSzTx/>
              <a:buFontTx/>
              <a:buAutoNum type="alphaLcParenR"/>
            </a:pPr>
            <a:r>
              <a:rPr lang="en-US" altLang="ja-JP" sz="2000" dirty="0">
                <a:ea typeface="ＭＳ Ｐゴシック" panose="020B0600070205080204" pitchFamily="34" charset="-128"/>
              </a:rPr>
              <a:t>Press the [Enter] key.</a:t>
            </a:r>
          </a:p>
          <a:p>
            <a:pPr marL="361950" indent="-361950" eaLnBrk="1" hangingPunct="1">
              <a:buSzTx/>
              <a:buFontTx/>
              <a:buAutoNum type="alphaLcParenR"/>
            </a:pPr>
            <a:endParaRPr lang="ja-JP" altLang="en-US" sz="2000" dirty="0">
              <a:ea typeface="ＭＳ Ｐゴシック" panose="020B0600070205080204" pitchFamily="34" charset="-128"/>
            </a:endParaRPr>
          </a:p>
        </p:txBody>
      </p:sp>
      <p:sp>
        <p:nvSpPr>
          <p:cNvPr id="63493" name="AutoShape 18"/>
          <p:cNvSpPr>
            <a:spLocks noChangeArrowheads="1"/>
          </p:cNvSpPr>
          <p:nvPr/>
        </p:nvSpPr>
        <p:spPr bwMode="auto">
          <a:xfrm>
            <a:off x="3948113" y="5318125"/>
            <a:ext cx="3124200" cy="990600"/>
          </a:xfrm>
          <a:prstGeom prst="wedgeRoundRectCallout">
            <a:avLst>
              <a:gd name="adj1" fmla="val 23246"/>
              <a:gd name="adj2" fmla="val -117992"/>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Certainty level: 95% of the trials centered around the median of the entire range </a:t>
            </a:r>
          </a:p>
        </p:txBody>
      </p:sp>
      <p:sp>
        <p:nvSpPr>
          <p:cNvPr id="63494" name="AutoShape 19"/>
          <p:cNvSpPr>
            <a:spLocks noChangeArrowheads="1"/>
          </p:cNvSpPr>
          <p:nvPr/>
        </p:nvSpPr>
        <p:spPr bwMode="auto">
          <a:xfrm>
            <a:off x="5791200" y="3622675"/>
            <a:ext cx="1447800" cy="396875"/>
          </a:xfrm>
          <a:prstGeom prst="wedgeRoundRectCallout">
            <a:avLst>
              <a:gd name="adj1" fmla="val -15990"/>
              <a:gd name="adj2" fmla="val 157469"/>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ja-JP" sz="1800" dirty="0"/>
              <a:t>Type “95”</a:t>
            </a:r>
          </a:p>
        </p:txBody>
      </p:sp>
      <p:sp>
        <p:nvSpPr>
          <p:cNvPr id="63495" name="AutoShape 20"/>
          <p:cNvSpPr>
            <a:spLocks noChangeArrowheads="1"/>
          </p:cNvSpPr>
          <p:nvPr/>
        </p:nvSpPr>
        <p:spPr bwMode="auto">
          <a:xfrm>
            <a:off x="3200400" y="4724400"/>
            <a:ext cx="2590800" cy="430213"/>
          </a:xfrm>
          <a:prstGeom prst="wedgeRoundRectCallout">
            <a:avLst>
              <a:gd name="adj1" fmla="val 23416"/>
              <a:gd name="adj2" fmla="val -129847"/>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Left certainty grabber</a:t>
            </a:r>
          </a:p>
        </p:txBody>
      </p:sp>
      <p:sp>
        <p:nvSpPr>
          <p:cNvPr id="63496" name="AutoShape 21"/>
          <p:cNvSpPr>
            <a:spLocks noChangeArrowheads="1"/>
          </p:cNvSpPr>
          <p:nvPr/>
        </p:nvSpPr>
        <p:spPr bwMode="auto">
          <a:xfrm>
            <a:off x="7239000" y="4678363"/>
            <a:ext cx="1828800" cy="685800"/>
          </a:xfrm>
          <a:prstGeom prst="wedgeRoundRectCallout">
            <a:avLst>
              <a:gd name="adj1" fmla="val -22917"/>
              <a:gd name="adj2" fmla="val -102146"/>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Right certainty grabber</a:t>
            </a:r>
          </a:p>
        </p:txBody>
      </p:sp>
    </p:spTree>
    <p:extLst>
      <p:ext uri="{BB962C8B-B14F-4D97-AF65-F5344CB8AC3E}">
        <p14:creationId xmlns:p14="http://schemas.microsoft.com/office/powerpoint/2010/main" val="1025065396"/>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146336" y="1295400"/>
            <a:ext cx="4777402" cy="3581400"/>
          </a:xfrm>
          <a:prstGeom prst="rect">
            <a:avLst/>
          </a:prstGeom>
        </p:spPr>
      </p:pic>
      <p:sp>
        <p:nvSpPr>
          <p:cNvPr id="64514"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(4.2) Determine the Certainty Level – Continued</a:t>
            </a:r>
            <a:endParaRPr lang="en-US" altLang="en-US" dirty="0">
              <a:ea typeface="ＭＳ Ｐゴシック" panose="020B0600070205080204" pitchFamily="34" charset="-128"/>
            </a:endParaRPr>
          </a:p>
        </p:txBody>
      </p:sp>
      <p:sp>
        <p:nvSpPr>
          <p:cNvPr id="64515" name="Rectangle 4"/>
          <p:cNvSpPr>
            <a:spLocks noGrp="1" noChangeArrowheads="1"/>
          </p:cNvSpPr>
          <p:nvPr>
            <p:ph type="body" idx="1"/>
          </p:nvPr>
        </p:nvSpPr>
        <p:spPr>
          <a:xfrm>
            <a:off x="257175" y="2209800"/>
            <a:ext cx="3814763" cy="3810000"/>
          </a:xfrm>
          <a:noFill/>
        </p:spPr>
        <p:txBody>
          <a:bodyPr/>
          <a:lstStyle/>
          <a:p>
            <a:pPr marL="400050" indent="-400050" eaLnBrk="1" hangingPunct="1">
              <a:buSzTx/>
              <a:buFontTx/>
              <a:buAutoNum type="alphaLcParenR"/>
            </a:pPr>
            <a:r>
              <a:rPr lang="en-US" altLang="ja-JP" sz="2000" dirty="0">
                <a:ea typeface="ＭＳ Ｐゴシック" panose="020B0600070205080204" pitchFamily="34" charset="-128"/>
              </a:rPr>
              <a:t>Type “0” in the certainty minimum field. (The certainty grabber turns to a lighter color and is considered anchored.)</a:t>
            </a:r>
          </a:p>
          <a:p>
            <a:pPr marL="400050" indent="-400050" eaLnBrk="1" hangingPunct="1">
              <a:buSzTx/>
              <a:buFontTx/>
              <a:buAutoNum type="alphaLcParenR"/>
            </a:pPr>
            <a:r>
              <a:rPr lang="en-US" altLang="ja-JP" sz="2000" dirty="0">
                <a:ea typeface="ＭＳ Ｐゴシック" panose="020B0600070205080204" pitchFamily="34" charset="-128"/>
              </a:rPr>
              <a:t>Type “95” in the Certainty field.</a:t>
            </a:r>
          </a:p>
          <a:p>
            <a:pPr marL="400050" indent="-400050" eaLnBrk="1" hangingPunct="1">
              <a:buSzTx/>
              <a:buFontTx/>
              <a:buAutoNum type="alphaLcParenR"/>
            </a:pPr>
            <a:r>
              <a:rPr lang="en-US" altLang="ja-JP" sz="2000" dirty="0">
                <a:ea typeface="ＭＳ Ｐゴシック" panose="020B0600070205080204" pitchFamily="34" charset="-128"/>
              </a:rPr>
              <a:t>Press the [Enter] key.</a:t>
            </a:r>
          </a:p>
        </p:txBody>
      </p:sp>
      <p:sp>
        <p:nvSpPr>
          <p:cNvPr id="64517" name="AutoShape 6"/>
          <p:cNvSpPr>
            <a:spLocks noChangeArrowheads="1"/>
          </p:cNvSpPr>
          <p:nvPr/>
        </p:nvSpPr>
        <p:spPr bwMode="auto">
          <a:xfrm>
            <a:off x="3938587" y="5085556"/>
            <a:ext cx="1143000" cy="457200"/>
          </a:xfrm>
          <a:prstGeom prst="wedgeRoundRectCallout">
            <a:avLst>
              <a:gd name="adj1" fmla="val -12076"/>
              <a:gd name="adj2" fmla="val -117512"/>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0"/>
              </a:spcBef>
            </a:pPr>
            <a:r>
              <a:rPr lang="en-US" altLang="ja-JP" sz="1800" dirty="0"/>
              <a:t>Type “0”</a:t>
            </a:r>
          </a:p>
        </p:txBody>
      </p:sp>
      <p:sp>
        <p:nvSpPr>
          <p:cNvPr id="64518" name="AutoShape 7"/>
          <p:cNvSpPr>
            <a:spLocks noChangeArrowheads="1"/>
          </p:cNvSpPr>
          <p:nvPr/>
        </p:nvSpPr>
        <p:spPr bwMode="auto">
          <a:xfrm>
            <a:off x="6400800" y="4933156"/>
            <a:ext cx="914400" cy="609600"/>
          </a:xfrm>
          <a:prstGeom prst="wedgeRoundRectCallout">
            <a:avLst>
              <a:gd name="adj1" fmla="val -28418"/>
              <a:gd name="adj2" fmla="val -72313"/>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0"/>
              </a:spcBef>
            </a:pPr>
            <a:r>
              <a:rPr lang="en-US" altLang="ja-JP" sz="1800" dirty="0"/>
              <a:t>Type “95”</a:t>
            </a:r>
          </a:p>
        </p:txBody>
      </p:sp>
      <p:sp>
        <p:nvSpPr>
          <p:cNvPr id="64519" name="AutoShape 8"/>
          <p:cNvSpPr>
            <a:spLocks noChangeArrowheads="1"/>
          </p:cNvSpPr>
          <p:nvPr/>
        </p:nvSpPr>
        <p:spPr bwMode="auto">
          <a:xfrm>
            <a:off x="4725988" y="5599113"/>
            <a:ext cx="3043237" cy="685800"/>
          </a:xfrm>
          <a:prstGeom prst="wedgeRoundRectCallout">
            <a:avLst>
              <a:gd name="adj1" fmla="val -11606"/>
              <a:gd name="adj2" fmla="val -170602"/>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0"/>
              </a:spcBef>
            </a:pPr>
            <a:r>
              <a:rPr lang="en-US" altLang="ja-JP" sz="1800" dirty="0"/>
              <a:t>Certainty level: 95% from left certainty grabber</a:t>
            </a:r>
          </a:p>
        </p:txBody>
      </p:sp>
      <p:sp>
        <p:nvSpPr>
          <p:cNvPr id="64520" name="Rectangle 9"/>
          <p:cNvSpPr>
            <a:spLocks noChangeArrowheads="1"/>
          </p:cNvSpPr>
          <p:nvPr/>
        </p:nvSpPr>
        <p:spPr bwMode="auto">
          <a:xfrm>
            <a:off x="257175" y="1370013"/>
            <a:ext cx="386238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spcAft>
                <a:spcPct val="50000"/>
              </a:spcAft>
              <a:buSzPct val="70000"/>
            </a:pPr>
            <a:r>
              <a:rPr lang="en-US" altLang="ja-JP" dirty="0"/>
              <a:t>Anchor a grabber, then enter certainty.</a:t>
            </a:r>
          </a:p>
        </p:txBody>
      </p:sp>
    </p:spTree>
    <p:extLst>
      <p:ext uri="{BB962C8B-B14F-4D97-AF65-F5344CB8AC3E}">
        <p14:creationId xmlns:p14="http://schemas.microsoft.com/office/powerpoint/2010/main" val="1795496172"/>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46935" y="3806165"/>
            <a:ext cx="3527897" cy="3010388"/>
          </a:xfrm>
          <a:prstGeom prst="rect">
            <a:avLst/>
          </a:prstGeom>
        </p:spPr>
      </p:pic>
      <p:pic>
        <p:nvPicPr>
          <p:cNvPr id="4" name="Picture 3"/>
          <p:cNvPicPr>
            <a:picLocks noChangeAspect="1"/>
          </p:cNvPicPr>
          <p:nvPr/>
        </p:nvPicPr>
        <p:blipFill>
          <a:blip r:embed="rId3"/>
          <a:stretch>
            <a:fillRect/>
          </a:stretch>
        </p:blipFill>
        <p:spPr>
          <a:xfrm>
            <a:off x="4623569" y="2867029"/>
            <a:ext cx="4237087" cy="3627434"/>
          </a:xfrm>
          <a:prstGeom prst="rect">
            <a:avLst/>
          </a:prstGeom>
        </p:spPr>
      </p:pic>
      <p:pic>
        <p:nvPicPr>
          <p:cNvPr id="2" name="Picture 1"/>
          <p:cNvPicPr>
            <a:picLocks noChangeAspect="1"/>
          </p:cNvPicPr>
          <p:nvPr/>
        </p:nvPicPr>
        <p:blipFill>
          <a:blip r:embed="rId4"/>
          <a:stretch>
            <a:fillRect/>
          </a:stretch>
        </p:blipFill>
        <p:spPr>
          <a:xfrm>
            <a:off x="4763777" y="844628"/>
            <a:ext cx="3299746" cy="937341"/>
          </a:xfrm>
          <a:prstGeom prst="rect">
            <a:avLst/>
          </a:prstGeom>
        </p:spPr>
      </p:pic>
      <p:sp>
        <p:nvSpPr>
          <p:cNvPr id="65538"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(4.3) Create Reports</a:t>
            </a:r>
          </a:p>
        </p:txBody>
      </p:sp>
      <p:sp>
        <p:nvSpPr>
          <p:cNvPr id="65539" name="Rectangle 3"/>
          <p:cNvSpPr>
            <a:spLocks noGrp="1" noChangeArrowheads="1"/>
          </p:cNvSpPr>
          <p:nvPr>
            <p:ph type="body" sz="half" idx="1"/>
          </p:nvPr>
        </p:nvSpPr>
        <p:spPr>
          <a:xfrm>
            <a:off x="372705" y="1295400"/>
            <a:ext cx="4151313" cy="4648200"/>
          </a:xfrm>
        </p:spPr>
        <p:txBody>
          <a:bodyPr/>
          <a:lstStyle/>
          <a:p>
            <a:pPr marL="400050" indent="-400050" eaLnBrk="1" hangingPunct="1"/>
            <a:r>
              <a:rPr lang="en-US" altLang="ja-JP" sz="2000" dirty="0">
                <a:ea typeface="ＭＳ Ｐゴシック" panose="020B0600070205080204" pitchFamily="34" charset="-128"/>
              </a:rPr>
              <a:t>To create a report:</a:t>
            </a:r>
          </a:p>
          <a:p>
            <a:pPr marL="400050" indent="-400050" eaLnBrk="1" hangingPunct="1">
              <a:buSzTx/>
              <a:buFontTx/>
              <a:buAutoNum type="alphaLcParenR"/>
            </a:pPr>
            <a:r>
              <a:rPr lang="en-US" altLang="ja-JP" sz="2000" dirty="0">
                <a:ea typeface="ＭＳ Ｐゴシック" panose="020B0600070205080204" pitchFamily="34" charset="-128"/>
              </a:rPr>
              <a:t>Choose the Create Report button       from the Crystal Ball menu bar. The Create Report Preferences dialog box appears. </a:t>
            </a:r>
          </a:p>
          <a:p>
            <a:pPr marL="400050" indent="-400050" eaLnBrk="1" hangingPunct="1">
              <a:buSzTx/>
              <a:buFontTx/>
              <a:buAutoNum type="alphaLcParenR"/>
            </a:pPr>
            <a:r>
              <a:rPr lang="en-US" altLang="ja-JP" sz="2000" dirty="0">
                <a:ea typeface="ＭＳ Ｐゴシック" panose="020B0600070205080204" pitchFamily="34" charset="-128"/>
              </a:rPr>
              <a:t>Click Forecasts, then click Options.</a:t>
            </a:r>
          </a:p>
        </p:txBody>
      </p:sp>
      <p:sp>
        <p:nvSpPr>
          <p:cNvPr id="65542" name="Oval 8"/>
          <p:cNvSpPr>
            <a:spLocks noChangeArrowheads="1"/>
          </p:cNvSpPr>
          <p:nvPr/>
        </p:nvSpPr>
        <p:spPr bwMode="auto">
          <a:xfrm>
            <a:off x="6248400" y="762000"/>
            <a:ext cx="762000" cy="127635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65543" name="Oval 8"/>
          <p:cNvSpPr>
            <a:spLocks noChangeArrowheads="1"/>
          </p:cNvSpPr>
          <p:nvPr/>
        </p:nvSpPr>
        <p:spPr bwMode="auto">
          <a:xfrm>
            <a:off x="7517273" y="3429000"/>
            <a:ext cx="1066800" cy="127635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65544" name="Oval 9"/>
          <p:cNvSpPr>
            <a:spLocks noChangeArrowheads="1"/>
          </p:cNvSpPr>
          <p:nvPr/>
        </p:nvSpPr>
        <p:spPr bwMode="auto">
          <a:xfrm>
            <a:off x="4953000" y="2971800"/>
            <a:ext cx="1066800" cy="514350"/>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12" name="Down Arrow 11"/>
          <p:cNvSpPr/>
          <p:nvPr/>
        </p:nvSpPr>
        <p:spPr bwMode="auto">
          <a:xfrm>
            <a:off x="6248400" y="2072489"/>
            <a:ext cx="762000" cy="638012"/>
          </a:xfrm>
          <a:prstGeom prst="downArrow">
            <a:avLst/>
          </a:prstGeom>
          <a:solidFill>
            <a:schemeClr val="accent1">
              <a:lumMod val="50000"/>
            </a:schemeClr>
          </a:solidFill>
          <a:ln w="15875" cap="flat" cmpd="sng" algn="ctr">
            <a:solidFill>
              <a:schemeClr val="tx1"/>
            </a:solidFill>
            <a:prstDash val="solid"/>
            <a:round/>
            <a:headEnd type="none" w="med" len="med"/>
            <a:tailEnd type="none" w="med" len="med"/>
          </a:ln>
          <a:effectLst/>
        </p:spPr>
        <p:txBody>
          <a:bodyPr lIns="92309" tIns="46154" rIns="92309" bIns="46154"/>
          <a:lstStyle/>
          <a:p>
            <a:pPr>
              <a:tabLst>
                <a:tab pos="292100" algn="l"/>
                <a:tab pos="571500" algn="l"/>
              </a:tabLst>
              <a:defRPr/>
            </a:pPr>
            <a:endParaRPr lang="en-US" dirty="0">
              <a:latin typeface="Arial" charset="0"/>
            </a:endParaRPr>
          </a:p>
        </p:txBody>
      </p:sp>
      <p:sp>
        <p:nvSpPr>
          <p:cNvPr id="13" name="Down Arrow 12"/>
          <p:cNvSpPr/>
          <p:nvPr/>
        </p:nvSpPr>
        <p:spPr bwMode="auto">
          <a:xfrm rot="5400000">
            <a:off x="3866357" y="5618956"/>
            <a:ext cx="762000" cy="1106487"/>
          </a:xfrm>
          <a:prstGeom prst="downArrow">
            <a:avLst/>
          </a:prstGeom>
          <a:solidFill>
            <a:schemeClr val="accent1">
              <a:lumMod val="50000"/>
            </a:schemeClr>
          </a:solidFill>
          <a:ln w="15875" cap="flat" cmpd="sng" algn="ctr">
            <a:solidFill>
              <a:schemeClr val="tx1"/>
            </a:solidFill>
            <a:prstDash val="solid"/>
            <a:round/>
            <a:headEnd type="none" w="med" len="med"/>
            <a:tailEnd type="none" w="med" len="med"/>
          </a:ln>
          <a:effectLst/>
        </p:spPr>
        <p:txBody>
          <a:bodyPr lIns="92309" tIns="46154" rIns="92309" bIns="46154"/>
          <a:lstStyle/>
          <a:p>
            <a:pPr>
              <a:tabLst>
                <a:tab pos="292100" algn="l"/>
                <a:tab pos="571500" algn="l"/>
              </a:tabLst>
              <a:defRPr/>
            </a:pPr>
            <a:endParaRPr lang="en-US" dirty="0">
              <a:latin typeface="Arial" charset="0"/>
            </a:endParaRPr>
          </a:p>
        </p:txBody>
      </p:sp>
      <p:sp>
        <p:nvSpPr>
          <p:cNvPr id="65548" name="Oval 13"/>
          <p:cNvSpPr>
            <a:spLocks noChangeArrowheads="1"/>
          </p:cNvSpPr>
          <p:nvPr/>
        </p:nvSpPr>
        <p:spPr bwMode="auto">
          <a:xfrm>
            <a:off x="1752600" y="6494463"/>
            <a:ext cx="762000" cy="315912"/>
          </a:xfrm>
          <a:prstGeom prst="ellipse">
            <a:avLst/>
          </a:prstGeom>
          <a:noFill/>
          <a:ln w="28575"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Tree>
    <p:extLst>
      <p:ext uri="{BB962C8B-B14F-4D97-AF65-F5344CB8AC3E}">
        <p14:creationId xmlns:p14="http://schemas.microsoft.com/office/powerpoint/2010/main" val="2121080082"/>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257175" y="546100"/>
            <a:ext cx="8505825" cy="328613"/>
          </a:xfrm>
        </p:spPr>
        <p:txBody>
          <a:bodyPr/>
          <a:lstStyle/>
          <a:p>
            <a:pPr eaLnBrk="1" hangingPunct="1"/>
            <a:r>
              <a:rPr lang="en-US" altLang="ja-JP" sz="2700" dirty="0">
                <a:ea typeface="ＭＳ Ｐゴシック" panose="020B0600070205080204" pitchFamily="34" charset="-128"/>
              </a:rPr>
              <a:t>Pre-defined Reports</a:t>
            </a:r>
          </a:p>
        </p:txBody>
      </p:sp>
      <p:graphicFrame>
        <p:nvGraphicFramePr>
          <p:cNvPr id="76835" name="Group 35"/>
          <p:cNvGraphicFramePr>
            <a:graphicFrameLocks noGrp="1"/>
          </p:cNvGraphicFramePr>
          <p:nvPr>
            <p:ph idx="1"/>
            <p:extLst>
              <p:ext uri="{D42A27DB-BD31-4B8C-83A1-F6EECF244321}">
                <p14:modId xmlns:p14="http://schemas.microsoft.com/office/powerpoint/2010/main" val="1384031339"/>
              </p:ext>
            </p:extLst>
          </p:nvPr>
        </p:nvGraphicFramePr>
        <p:xfrm>
          <a:off x="304800" y="1447800"/>
          <a:ext cx="8455025" cy="4502276"/>
        </p:xfrm>
        <a:graphic>
          <a:graphicData uri="http://schemas.openxmlformats.org/drawingml/2006/table">
            <a:tbl>
              <a:tblPr/>
              <a:tblGrid>
                <a:gridCol w="2133600">
                  <a:extLst>
                    <a:ext uri="{9D8B030D-6E8A-4147-A177-3AD203B41FA5}">
                      <a16:colId xmlns:a16="http://schemas.microsoft.com/office/drawing/2014/main" val="20000"/>
                    </a:ext>
                  </a:extLst>
                </a:gridCol>
                <a:gridCol w="6321425">
                  <a:extLst>
                    <a:ext uri="{9D8B030D-6E8A-4147-A177-3AD203B41FA5}">
                      <a16:colId xmlns:a16="http://schemas.microsoft.com/office/drawing/2014/main" val="20001"/>
                    </a:ext>
                  </a:extLst>
                </a:gridCol>
              </a:tblGrid>
              <a:tr h="774620">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Assumptions</a:t>
                      </a:r>
                    </a:p>
                  </a:txBody>
                  <a:tcPr marL="92309" marR="92309" marT="46149" marB="4614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Report summary plus assumption parameter, chart, and correlations</a:t>
                      </a:r>
                    </a:p>
                  </a:txBody>
                  <a:tcPr marL="92309" marR="92309" marT="46149" marB="4614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0183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Decision variables</a:t>
                      </a:r>
                    </a:p>
                  </a:txBody>
                  <a:tcPr marL="92309" marR="92309" marT="46149" marB="4614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Decision variable bounds and variable types</a:t>
                      </a:r>
                    </a:p>
                  </a:txBody>
                  <a:tcPr marL="92309" marR="92309" marT="46149" marB="4614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4620">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Forecasts</a:t>
                      </a:r>
                    </a:p>
                  </a:txBody>
                  <a:tcPr marL="92309" marR="92309" marT="46149" marB="4614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Report summary plus forecast summaries, charts, statistics, and percentiles</a:t>
                      </a:r>
                    </a:p>
                  </a:txBody>
                  <a:tcPr marL="92309" marR="92309" marT="46149" marB="4614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74620">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Full, the default</a:t>
                      </a:r>
                    </a:p>
                  </a:txBody>
                  <a:tcPr marL="92309" marR="92309" marT="46149" marB="4614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All sections and details except assumption statistics and percentiles</a:t>
                      </a:r>
                    </a:p>
                  </a:txBody>
                  <a:tcPr marL="92309" marR="92309" marT="46149" marB="4614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0183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Index</a:t>
                      </a:r>
                    </a:p>
                  </a:txBody>
                  <a:tcPr marL="92309" marR="92309" marT="46149" marB="4614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Only forecast, assumption, and decision variable summaries</a:t>
                      </a:r>
                    </a:p>
                  </a:txBody>
                  <a:tcPr marL="92309" marR="92309" marT="46149" marB="4614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774620">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Custom</a:t>
                      </a:r>
                    </a:p>
                  </a:txBody>
                  <a:tcPr marL="92309" marR="92309" marT="46149" marB="4614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Displays the Custom button; follow the steps in the next section, “Creating Custom Reports”</a:t>
                      </a:r>
                    </a:p>
                  </a:txBody>
                  <a:tcPr marL="92309" marR="92309" marT="46149" marB="4614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4697560" y="3790881"/>
            <a:ext cx="3532039" cy="2601325"/>
          </a:xfrm>
          <a:prstGeom prst="rect">
            <a:avLst/>
          </a:prstGeom>
        </p:spPr>
      </p:pic>
      <p:pic>
        <p:nvPicPr>
          <p:cNvPr id="4" name="Picture 3"/>
          <p:cNvPicPr>
            <a:picLocks noChangeAspect="1"/>
          </p:cNvPicPr>
          <p:nvPr/>
        </p:nvPicPr>
        <p:blipFill>
          <a:blip r:embed="rId4"/>
          <a:stretch>
            <a:fillRect/>
          </a:stretch>
        </p:blipFill>
        <p:spPr>
          <a:xfrm>
            <a:off x="4697560" y="1028768"/>
            <a:ext cx="3532039" cy="2684051"/>
          </a:xfrm>
          <a:prstGeom prst="rect">
            <a:avLst/>
          </a:prstGeom>
        </p:spPr>
      </p:pic>
      <p:pic>
        <p:nvPicPr>
          <p:cNvPr id="3" name="Picture 2"/>
          <p:cNvPicPr>
            <a:picLocks noChangeAspect="1"/>
          </p:cNvPicPr>
          <p:nvPr/>
        </p:nvPicPr>
        <p:blipFill>
          <a:blip r:embed="rId5"/>
          <a:stretch>
            <a:fillRect/>
          </a:stretch>
        </p:blipFill>
        <p:spPr>
          <a:xfrm>
            <a:off x="533400" y="3790881"/>
            <a:ext cx="3428761" cy="2668596"/>
          </a:xfrm>
          <a:prstGeom prst="rect">
            <a:avLst/>
          </a:prstGeom>
        </p:spPr>
      </p:pic>
      <p:pic>
        <p:nvPicPr>
          <p:cNvPr id="2" name="Picture 1"/>
          <p:cNvPicPr>
            <a:picLocks noChangeAspect="1"/>
          </p:cNvPicPr>
          <p:nvPr/>
        </p:nvPicPr>
        <p:blipFill>
          <a:blip r:embed="rId6"/>
          <a:stretch>
            <a:fillRect/>
          </a:stretch>
        </p:blipFill>
        <p:spPr>
          <a:xfrm>
            <a:off x="533400" y="1028769"/>
            <a:ext cx="3390900" cy="2542002"/>
          </a:xfrm>
          <a:prstGeom prst="rect">
            <a:avLst/>
          </a:prstGeom>
        </p:spPr>
      </p:pic>
      <p:sp>
        <p:nvSpPr>
          <p:cNvPr id="67586"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(4.4) Review Simulation Results</a:t>
            </a:r>
          </a:p>
        </p:txBody>
      </p:sp>
      <p:sp>
        <p:nvSpPr>
          <p:cNvPr id="67590" name="AutoShape 113"/>
          <p:cNvSpPr>
            <a:spLocks noChangeArrowheads="1"/>
          </p:cNvSpPr>
          <p:nvPr/>
        </p:nvSpPr>
        <p:spPr bwMode="auto">
          <a:xfrm>
            <a:off x="6310312" y="1651344"/>
            <a:ext cx="2452687" cy="1009650"/>
          </a:xfrm>
          <a:prstGeom prst="wedgeRoundRectCallout">
            <a:avLst>
              <a:gd name="adj1" fmla="val -9870"/>
              <a:gd name="adj2" fmla="val 93713"/>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95% Confident Total Cycle Time won’t exceed 244 days</a:t>
            </a:r>
          </a:p>
        </p:txBody>
      </p:sp>
      <p:sp>
        <p:nvSpPr>
          <p:cNvPr id="67591" name="AutoShape 114"/>
          <p:cNvSpPr>
            <a:spLocks noChangeArrowheads="1"/>
          </p:cNvSpPr>
          <p:nvPr/>
        </p:nvSpPr>
        <p:spPr bwMode="auto">
          <a:xfrm>
            <a:off x="1663529" y="4362450"/>
            <a:ext cx="2452687" cy="1238250"/>
          </a:xfrm>
          <a:prstGeom prst="wedgeRoundRectCallout">
            <a:avLst>
              <a:gd name="adj1" fmla="val 7542"/>
              <a:gd name="adj2" fmla="val 68204"/>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95% Confident Total Quality Rework Costs won’t exceed $346K</a:t>
            </a:r>
          </a:p>
        </p:txBody>
      </p:sp>
      <p:sp>
        <p:nvSpPr>
          <p:cNvPr id="67592" name="AutoShape 115"/>
          <p:cNvSpPr>
            <a:spLocks noChangeArrowheads="1"/>
          </p:cNvSpPr>
          <p:nvPr/>
        </p:nvSpPr>
        <p:spPr bwMode="auto">
          <a:xfrm>
            <a:off x="6172200" y="4455641"/>
            <a:ext cx="2452687" cy="1009650"/>
          </a:xfrm>
          <a:prstGeom prst="wedgeRoundRectCallout">
            <a:avLst>
              <a:gd name="adj1" fmla="val -5079"/>
              <a:gd name="adj2" fmla="val 94968"/>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95% Confident Overall Costs won’t exceed $956K</a:t>
            </a:r>
          </a:p>
        </p:txBody>
      </p:sp>
      <p:sp>
        <p:nvSpPr>
          <p:cNvPr id="67594" name="AutoShape 112"/>
          <p:cNvSpPr>
            <a:spLocks noChangeArrowheads="1"/>
          </p:cNvSpPr>
          <p:nvPr/>
        </p:nvSpPr>
        <p:spPr bwMode="auto">
          <a:xfrm>
            <a:off x="1814513" y="1905000"/>
            <a:ext cx="2452687" cy="1009650"/>
          </a:xfrm>
          <a:prstGeom prst="wedgeRoundRectCallout">
            <a:avLst>
              <a:gd name="adj1" fmla="val -1069"/>
              <a:gd name="adj2" fmla="val 73741"/>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sz="1800" dirty="0"/>
              <a:t>95% Confident Total Development Costs won’t exceed $487K</a:t>
            </a:r>
          </a:p>
        </p:txBody>
      </p:sp>
    </p:spTree>
    <p:extLst>
      <p:ext uri="{BB962C8B-B14F-4D97-AF65-F5344CB8AC3E}">
        <p14:creationId xmlns:p14="http://schemas.microsoft.com/office/powerpoint/2010/main" val="3579568464"/>
      </p:ext>
    </p:extLst>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(4.4) Review Simulation Results</a:t>
            </a:r>
          </a:p>
        </p:txBody>
      </p:sp>
      <p:graphicFrame>
        <p:nvGraphicFramePr>
          <p:cNvPr id="128003" name="Group 3"/>
          <p:cNvGraphicFramePr>
            <a:graphicFrameLocks noGrp="1"/>
          </p:cNvGraphicFramePr>
          <p:nvPr>
            <p:ph sz="half" idx="2"/>
            <p:extLst>
              <p:ext uri="{D42A27DB-BD31-4B8C-83A1-F6EECF244321}">
                <p14:modId xmlns:p14="http://schemas.microsoft.com/office/powerpoint/2010/main" val="2845059154"/>
              </p:ext>
            </p:extLst>
          </p:nvPr>
        </p:nvGraphicFramePr>
        <p:xfrm>
          <a:off x="1066800" y="1423988"/>
          <a:ext cx="6781800" cy="2060577"/>
        </p:xfrm>
        <a:graphic>
          <a:graphicData uri="http://schemas.openxmlformats.org/drawingml/2006/table">
            <a:tbl>
              <a:tblPr/>
              <a:tblGrid>
                <a:gridCol w="3392488">
                  <a:extLst>
                    <a:ext uri="{9D8B030D-6E8A-4147-A177-3AD203B41FA5}">
                      <a16:colId xmlns:a16="http://schemas.microsoft.com/office/drawing/2014/main" val="20000"/>
                    </a:ext>
                  </a:extLst>
                </a:gridCol>
                <a:gridCol w="3389312">
                  <a:extLst>
                    <a:ext uri="{9D8B030D-6E8A-4147-A177-3AD203B41FA5}">
                      <a16:colId xmlns:a16="http://schemas.microsoft.com/office/drawing/2014/main" val="20001"/>
                    </a:ext>
                  </a:extLst>
                </a:gridCol>
              </a:tblGrid>
              <a:tr h="427038">
                <a:tc gridSpan="2">
                  <a:txBody>
                    <a:bodyPr/>
                    <a:lstStyle/>
                    <a:p>
                      <a:pPr marL="0" marR="0" lvl="0" indent="0" algn="ctr" defTabSz="914400" rtl="0" eaLnBrk="1" fontAlgn="base" latinLnBrk="0" hangingPunct="1">
                        <a:lnSpc>
                          <a:spcPct val="100000"/>
                        </a:lnSpc>
                        <a:spcBef>
                          <a:spcPct val="0"/>
                        </a:spcBef>
                        <a:spcAft>
                          <a:spcPct val="50000"/>
                        </a:spcAft>
                        <a:buClrTx/>
                        <a:buSzPct val="70000"/>
                        <a:buFontTx/>
                        <a:buNone/>
                        <a:tabLst/>
                      </a:pPr>
                      <a:r>
                        <a:rPr kumimoji="0" lang="en-US" altLang="ja-JP" sz="1900" b="1" i="0" u="none" strike="noStrike" cap="none" normalizeH="0" baseline="0" dirty="0">
                          <a:ln>
                            <a:noFill/>
                          </a:ln>
                          <a:solidFill>
                            <a:schemeClr val="tx1"/>
                          </a:solidFill>
                          <a:effectLst/>
                          <a:latin typeface="Arial" charset="0"/>
                          <a:ea typeface="ＭＳ Ｐゴシック" pitchFamily="34" charset="-128"/>
                        </a:rPr>
                        <a:t>Results (95% confident results won’t exceed)</a:t>
                      </a:r>
                    </a:p>
                  </a:txBody>
                  <a:tcPr marL="92309" marR="92309" marT="46154" marB="46154"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00"/>
                  </a:ext>
                </a:extLst>
              </a:tr>
              <a:tr h="427038">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Total Efforts</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$487K</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01638">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Total Cycle Time</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244 days</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01638">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Total Quality (Rework Costs)</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$346K</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03225">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Overall Costs</a:t>
                      </a:r>
                    </a:p>
                  </a:txBody>
                  <a:tcPr marL="92309" marR="92309" marT="46154" marB="4615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50000"/>
                        </a:spcAft>
                        <a:buClrTx/>
                        <a:buSzPct val="70000"/>
                        <a:buFontTx/>
                        <a:buNone/>
                        <a:tabLst/>
                      </a:pPr>
                      <a:r>
                        <a:rPr kumimoji="0" lang="en-US" altLang="ja-JP" sz="1900" b="0" i="0" u="none" strike="noStrike" cap="none" normalizeH="0" baseline="0" dirty="0">
                          <a:ln>
                            <a:noFill/>
                          </a:ln>
                          <a:solidFill>
                            <a:schemeClr val="tx1"/>
                          </a:solidFill>
                          <a:effectLst/>
                          <a:latin typeface="Arial" charset="0"/>
                          <a:ea typeface="ＭＳ Ｐゴシック" pitchFamily="34" charset="-128"/>
                        </a:rPr>
                        <a:t>$956K</a:t>
                      </a:r>
                    </a:p>
                  </a:txBody>
                  <a:tcPr marL="92309" marR="92309" marT="46154" marB="4615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68630" name="AutoShape 22"/>
          <p:cNvSpPr>
            <a:spLocks noChangeArrowheads="1"/>
          </p:cNvSpPr>
          <p:nvPr/>
        </p:nvSpPr>
        <p:spPr bwMode="auto">
          <a:xfrm>
            <a:off x="676275" y="3789363"/>
            <a:ext cx="7781925" cy="2660650"/>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ja-JP" dirty="0"/>
              <a:t>Monte Carlo simulation models alone can only give you a range of possible outcomes for any situation. They don’t tell you how to control the situation to achieve the best outcome. Other combinations of subprocess options might be better.</a:t>
            </a:r>
          </a:p>
          <a:p>
            <a:pPr eaLnBrk="1" hangingPunct="1">
              <a:spcBef>
                <a:spcPct val="30000"/>
              </a:spcBef>
            </a:pPr>
            <a:endParaRPr lang="en-US" altLang="ja-JP" dirty="0"/>
          </a:p>
          <a:p>
            <a:pPr eaLnBrk="1" hangingPunct="1">
              <a:spcBef>
                <a:spcPct val="30000"/>
              </a:spcBef>
            </a:pPr>
            <a:r>
              <a:rPr lang="en-US" altLang="ja-JP" b="1" dirty="0">
                <a:solidFill>
                  <a:srgbClr val="3C4F82"/>
                </a:solidFill>
              </a:rPr>
              <a:t>The module “Optimization Using Monte Carlo Simulation” explains how to find the best possible solution.</a:t>
            </a:r>
          </a:p>
        </p:txBody>
      </p:sp>
      <p:sp>
        <p:nvSpPr>
          <p:cNvPr id="68631" name="Line 24"/>
          <p:cNvSpPr>
            <a:spLocks noChangeShapeType="1"/>
          </p:cNvSpPr>
          <p:nvPr/>
        </p:nvSpPr>
        <p:spPr bwMode="auto">
          <a:xfrm>
            <a:off x="533400" y="3810000"/>
            <a:ext cx="8229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309" tIns="46154" rIns="92309" bIns="46154"/>
          <a:lstStyle/>
          <a:p>
            <a:endParaRPr lang="en-US" dirty="0"/>
          </a:p>
        </p:txBody>
      </p:sp>
    </p:spTree>
    <p:extLst>
      <p:ext uri="{BB962C8B-B14F-4D97-AF65-F5344CB8AC3E}">
        <p14:creationId xmlns:p14="http://schemas.microsoft.com/office/powerpoint/2010/main" val="3163287743"/>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3200" b="1" dirty="0">
              <a:solidFill>
                <a:schemeClr val="bg1"/>
              </a:solidFill>
            </a:endParaRPr>
          </a:p>
        </p:txBody>
      </p:sp>
      <p:grpSp>
        <p:nvGrpSpPr>
          <p:cNvPr id="72707" name="Group 3"/>
          <p:cNvGrpSpPr>
            <a:grpSpLocks/>
          </p:cNvGrpSpPr>
          <p:nvPr/>
        </p:nvGrpSpPr>
        <p:grpSpPr bwMode="auto">
          <a:xfrm>
            <a:off x="20638" y="1079500"/>
            <a:ext cx="2671762" cy="4014788"/>
            <a:chOff x="13" y="15"/>
            <a:chExt cx="2741" cy="3858"/>
          </a:xfrm>
        </p:grpSpPr>
        <p:sp>
          <p:nvSpPr>
            <p:cNvPr id="72709" name="Freeform 4"/>
            <p:cNvSpPr>
              <a:spLocks noChangeAspect="1"/>
            </p:cNvSpPr>
            <p:nvPr/>
          </p:nvSpPr>
          <p:spPr bwMode="auto">
            <a:xfrm>
              <a:off x="13" y="2190"/>
              <a:ext cx="1009" cy="98"/>
            </a:xfrm>
            <a:custGeom>
              <a:avLst/>
              <a:gdLst>
                <a:gd name="T0" fmla="*/ 1019 w 1004"/>
                <a:gd name="T1" fmla="*/ 0 h 98"/>
                <a:gd name="T2" fmla="*/ 0 w 1004"/>
                <a:gd name="T3" fmla="*/ 0 h 98"/>
                <a:gd name="T4" fmla="*/ 0 w 1004"/>
                <a:gd name="T5" fmla="*/ 98 h 98"/>
                <a:gd name="T6" fmla="*/ 921 w 1004"/>
                <a:gd name="T7" fmla="*/ 98 h 98"/>
                <a:gd name="T8" fmla="*/ 1019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2710" name="Freeform 5"/>
            <p:cNvSpPr>
              <a:spLocks noChangeAspect="1"/>
            </p:cNvSpPr>
            <p:nvPr/>
          </p:nvSpPr>
          <p:spPr bwMode="auto">
            <a:xfrm>
              <a:off x="13" y="1016"/>
              <a:ext cx="411" cy="98"/>
            </a:xfrm>
            <a:custGeom>
              <a:avLst/>
              <a:gdLst>
                <a:gd name="T0" fmla="*/ 317 w 409"/>
                <a:gd name="T1" fmla="*/ 0 h 98"/>
                <a:gd name="T2" fmla="*/ 0 w 409"/>
                <a:gd name="T3" fmla="*/ 0 h 98"/>
                <a:gd name="T4" fmla="*/ 0 w 409"/>
                <a:gd name="T5" fmla="*/ 98 h 98"/>
                <a:gd name="T6" fmla="*/ 415 w 409"/>
                <a:gd name="T7" fmla="*/ 98 h 98"/>
                <a:gd name="T8" fmla="*/ 317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2711" name="Freeform 6"/>
            <p:cNvSpPr>
              <a:spLocks noChangeAspect="1"/>
            </p:cNvSpPr>
            <p:nvPr/>
          </p:nvSpPr>
          <p:spPr bwMode="auto">
            <a:xfrm>
              <a:off x="13" y="2789"/>
              <a:ext cx="420" cy="107"/>
            </a:xfrm>
            <a:custGeom>
              <a:avLst/>
              <a:gdLst>
                <a:gd name="T0" fmla="*/ 424 w 418"/>
                <a:gd name="T1" fmla="*/ 0 h 107"/>
                <a:gd name="T2" fmla="*/ 0 w 418"/>
                <a:gd name="T3" fmla="*/ 0 h 107"/>
                <a:gd name="T4" fmla="*/ 0 w 418"/>
                <a:gd name="T5" fmla="*/ 107 h 107"/>
                <a:gd name="T6" fmla="*/ 314 w 418"/>
                <a:gd name="T7" fmla="*/ 107 h 107"/>
                <a:gd name="T8" fmla="*/ 424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2712" name="Freeform 7"/>
            <p:cNvSpPr>
              <a:spLocks noChangeAspect="1"/>
            </p:cNvSpPr>
            <p:nvPr/>
          </p:nvSpPr>
          <p:spPr bwMode="auto">
            <a:xfrm>
              <a:off x="13" y="1599"/>
              <a:ext cx="1009" cy="98"/>
            </a:xfrm>
            <a:custGeom>
              <a:avLst/>
              <a:gdLst>
                <a:gd name="T0" fmla="*/ 921 w 1004"/>
                <a:gd name="T1" fmla="*/ 0 h 98"/>
                <a:gd name="T2" fmla="*/ 0 w 1004"/>
                <a:gd name="T3" fmla="*/ 0 h 98"/>
                <a:gd name="T4" fmla="*/ 0 w 1004"/>
                <a:gd name="T5" fmla="*/ 98 h 98"/>
                <a:gd name="T6" fmla="*/ 1019 w 1004"/>
                <a:gd name="T7" fmla="*/ 98 h 98"/>
                <a:gd name="T8" fmla="*/ 921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2713" name="Freeform 8"/>
            <p:cNvSpPr>
              <a:spLocks noChangeAspect="1"/>
            </p:cNvSpPr>
            <p:nvPr/>
          </p:nvSpPr>
          <p:spPr bwMode="auto">
            <a:xfrm>
              <a:off x="13" y="1222"/>
              <a:ext cx="2277" cy="286"/>
            </a:xfrm>
            <a:custGeom>
              <a:avLst/>
              <a:gdLst>
                <a:gd name="T0" fmla="*/ 0 w 2266"/>
                <a:gd name="T1" fmla="*/ 288 h 285"/>
                <a:gd name="T2" fmla="*/ 2299 w 2266"/>
                <a:gd name="T3" fmla="*/ 288 h 285"/>
                <a:gd name="T4" fmla="*/ 2012 w 2266"/>
                <a:gd name="T5" fmla="*/ 0 h 285"/>
                <a:gd name="T6" fmla="*/ 0 w 2266"/>
                <a:gd name="T7" fmla="*/ 0 h 285"/>
                <a:gd name="T8" fmla="*/ 0 w 2266"/>
                <a:gd name="T9" fmla="*/ 288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2714" name="Freeform 9"/>
            <p:cNvSpPr>
              <a:spLocks noChangeAspect="1"/>
            </p:cNvSpPr>
            <p:nvPr/>
          </p:nvSpPr>
          <p:spPr bwMode="auto">
            <a:xfrm>
              <a:off x="13" y="2395"/>
              <a:ext cx="2286" cy="286"/>
            </a:xfrm>
            <a:custGeom>
              <a:avLst/>
              <a:gdLst>
                <a:gd name="T0" fmla="*/ 0 w 2275"/>
                <a:gd name="T1" fmla="*/ 288 h 285"/>
                <a:gd name="T2" fmla="*/ 2021 w 2275"/>
                <a:gd name="T3" fmla="*/ 288 h 285"/>
                <a:gd name="T4" fmla="*/ 2308 w 2275"/>
                <a:gd name="T5" fmla="*/ 0 h 285"/>
                <a:gd name="T6" fmla="*/ 0 w 2275"/>
                <a:gd name="T7" fmla="*/ 0 h 285"/>
                <a:gd name="T8" fmla="*/ 0 w 2275"/>
                <a:gd name="T9" fmla="*/ 288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2715" name="Freeform 10"/>
            <p:cNvSpPr>
              <a:spLocks noChangeAspect="1"/>
            </p:cNvSpPr>
            <p:nvPr/>
          </p:nvSpPr>
          <p:spPr bwMode="auto">
            <a:xfrm>
              <a:off x="13" y="1805"/>
              <a:ext cx="2741" cy="286"/>
            </a:xfrm>
            <a:custGeom>
              <a:avLst/>
              <a:gdLst>
                <a:gd name="T0" fmla="*/ 2622 w 2728"/>
                <a:gd name="T1" fmla="*/ 0 h 285"/>
                <a:gd name="T2" fmla="*/ 0 w 2728"/>
                <a:gd name="T3" fmla="*/ 0 h 285"/>
                <a:gd name="T4" fmla="*/ 0 w 2728"/>
                <a:gd name="T5" fmla="*/ 288 h 285"/>
                <a:gd name="T6" fmla="*/ 2622 w 2728"/>
                <a:gd name="T7" fmla="*/ 288 h 285"/>
                <a:gd name="T8" fmla="*/ 2767 w 2728"/>
                <a:gd name="T9" fmla="*/ 142 h 285"/>
                <a:gd name="T10" fmla="*/ 2622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2716" name="Freeform 11"/>
            <p:cNvSpPr>
              <a:spLocks noChangeAspect="1"/>
            </p:cNvSpPr>
            <p:nvPr/>
          </p:nvSpPr>
          <p:spPr bwMode="auto">
            <a:xfrm>
              <a:off x="13" y="2994"/>
              <a:ext cx="1679" cy="286"/>
            </a:xfrm>
            <a:custGeom>
              <a:avLst/>
              <a:gdLst>
                <a:gd name="T0" fmla="*/ 0 w 1671"/>
                <a:gd name="T1" fmla="*/ 288 h 285"/>
                <a:gd name="T2" fmla="*/ 1407 w 1671"/>
                <a:gd name="T3" fmla="*/ 288 h 285"/>
                <a:gd name="T4" fmla="*/ 1695 w 1671"/>
                <a:gd name="T5" fmla="*/ 0 h 285"/>
                <a:gd name="T6" fmla="*/ 0 w 1671"/>
                <a:gd name="T7" fmla="*/ 0 h 285"/>
                <a:gd name="T8" fmla="*/ 0 w 1671"/>
                <a:gd name="T9" fmla="*/ 288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2717" name="Freeform 12"/>
            <p:cNvSpPr>
              <a:spLocks noChangeAspect="1"/>
            </p:cNvSpPr>
            <p:nvPr/>
          </p:nvSpPr>
          <p:spPr bwMode="auto">
            <a:xfrm>
              <a:off x="13" y="3588"/>
              <a:ext cx="1071" cy="285"/>
            </a:xfrm>
            <a:custGeom>
              <a:avLst/>
              <a:gdLst>
                <a:gd name="T0" fmla="*/ 0 w 1066"/>
                <a:gd name="T1" fmla="*/ 287 h 284"/>
                <a:gd name="T2" fmla="*/ 794 w 1066"/>
                <a:gd name="T3" fmla="*/ 287 h 284"/>
                <a:gd name="T4" fmla="*/ 1081 w 1066"/>
                <a:gd name="T5" fmla="*/ 0 h 284"/>
                <a:gd name="T6" fmla="*/ 0 w 1066"/>
                <a:gd name="T7" fmla="*/ 0 h 284"/>
                <a:gd name="T8" fmla="*/ 0 w 1066"/>
                <a:gd name="T9" fmla="*/ 287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2718" name="Freeform 13"/>
            <p:cNvSpPr>
              <a:spLocks noChangeAspect="1"/>
            </p:cNvSpPr>
            <p:nvPr/>
          </p:nvSpPr>
          <p:spPr bwMode="auto">
            <a:xfrm>
              <a:off x="13" y="15"/>
              <a:ext cx="1089" cy="286"/>
            </a:xfrm>
            <a:custGeom>
              <a:avLst/>
              <a:gdLst>
                <a:gd name="T0" fmla="*/ 0 w 1084"/>
                <a:gd name="T1" fmla="*/ 288 h 285"/>
                <a:gd name="T2" fmla="*/ 1099 w 1084"/>
                <a:gd name="T3" fmla="*/ 288 h 285"/>
                <a:gd name="T4" fmla="*/ 812 w 1084"/>
                <a:gd name="T5" fmla="*/ 0 h 285"/>
                <a:gd name="T6" fmla="*/ 0 w 1084"/>
                <a:gd name="T7" fmla="*/ 0 h 285"/>
                <a:gd name="T8" fmla="*/ 0 w 1084"/>
                <a:gd name="T9" fmla="*/ 288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2719" name="Freeform 14"/>
            <p:cNvSpPr>
              <a:spLocks noChangeAspect="1"/>
            </p:cNvSpPr>
            <p:nvPr/>
          </p:nvSpPr>
          <p:spPr bwMode="auto">
            <a:xfrm>
              <a:off x="13" y="614"/>
              <a:ext cx="1688" cy="286"/>
            </a:xfrm>
            <a:custGeom>
              <a:avLst/>
              <a:gdLst>
                <a:gd name="T0" fmla="*/ 0 w 1680"/>
                <a:gd name="T1" fmla="*/ 288 h 285"/>
                <a:gd name="T2" fmla="*/ 1704 w 1680"/>
                <a:gd name="T3" fmla="*/ 288 h 285"/>
                <a:gd name="T4" fmla="*/ 1416 w 1680"/>
                <a:gd name="T5" fmla="*/ 0 h 285"/>
                <a:gd name="T6" fmla="*/ 0 w 1680"/>
                <a:gd name="T7" fmla="*/ 0 h 285"/>
                <a:gd name="T8" fmla="*/ 0 w 1680"/>
                <a:gd name="T9" fmla="*/ 288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grpSp>
      <p:sp>
        <p:nvSpPr>
          <p:cNvPr id="72708"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en-US" sz="3200" b="1" dirty="0">
                <a:solidFill>
                  <a:schemeClr val="bg1"/>
                </a:solidFill>
              </a:rPr>
              <a:t>Deployment Tips</a:t>
            </a:r>
          </a:p>
        </p:txBody>
      </p:sp>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r>
              <a:rPr lang="en-US" altLang="ja-JP" dirty="0">
                <a:ea typeface="ＭＳ Ｐゴシック" panose="020B0600070205080204" pitchFamily="34" charset="-128"/>
              </a:rPr>
              <a:t>Deployment Tips</a:t>
            </a:r>
          </a:p>
        </p:txBody>
      </p:sp>
      <p:sp>
        <p:nvSpPr>
          <p:cNvPr id="73731" name="Rectangle 3"/>
          <p:cNvSpPr>
            <a:spLocks noGrp="1" noChangeArrowheads="1"/>
          </p:cNvSpPr>
          <p:nvPr>
            <p:ph type="body" idx="1"/>
          </p:nvPr>
        </p:nvSpPr>
        <p:spPr>
          <a:xfrm>
            <a:off x="304800" y="1447800"/>
            <a:ext cx="8455025" cy="5257800"/>
          </a:xfrm>
        </p:spPr>
        <p:txBody>
          <a:bodyPr/>
          <a:lstStyle/>
          <a:p>
            <a:pPr marL="0" indent="0" eaLnBrk="1" hangingPunct="1"/>
            <a:r>
              <a:rPr lang="en-US" altLang="ja-JP" sz="2000" dirty="0">
                <a:ea typeface="ＭＳ Ｐゴシック" panose="020B0600070205080204" pitchFamily="34" charset="-128"/>
              </a:rPr>
              <a:t>Guidance for using models correctly</a:t>
            </a:r>
          </a:p>
          <a:p>
            <a:pPr marL="0" indent="0" eaLnBrk="1" hangingPunct="1"/>
            <a:endParaRPr lang="en-US" altLang="ja-JP" sz="2000" dirty="0">
              <a:ea typeface="ＭＳ Ｐゴシック" panose="020B0600070205080204" pitchFamily="34" charset="-128"/>
            </a:endParaRPr>
          </a:p>
          <a:p>
            <a:pPr marL="0" indent="0" eaLnBrk="1" hangingPunct="1"/>
            <a:endParaRPr lang="en-US" altLang="ja-JP" sz="2400" dirty="0">
              <a:solidFill>
                <a:schemeClr val="accent2"/>
              </a:solidFill>
              <a:ea typeface="ＭＳ Ｐゴシック" panose="020B0600070205080204" pitchFamily="34" charset="-128"/>
            </a:endParaRPr>
          </a:p>
          <a:p>
            <a:pPr lvl="1" eaLnBrk="1" hangingPunct="1"/>
            <a:endParaRPr lang="en-US" altLang="ja-JP" sz="2400" dirty="0">
              <a:ea typeface="ＭＳ Ｐゴシック" panose="020B0600070205080204" pitchFamily="34" charset="-128"/>
            </a:endParaRPr>
          </a:p>
          <a:p>
            <a:pPr lvl="1" eaLnBrk="1" hangingPunct="1"/>
            <a:endParaRPr lang="ja-JP" altLang="en-US">
              <a:ea typeface="ＭＳ Ｐゴシック" panose="020B0600070205080204" pitchFamily="34" charset="-128"/>
            </a:endParaRPr>
          </a:p>
        </p:txBody>
      </p:sp>
      <p:graphicFrame>
        <p:nvGraphicFramePr>
          <p:cNvPr id="80972" name="Group 76"/>
          <p:cNvGraphicFramePr>
            <a:graphicFrameLocks noGrp="1"/>
          </p:cNvGraphicFramePr>
          <p:nvPr>
            <p:extLst>
              <p:ext uri="{D42A27DB-BD31-4B8C-83A1-F6EECF244321}">
                <p14:modId xmlns:p14="http://schemas.microsoft.com/office/powerpoint/2010/main" val="162550373"/>
              </p:ext>
            </p:extLst>
          </p:nvPr>
        </p:nvGraphicFramePr>
        <p:xfrm>
          <a:off x="457200" y="2057400"/>
          <a:ext cx="8302625" cy="4105275"/>
        </p:xfrm>
        <a:graphic>
          <a:graphicData uri="http://schemas.openxmlformats.org/drawingml/2006/table">
            <a:tbl>
              <a:tblPr/>
              <a:tblGrid>
                <a:gridCol w="2514600">
                  <a:extLst>
                    <a:ext uri="{9D8B030D-6E8A-4147-A177-3AD203B41FA5}">
                      <a16:colId xmlns:a16="http://schemas.microsoft.com/office/drawing/2014/main" val="20000"/>
                    </a:ext>
                  </a:extLst>
                </a:gridCol>
                <a:gridCol w="5788025">
                  <a:extLst>
                    <a:ext uri="{9D8B030D-6E8A-4147-A177-3AD203B41FA5}">
                      <a16:colId xmlns:a16="http://schemas.microsoft.com/office/drawing/2014/main" val="20001"/>
                    </a:ext>
                  </a:extLst>
                </a:gridCol>
              </a:tblGrid>
              <a:tr h="762075">
                <a:tc>
                  <a:txBody>
                    <a:bodyPr/>
                    <a:lstStyle/>
                    <a:p>
                      <a:pPr marL="0" marR="0" lvl="0" indent="0" algn="l" defTabSz="914400" rtl="0" eaLnBrk="1" fontAlgn="ctr" latinLnBrk="0" hangingPunct="1">
                        <a:lnSpc>
                          <a:spcPct val="100000"/>
                        </a:lnSpc>
                        <a:spcBef>
                          <a:spcPct val="50000"/>
                        </a:spcBef>
                        <a:spcAft>
                          <a:spcPct val="0"/>
                        </a:spcAft>
                        <a:buClrTx/>
                        <a:buSzPct val="70000"/>
                        <a:buFontTx/>
                        <a:buNone/>
                        <a:tabLst/>
                      </a:pPr>
                      <a:r>
                        <a:rPr kumimoji="0" lang="en-US" altLang="ja-JP" sz="2000" b="1" i="0" u="none" strike="noStrike" cap="none" normalizeH="0" baseline="0" dirty="0">
                          <a:ln>
                            <a:noFill/>
                          </a:ln>
                          <a:solidFill>
                            <a:schemeClr val="accent2"/>
                          </a:solidFill>
                          <a:effectLst/>
                          <a:latin typeface="Arial" charset="0"/>
                          <a:ea typeface="ＭＳ Ｐゴシック" pitchFamily="34" charset="-128"/>
                        </a:rPr>
                        <a:t>Perspective of assumptions</a:t>
                      </a:r>
                      <a:endParaRPr kumimoji="0" lang="en-US" sz="1900" b="1" i="0" u="none" strike="noStrike" cap="none" normalizeH="0" baseline="0" dirty="0">
                        <a:ln>
                          <a:noFill/>
                        </a:ln>
                        <a:solidFill>
                          <a:schemeClr val="tx1"/>
                        </a:solidFill>
                        <a:effectLst/>
                        <a:latin typeface="Arial" charset="0"/>
                      </a:endParaRPr>
                    </a:p>
                  </a:txBody>
                  <a:tcPr marT="45724" marB="45724" anchor="ctr" horzOverflow="overflow">
                    <a:lnL cap="flat">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588" marR="0" lvl="1" indent="0" algn="l" defTabSz="914400" rtl="0" eaLnBrk="1" fontAlgn="base" latinLnBrk="0" hangingPunct="1">
                        <a:lnSpc>
                          <a:spcPct val="100000"/>
                        </a:lnSpc>
                        <a:spcBef>
                          <a:spcPct val="0"/>
                        </a:spcBef>
                        <a:spcAft>
                          <a:spcPct val="0"/>
                        </a:spcAft>
                        <a:buClrTx/>
                        <a:buSzPct val="90000"/>
                        <a:buFont typeface="Times" pitchFamily="18" charset="0"/>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Use your own process and/or subprocess data to define assumptions.</a:t>
                      </a:r>
                      <a:endParaRPr kumimoji="0" lang="en-US" sz="1900" b="0" i="0" u="none" strike="noStrike" cap="none" normalizeH="0" baseline="0" dirty="0">
                        <a:ln>
                          <a:noFill/>
                        </a:ln>
                        <a:solidFill>
                          <a:schemeClr val="tx1"/>
                        </a:solidFill>
                        <a:effectLst/>
                        <a:latin typeface="Arial" charset="0"/>
                      </a:endParaRPr>
                    </a:p>
                  </a:txBody>
                  <a:tcPr marL="92309" marR="92309" marT="46159" marB="46159"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11636">
                <a:tc>
                  <a:txBody>
                    <a:bodyPr/>
                    <a:lstStyle/>
                    <a:p>
                      <a:pPr marL="0" marR="0" lvl="0" indent="0" algn="l" defTabSz="914400" rtl="0" eaLnBrk="1" fontAlgn="ctr" latinLnBrk="0" hangingPunct="1">
                        <a:lnSpc>
                          <a:spcPct val="100000"/>
                        </a:lnSpc>
                        <a:spcBef>
                          <a:spcPct val="0"/>
                        </a:spcBef>
                        <a:spcAft>
                          <a:spcPct val="0"/>
                        </a:spcAft>
                        <a:buClrTx/>
                        <a:buSzPct val="70000"/>
                        <a:buFontTx/>
                        <a:buNone/>
                        <a:tabLst/>
                      </a:pPr>
                      <a:r>
                        <a:rPr kumimoji="0" lang="en-US" altLang="ja-JP" sz="2000" b="1" i="0" u="none" strike="noStrike" cap="none" normalizeH="0" baseline="0" dirty="0">
                          <a:ln>
                            <a:noFill/>
                          </a:ln>
                          <a:solidFill>
                            <a:schemeClr val="accent2"/>
                          </a:solidFill>
                          <a:effectLst/>
                          <a:latin typeface="Arial" charset="0"/>
                          <a:ea typeface="ＭＳ Ｐゴシック" pitchFamily="34" charset="-128"/>
                        </a:rPr>
                        <a:t>Perspective of decisions</a:t>
                      </a:r>
                      <a:endParaRPr kumimoji="0" lang="en-US" sz="2000" b="1" i="0" u="none" strike="noStrike" cap="none" normalizeH="0" baseline="0" dirty="0">
                        <a:ln>
                          <a:noFill/>
                        </a:ln>
                        <a:solidFill>
                          <a:schemeClr val="accent2"/>
                        </a:solidFill>
                        <a:effectLst/>
                        <a:latin typeface="Arial" charset="0"/>
                        <a:ea typeface="ＭＳ Ｐゴシック" pitchFamily="34" charset="-128"/>
                      </a:endParaRPr>
                    </a:p>
                  </a:txBody>
                  <a:tcPr marT="45724" marB="45724"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588" marR="0" lvl="1" indent="0" algn="l" defTabSz="914400" rtl="0" eaLnBrk="1" fontAlgn="base" latinLnBrk="0" hangingPunct="1">
                        <a:lnSpc>
                          <a:spcPct val="100000"/>
                        </a:lnSpc>
                        <a:spcBef>
                          <a:spcPct val="0"/>
                        </a:spcBef>
                        <a:spcAft>
                          <a:spcPct val="0"/>
                        </a:spcAft>
                        <a:buClrTx/>
                        <a:buSzPct val="90000"/>
                        <a:buFont typeface="Times" pitchFamily="18" charset="0"/>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Involve relevant stakeholders to make decisions. (The method that searches and finds optimal solutions to Monte Carlo simulation models is explained in the “Optimization” module.)</a:t>
                      </a:r>
                      <a:endParaRPr kumimoji="0" lang="en-US" sz="1900" b="0" i="0" u="none" strike="noStrike" cap="none" normalizeH="0" baseline="0" dirty="0">
                        <a:ln>
                          <a:noFill/>
                        </a:ln>
                        <a:solidFill>
                          <a:schemeClr val="tx1"/>
                        </a:solidFill>
                        <a:effectLst/>
                        <a:latin typeface="Arial" charset="0"/>
                      </a:endParaRPr>
                    </a:p>
                  </a:txBody>
                  <a:tcPr marL="92309" marR="92309" marT="46159" marB="46159"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20796">
                <a:tc>
                  <a:txBody>
                    <a:bodyPr/>
                    <a:lstStyle/>
                    <a:p>
                      <a:pPr marL="0" marR="0" lvl="0" indent="0" algn="l" defTabSz="914400" rtl="0" eaLnBrk="1" fontAlgn="ctr" latinLnBrk="0" hangingPunct="1">
                        <a:lnSpc>
                          <a:spcPct val="100000"/>
                        </a:lnSpc>
                        <a:spcBef>
                          <a:spcPct val="0"/>
                        </a:spcBef>
                        <a:spcAft>
                          <a:spcPct val="0"/>
                        </a:spcAft>
                        <a:buClrTx/>
                        <a:buSzPct val="70000"/>
                        <a:buFontTx/>
                        <a:buNone/>
                        <a:tabLst/>
                      </a:pPr>
                      <a:r>
                        <a:rPr kumimoji="0" lang="en-US" altLang="ja-JP" sz="2000" b="1" i="0" u="none" strike="noStrike" cap="none" normalizeH="0" baseline="0" dirty="0">
                          <a:ln>
                            <a:noFill/>
                          </a:ln>
                          <a:solidFill>
                            <a:schemeClr val="accent2"/>
                          </a:solidFill>
                          <a:effectLst/>
                          <a:latin typeface="Arial" charset="0"/>
                          <a:ea typeface="ＭＳ Ｐゴシック" pitchFamily="34" charset="-128"/>
                        </a:rPr>
                        <a:t>Perspective of analysis</a:t>
                      </a:r>
                      <a:endParaRPr kumimoji="0" lang="en-US" sz="1900" b="1" i="0" u="none" strike="noStrike" cap="none" normalizeH="0" baseline="0" dirty="0">
                        <a:ln>
                          <a:noFill/>
                        </a:ln>
                        <a:solidFill>
                          <a:schemeClr val="tx1"/>
                        </a:solidFill>
                        <a:effectLst/>
                        <a:latin typeface="Arial" charset="0"/>
                      </a:endParaRPr>
                    </a:p>
                  </a:txBody>
                  <a:tcPr marT="45724" marB="45724"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Identify upper and/or lower bounds if needed.</a:t>
                      </a:r>
                      <a:endParaRPr kumimoji="0" lang="en-US" sz="2000" b="0" i="0" u="none" strike="noStrike" cap="none" normalizeH="0" baseline="0" dirty="0">
                        <a:ln>
                          <a:noFill/>
                        </a:ln>
                        <a:solidFill>
                          <a:schemeClr val="tx1"/>
                        </a:solidFill>
                        <a:effectLst/>
                        <a:latin typeface="Arial" charset="0"/>
                        <a:ea typeface="ＭＳ Ｐゴシック" pitchFamily="34" charset="-128"/>
                      </a:endParaRPr>
                    </a:p>
                  </a:txBody>
                  <a:tcPr marL="92309" marR="92309" marT="46159" marB="46159"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10768">
                <a:tc>
                  <a:txBody>
                    <a:bodyPr/>
                    <a:lstStyle/>
                    <a:p>
                      <a:pPr marL="0" marR="0" lvl="0" indent="0" algn="l" defTabSz="914400" rtl="0" eaLnBrk="1" fontAlgn="ctr" latinLnBrk="0" hangingPunct="1">
                        <a:lnSpc>
                          <a:spcPct val="100000"/>
                        </a:lnSpc>
                        <a:spcBef>
                          <a:spcPct val="0"/>
                        </a:spcBef>
                        <a:spcAft>
                          <a:spcPct val="0"/>
                        </a:spcAft>
                        <a:buClrTx/>
                        <a:buSzPct val="70000"/>
                        <a:buFontTx/>
                        <a:buNone/>
                        <a:tabLst/>
                      </a:pPr>
                      <a:r>
                        <a:rPr kumimoji="0" lang="en-US" altLang="ja-JP" sz="2000" b="1" i="0" u="none" strike="noStrike" cap="none" normalizeH="0" baseline="0" dirty="0">
                          <a:ln>
                            <a:noFill/>
                          </a:ln>
                          <a:solidFill>
                            <a:schemeClr val="accent2"/>
                          </a:solidFill>
                          <a:effectLst/>
                          <a:latin typeface="Arial" charset="0"/>
                          <a:ea typeface="ＭＳ Ｐゴシック" pitchFamily="34" charset="-128"/>
                        </a:rPr>
                        <a:t>Using spreadsheet-based Monte Carlo simulation</a:t>
                      </a:r>
                      <a:endParaRPr kumimoji="0" lang="en-US" sz="1900" b="1" i="0" u="none" strike="noStrike" cap="none" normalizeH="0" baseline="0" dirty="0">
                        <a:ln>
                          <a:noFill/>
                        </a:ln>
                        <a:solidFill>
                          <a:schemeClr val="tx1"/>
                        </a:solidFill>
                        <a:effectLst/>
                        <a:latin typeface="Arial" charset="0"/>
                      </a:endParaRPr>
                    </a:p>
                  </a:txBody>
                  <a:tcPr marT="45724" marB="45724" anchor="ctr" horzOverflow="overflow">
                    <a:lnL cap="flat">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1588" marR="0" lvl="1" indent="0" algn="l" defTabSz="914400" rtl="0" eaLnBrk="1" fontAlgn="base" latinLnBrk="0" hangingPunct="1">
                        <a:lnSpc>
                          <a:spcPct val="100000"/>
                        </a:lnSpc>
                        <a:spcBef>
                          <a:spcPct val="0"/>
                        </a:spcBef>
                        <a:spcAft>
                          <a:spcPct val="0"/>
                        </a:spcAft>
                        <a:buClrTx/>
                        <a:buSzPct val="90000"/>
                        <a:buFont typeface="Times" pitchFamily="18" charset="0"/>
                        <a:buNone/>
                        <a:tabLst/>
                      </a:pPr>
                      <a:r>
                        <a:rPr kumimoji="0" lang="en-US" altLang="ja-JP" sz="2000" b="0" i="0" u="none" strike="noStrike" cap="none" normalizeH="0" baseline="0" dirty="0">
                          <a:ln>
                            <a:noFill/>
                          </a:ln>
                          <a:solidFill>
                            <a:schemeClr val="tx1"/>
                          </a:solidFill>
                          <a:effectLst/>
                          <a:latin typeface="Arial" charset="0"/>
                          <a:ea typeface="ＭＳ Ｐゴシック" pitchFamily="34" charset="-128"/>
                        </a:rPr>
                        <a:t>Using cell references and formulas is strongly recommended to identify the parameter for the distribution, defining an assumption.</a:t>
                      </a:r>
                    </a:p>
                    <a:p>
                      <a:pPr marL="0" marR="0" lvl="0" indent="0" algn="l" defTabSz="914400" rtl="0" eaLnBrk="1" fontAlgn="base" latinLnBrk="0" hangingPunct="1">
                        <a:lnSpc>
                          <a:spcPct val="100000"/>
                        </a:lnSpc>
                        <a:spcBef>
                          <a:spcPct val="0"/>
                        </a:spcBef>
                        <a:spcAft>
                          <a:spcPct val="0"/>
                        </a:spcAft>
                        <a:buClrTx/>
                        <a:buSzPct val="70000"/>
                        <a:buFontTx/>
                        <a:buNone/>
                        <a:tabLst/>
                      </a:pPr>
                      <a:endParaRPr kumimoji="0" lang="en-US" sz="1900" b="0" i="0" u="none" strike="noStrike" cap="none" normalizeH="0" baseline="0" dirty="0">
                        <a:ln>
                          <a:noFill/>
                        </a:ln>
                        <a:solidFill>
                          <a:schemeClr val="tx1"/>
                        </a:solidFill>
                        <a:effectLst/>
                        <a:latin typeface="Arial" charset="0"/>
                      </a:endParaRPr>
                    </a:p>
                  </a:txBody>
                  <a:tcPr marL="92309" marR="92309" marT="46159" marB="46159" horzOverflow="overflow">
                    <a:lnL>
                      <a:noFill/>
                    </a:lnL>
                    <a:lnR cap="flat">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extLst>
                  <a:ext uri="{0D108BD9-81ED-4DB2-BD59-A6C34878D82A}">
                    <a16:rowId xmlns:a16="http://schemas.microsoft.com/office/drawing/2014/main" val="10003"/>
                  </a:ext>
                </a:extLst>
              </a:tr>
            </a:tbl>
          </a:graphicData>
        </a:graphic>
      </p:graphicFrame>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57175" y="546100"/>
            <a:ext cx="8505825" cy="682625"/>
          </a:xfrm>
        </p:spPr>
        <p:txBody>
          <a:bodyPr/>
          <a:lstStyle/>
          <a:p>
            <a:pPr eaLnBrk="1" hangingPunct="1"/>
            <a:r>
              <a:rPr lang="en-US" altLang="en-US" dirty="0"/>
              <a:t>Pico Laptop Team: Reassessing the Standard Organizational Process – 2</a:t>
            </a:r>
          </a:p>
        </p:txBody>
      </p:sp>
      <p:sp>
        <p:nvSpPr>
          <p:cNvPr id="7171" name="Rectangle 3"/>
          <p:cNvSpPr>
            <a:spLocks noGrp="1" noChangeArrowheads="1"/>
          </p:cNvSpPr>
          <p:nvPr>
            <p:ph type="body" idx="1"/>
          </p:nvPr>
        </p:nvSpPr>
        <p:spPr>
          <a:xfrm>
            <a:off x="304800" y="1447800"/>
            <a:ext cx="8455025" cy="5029200"/>
          </a:xfrm>
        </p:spPr>
        <p:txBody>
          <a:bodyPr/>
          <a:lstStyle/>
          <a:p>
            <a:pPr marL="0" indent="0" eaLnBrk="1" hangingPunct="1"/>
            <a:r>
              <a:rPr lang="en-US" altLang="en-US" sz="2000" dirty="0"/>
              <a:t>After VOC, new features were added. Now, the Pico laptop team would like to find out if they can meet their budget, schedule, and quality goals with the current organization's standard development process.</a:t>
            </a:r>
          </a:p>
          <a:p>
            <a:pPr marL="0" indent="0" eaLnBrk="1" hangingPunct="1"/>
            <a:r>
              <a:rPr lang="en-US" altLang="en-US" sz="2000" dirty="0"/>
              <a:t> </a:t>
            </a:r>
          </a:p>
          <a:p>
            <a:pPr marL="0" indent="0" eaLnBrk="1" hangingPunct="1"/>
            <a:r>
              <a:rPr lang="en-US" altLang="en-US" sz="2000" dirty="0"/>
              <a:t>This detailed assessment will enable them to </a:t>
            </a:r>
            <a:r>
              <a:rPr lang="en-US" altLang="ja-JP" sz="2000" b="1" dirty="0">
                <a:ea typeface="ＭＳ Ｐゴシック" panose="020B0600070205080204" pitchFamily="34" charset="-128"/>
              </a:rPr>
              <a:t>estimate their confidence</a:t>
            </a:r>
            <a:r>
              <a:rPr lang="en-US" altLang="ja-JP" sz="2000" dirty="0">
                <a:ea typeface="ＭＳ Ｐゴシック" panose="020B0600070205080204" pitchFamily="34" charset="-128"/>
              </a:rPr>
              <a:t> in achieving budget, schedule, and quality goals using the</a:t>
            </a:r>
            <a:r>
              <a:rPr lang="en-US" altLang="en-US" sz="2000" dirty="0"/>
              <a:t> current organization's standard development process</a:t>
            </a:r>
            <a:r>
              <a:rPr lang="en-US" altLang="ja-JP" sz="2000" dirty="0">
                <a:ea typeface="ＭＳ Ｐゴシック" panose="020B0600070205080204" pitchFamily="34" charset="-128"/>
              </a:rPr>
              <a:t> and </a:t>
            </a:r>
            <a:r>
              <a:rPr lang="en-US" altLang="en-US" sz="2000" dirty="0"/>
              <a:t>provide a more informed basis for tailoring the standard process.</a:t>
            </a:r>
          </a:p>
          <a:p>
            <a:pPr marL="0" indent="0" eaLnBrk="1" hangingPunct="1"/>
            <a:endParaRPr lang="en-US" altLang="en-US" sz="2000" dirty="0"/>
          </a:p>
          <a:p>
            <a:pPr marL="0" indent="0" eaLnBrk="1" hangingPunct="1"/>
            <a:r>
              <a:rPr lang="en-US" altLang="en-US" sz="2000" dirty="0"/>
              <a:t>The method they will use is called Monte Carlo simulation, which is commonly used for risk evaluation and management </a:t>
            </a:r>
            <a:r>
              <a:rPr lang="en-US" altLang="ja-JP" sz="2000" dirty="0">
                <a:ea typeface="ＭＳ Ｐゴシック" panose="020B0600070205080204" pitchFamily="34" charset="-128"/>
              </a:rPr>
              <a:t>with</a:t>
            </a:r>
            <a:r>
              <a:rPr lang="en-US" altLang="en-US" sz="2000" dirty="0"/>
              <a:t>in industry.</a:t>
            </a:r>
          </a:p>
        </p:txBody>
      </p: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3200" b="1" dirty="0">
              <a:solidFill>
                <a:schemeClr val="bg1"/>
              </a:solidFill>
            </a:endParaRPr>
          </a:p>
        </p:txBody>
      </p:sp>
      <p:grpSp>
        <p:nvGrpSpPr>
          <p:cNvPr id="74755" name="Group 3"/>
          <p:cNvGrpSpPr>
            <a:grpSpLocks/>
          </p:cNvGrpSpPr>
          <p:nvPr/>
        </p:nvGrpSpPr>
        <p:grpSpPr bwMode="auto">
          <a:xfrm>
            <a:off x="20638" y="1079500"/>
            <a:ext cx="2671762" cy="4014788"/>
            <a:chOff x="13" y="15"/>
            <a:chExt cx="2741" cy="3858"/>
          </a:xfrm>
        </p:grpSpPr>
        <p:sp>
          <p:nvSpPr>
            <p:cNvPr id="74757" name="Freeform 4"/>
            <p:cNvSpPr>
              <a:spLocks noChangeAspect="1"/>
            </p:cNvSpPr>
            <p:nvPr/>
          </p:nvSpPr>
          <p:spPr bwMode="auto">
            <a:xfrm>
              <a:off x="13" y="2190"/>
              <a:ext cx="1009" cy="98"/>
            </a:xfrm>
            <a:custGeom>
              <a:avLst/>
              <a:gdLst>
                <a:gd name="T0" fmla="*/ 1019 w 1004"/>
                <a:gd name="T1" fmla="*/ 0 h 98"/>
                <a:gd name="T2" fmla="*/ 0 w 1004"/>
                <a:gd name="T3" fmla="*/ 0 h 98"/>
                <a:gd name="T4" fmla="*/ 0 w 1004"/>
                <a:gd name="T5" fmla="*/ 98 h 98"/>
                <a:gd name="T6" fmla="*/ 921 w 1004"/>
                <a:gd name="T7" fmla="*/ 98 h 98"/>
                <a:gd name="T8" fmla="*/ 1019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4758" name="Freeform 5"/>
            <p:cNvSpPr>
              <a:spLocks noChangeAspect="1"/>
            </p:cNvSpPr>
            <p:nvPr/>
          </p:nvSpPr>
          <p:spPr bwMode="auto">
            <a:xfrm>
              <a:off x="13" y="1016"/>
              <a:ext cx="411" cy="98"/>
            </a:xfrm>
            <a:custGeom>
              <a:avLst/>
              <a:gdLst>
                <a:gd name="T0" fmla="*/ 317 w 409"/>
                <a:gd name="T1" fmla="*/ 0 h 98"/>
                <a:gd name="T2" fmla="*/ 0 w 409"/>
                <a:gd name="T3" fmla="*/ 0 h 98"/>
                <a:gd name="T4" fmla="*/ 0 w 409"/>
                <a:gd name="T5" fmla="*/ 98 h 98"/>
                <a:gd name="T6" fmla="*/ 415 w 409"/>
                <a:gd name="T7" fmla="*/ 98 h 98"/>
                <a:gd name="T8" fmla="*/ 317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4759" name="Freeform 6"/>
            <p:cNvSpPr>
              <a:spLocks noChangeAspect="1"/>
            </p:cNvSpPr>
            <p:nvPr/>
          </p:nvSpPr>
          <p:spPr bwMode="auto">
            <a:xfrm>
              <a:off x="13" y="2789"/>
              <a:ext cx="420" cy="107"/>
            </a:xfrm>
            <a:custGeom>
              <a:avLst/>
              <a:gdLst>
                <a:gd name="T0" fmla="*/ 424 w 418"/>
                <a:gd name="T1" fmla="*/ 0 h 107"/>
                <a:gd name="T2" fmla="*/ 0 w 418"/>
                <a:gd name="T3" fmla="*/ 0 h 107"/>
                <a:gd name="T4" fmla="*/ 0 w 418"/>
                <a:gd name="T5" fmla="*/ 107 h 107"/>
                <a:gd name="T6" fmla="*/ 314 w 418"/>
                <a:gd name="T7" fmla="*/ 107 h 107"/>
                <a:gd name="T8" fmla="*/ 424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4760" name="Freeform 7"/>
            <p:cNvSpPr>
              <a:spLocks noChangeAspect="1"/>
            </p:cNvSpPr>
            <p:nvPr/>
          </p:nvSpPr>
          <p:spPr bwMode="auto">
            <a:xfrm>
              <a:off x="13" y="1599"/>
              <a:ext cx="1009" cy="98"/>
            </a:xfrm>
            <a:custGeom>
              <a:avLst/>
              <a:gdLst>
                <a:gd name="T0" fmla="*/ 921 w 1004"/>
                <a:gd name="T1" fmla="*/ 0 h 98"/>
                <a:gd name="T2" fmla="*/ 0 w 1004"/>
                <a:gd name="T3" fmla="*/ 0 h 98"/>
                <a:gd name="T4" fmla="*/ 0 w 1004"/>
                <a:gd name="T5" fmla="*/ 98 h 98"/>
                <a:gd name="T6" fmla="*/ 1019 w 1004"/>
                <a:gd name="T7" fmla="*/ 98 h 98"/>
                <a:gd name="T8" fmla="*/ 921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4761" name="Freeform 8"/>
            <p:cNvSpPr>
              <a:spLocks noChangeAspect="1"/>
            </p:cNvSpPr>
            <p:nvPr/>
          </p:nvSpPr>
          <p:spPr bwMode="auto">
            <a:xfrm>
              <a:off x="13" y="1222"/>
              <a:ext cx="2277" cy="286"/>
            </a:xfrm>
            <a:custGeom>
              <a:avLst/>
              <a:gdLst>
                <a:gd name="T0" fmla="*/ 0 w 2266"/>
                <a:gd name="T1" fmla="*/ 288 h 285"/>
                <a:gd name="T2" fmla="*/ 2299 w 2266"/>
                <a:gd name="T3" fmla="*/ 288 h 285"/>
                <a:gd name="T4" fmla="*/ 2012 w 2266"/>
                <a:gd name="T5" fmla="*/ 0 h 285"/>
                <a:gd name="T6" fmla="*/ 0 w 2266"/>
                <a:gd name="T7" fmla="*/ 0 h 285"/>
                <a:gd name="T8" fmla="*/ 0 w 2266"/>
                <a:gd name="T9" fmla="*/ 288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4762" name="Freeform 9"/>
            <p:cNvSpPr>
              <a:spLocks noChangeAspect="1"/>
            </p:cNvSpPr>
            <p:nvPr/>
          </p:nvSpPr>
          <p:spPr bwMode="auto">
            <a:xfrm>
              <a:off x="13" y="2395"/>
              <a:ext cx="2286" cy="286"/>
            </a:xfrm>
            <a:custGeom>
              <a:avLst/>
              <a:gdLst>
                <a:gd name="T0" fmla="*/ 0 w 2275"/>
                <a:gd name="T1" fmla="*/ 288 h 285"/>
                <a:gd name="T2" fmla="*/ 2021 w 2275"/>
                <a:gd name="T3" fmla="*/ 288 h 285"/>
                <a:gd name="T4" fmla="*/ 2308 w 2275"/>
                <a:gd name="T5" fmla="*/ 0 h 285"/>
                <a:gd name="T6" fmla="*/ 0 w 2275"/>
                <a:gd name="T7" fmla="*/ 0 h 285"/>
                <a:gd name="T8" fmla="*/ 0 w 2275"/>
                <a:gd name="T9" fmla="*/ 288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4763" name="Freeform 10"/>
            <p:cNvSpPr>
              <a:spLocks noChangeAspect="1"/>
            </p:cNvSpPr>
            <p:nvPr/>
          </p:nvSpPr>
          <p:spPr bwMode="auto">
            <a:xfrm>
              <a:off x="13" y="1805"/>
              <a:ext cx="2741" cy="286"/>
            </a:xfrm>
            <a:custGeom>
              <a:avLst/>
              <a:gdLst>
                <a:gd name="T0" fmla="*/ 2622 w 2728"/>
                <a:gd name="T1" fmla="*/ 0 h 285"/>
                <a:gd name="T2" fmla="*/ 0 w 2728"/>
                <a:gd name="T3" fmla="*/ 0 h 285"/>
                <a:gd name="T4" fmla="*/ 0 w 2728"/>
                <a:gd name="T5" fmla="*/ 288 h 285"/>
                <a:gd name="T6" fmla="*/ 2622 w 2728"/>
                <a:gd name="T7" fmla="*/ 288 h 285"/>
                <a:gd name="T8" fmla="*/ 2767 w 2728"/>
                <a:gd name="T9" fmla="*/ 142 h 285"/>
                <a:gd name="T10" fmla="*/ 2622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4764" name="Freeform 11"/>
            <p:cNvSpPr>
              <a:spLocks noChangeAspect="1"/>
            </p:cNvSpPr>
            <p:nvPr/>
          </p:nvSpPr>
          <p:spPr bwMode="auto">
            <a:xfrm>
              <a:off x="13" y="2994"/>
              <a:ext cx="1679" cy="286"/>
            </a:xfrm>
            <a:custGeom>
              <a:avLst/>
              <a:gdLst>
                <a:gd name="T0" fmla="*/ 0 w 1671"/>
                <a:gd name="T1" fmla="*/ 288 h 285"/>
                <a:gd name="T2" fmla="*/ 1407 w 1671"/>
                <a:gd name="T3" fmla="*/ 288 h 285"/>
                <a:gd name="T4" fmla="*/ 1695 w 1671"/>
                <a:gd name="T5" fmla="*/ 0 h 285"/>
                <a:gd name="T6" fmla="*/ 0 w 1671"/>
                <a:gd name="T7" fmla="*/ 0 h 285"/>
                <a:gd name="T8" fmla="*/ 0 w 1671"/>
                <a:gd name="T9" fmla="*/ 288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4765" name="Freeform 12"/>
            <p:cNvSpPr>
              <a:spLocks noChangeAspect="1"/>
            </p:cNvSpPr>
            <p:nvPr/>
          </p:nvSpPr>
          <p:spPr bwMode="auto">
            <a:xfrm>
              <a:off x="13" y="3588"/>
              <a:ext cx="1071" cy="285"/>
            </a:xfrm>
            <a:custGeom>
              <a:avLst/>
              <a:gdLst>
                <a:gd name="T0" fmla="*/ 0 w 1066"/>
                <a:gd name="T1" fmla="*/ 287 h 284"/>
                <a:gd name="T2" fmla="*/ 794 w 1066"/>
                <a:gd name="T3" fmla="*/ 287 h 284"/>
                <a:gd name="T4" fmla="*/ 1081 w 1066"/>
                <a:gd name="T5" fmla="*/ 0 h 284"/>
                <a:gd name="T6" fmla="*/ 0 w 1066"/>
                <a:gd name="T7" fmla="*/ 0 h 284"/>
                <a:gd name="T8" fmla="*/ 0 w 1066"/>
                <a:gd name="T9" fmla="*/ 287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4766" name="Freeform 13"/>
            <p:cNvSpPr>
              <a:spLocks noChangeAspect="1"/>
            </p:cNvSpPr>
            <p:nvPr/>
          </p:nvSpPr>
          <p:spPr bwMode="auto">
            <a:xfrm>
              <a:off x="13" y="15"/>
              <a:ext cx="1089" cy="286"/>
            </a:xfrm>
            <a:custGeom>
              <a:avLst/>
              <a:gdLst>
                <a:gd name="T0" fmla="*/ 0 w 1084"/>
                <a:gd name="T1" fmla="*/ 288 h 285"/>
                <a:gd name="T2" fmla="*/ 1099 w 1084"/>
                <a:gd name="T3" fmla="*/ 288 h 285"/>
                <a:gd name="T4" fmla="*/ 812 w 1084"/>
                <a:gd name="T5" fmla="*/ 0 h 285"/>
                <a:gd name="T6" fmla="*/ 0 w 1084"/>
                <a:gd name="T7" fmla="*/ 0 h 285"/>
                <a:gd name="T8" fmla="*/ 0 w 1084"/>
                <a:gd name="T9" fmla="*/ 288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4767" name="Freeform 14"/>
            <p:cNvSpPr>
              <a:spLocks noChangeAspect="1"/>
            </p:cNvSpPr>
            <p:nvPr/>
          </p:nvSpPr>
          <p:spPr bwMode="auto">
            <a:xfrm>
              <a:off x="13" y="614"/>
              <a:ext cx="1688" cy="286"/>
            </a:xfrm>
            <a:custGeom>
              <a:avLst/>
              <a:gdLst>
                <a:gd name="T0" fmla="*/ 0 w 1680"/>
                <a:gd name="T1" fmla="*/ 288 h 285"/>
                <a:gd name="T2" fmla="*/ 1704 w 1680"/>
                <a:gd name="T3" fmla="*/ 288 h 285"/>
                <a:gd name="T4" fmla="*/ 1416 w 1680"/>
                <a:gd name="T5" fmla="*/ 0 h 285"/>
                <a:gd name="T6" fmla="*/ 0 w 1680"/>
                <a:gd name="T7" fmla="*/ 0 h 285"/>
                <a:gd name="T8" fmla="*/ 0 w 1680"/>
                <a:gd name="T9" fmla="*/ 288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grpSp>
      <p:sp>
        <p:nvSpPr>
          <p:cNvPr id="74756"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en-US" sz="3200" b="1" dirty="0">
                <a:solidFill>
                  <a:schemeClr val="bg1"/>
                </a:solidFill>
              </a:rPr>
              <a:t>Summary</a:t>
            </a:r>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r>
              <a:rPr lang="en-US" altLang="en-US" dirty="0"/>
              <a:t>Summary – 1</a:t>
            </a:r>
          </a:p>
        </p:txBody>
      </p:sp>
      <p:sp>
        <p:nvSpPr>
          <p:cNvPr id="75779" name="Rectangle 3"/>
          <p:cNvSpPr>
            <a:spLocks noGrp="1" noChangeArrowheads="1"/>
          </p:cNvSpPr>
          <p:nvPr>
            <p:ph type="body" idx="1"/>
          </p:nvPr>
        </p:nvSpPr>
        <p:spPr>
          <a:xfrm>
            <a:off x="304800" y="1295400"/>
            <a:ext cx="8455025" cy="5334000"/>
          </a:xfrm>
        </p:spPr>
        <p:txBody>
          <a:bodyPr/>
          <a:lstStyle/>
          <a:p>
            <a:pPr marL="0" indent="0" eaLnBrk="1" hangingPunct="1"/>
            <a:r>
              <a:rPr lang="en-US" altLang="en-US" sz="2000" dirty="0"/>
              <a:t>Monte Carlo simulation is a practical tool that has proven worthy in industry for modeling uncertainties of factors and seeing the resulting impacts to outcomes.</a:t>
            </a:r>
          </a:p>
          <a:p>
            <a:pPr marL="0" indent="0" eaLnBrk="1" hangingPunct="1"/>
            <a:endParaRPr lang="en-US" altLang="en-US" sz="2000" dirty="0"/>
          </a:p>
          <a:p>
            <a:pPr marL="0" indent="0" eaLnBrk="1" hangingPunct="1"/>
            <a:r>
              <a:rPr lang="en-US" altLang="en-US" sz="2000" dirty="0"/>
              <a:t>In this case, the Pico laptop team was able to model the organization’s standard software process and make decisions about how to tailor specific subprocesses based on both quality and schedule goals.</a:t>
            </a:r>
          </a:p>
        </p:txBody>
      </p:sp>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r>
              <a:rPr lang="en-US" altLang="en-US" dirty="0"/>
              <a:t>Summary – 2</a:t>
            </a:r>
          </a:p>
        </p:txBody>
      </p:sp>
      <p:sp>
        <p:nvSpPr>
          <p:cNvPr id="76803" name="Rectangle 3"/>
          <p:cNvSpPr>
            <a:spLocks noGrp="1" noChangeArrowheads="1"/>
          </p:cNvSpPr>
          <p:nvPr>
            <p:ph type="body" idx="1"/>
          </p:nvPr>
        </p:nvSpPr>
        <p:spPr>
          <a:xfrm>
            <a:off x="304800" y="1295400"/>
            <a:ext cx="8455025" cy="5334000"/>
          </a:xfrm>
        </p:spPr>
        <p:txBody>
          <a:bodyPr/>
          <a:lstStyle/>
          <a:p>
            <a:pPr marL="0" indent="0" eaLnBrk="1" hangingPunct="1"/>
            <a:r>
              <a:rPr lang="en-US" altLang="en-US" sz="2000" dirty="0"/>
              <a:t>While the Pico laptop team used simulation as a process performance model in this case study, it could also employ Monte Carlo simulation to assess the impact of uncertain design factors on laptop performance outcomes.</a:t>
            </a:r>
          </a:p>
          <a:p>
            <a:pPr marL="0" indent="0" eaLnBrk="1" hangingPunct="1"/>
            <a:r>
              <a:rPr lang="en-US" altLang="en-US" sz="2000" dirty="0"/>
              <a:t>In the next module, you will learn how optimization can supplement Monte Carlo simulation.</a:t>
            </a:r>
          </a:p>
        </p:txBody>
      </p:sp>
    </p:spTree>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3200" b="1" dirty="0">
              <a:solidFill>
                <a:schemeClr val="bg1"/>
              </a:solidFill>
            </a:endParaRPr>
          </a:p>
        </p:txBody>
      </p:sp>
      <p:grpSp>
        <p:nvGrpSpPr>
          <p:cNvPr id="77827" name="Group 3"/>
          <p:cNvGrpSpPr>
            <a:grpSpLocks/>
          </p:cNvGrpSpPr>
          <p:nvPr/>
        </p:nvGrpSpPr>
        <p:grpSpPr bwMode="auto">
          <a:xfrm>
            <a:off x="20638" y="1079500"/>
            <a:ext cx="2671762" cy="4014788"/>
            <a:chOff x="13" y="15"/>
            <a:chExt cx="2741" cy="3858"/>
          </a:xfrm>
        </p:grpSpPr>
        <p:sp>
          <p:nvSpPr>
            <p:cNvPr id="77829" name="Freeform 4"/>
            <p:cNvSpPr>
              <a:spLocks noChangeAspect="1"/>
            </p:cNvSpPr>
            <p:nvPr/>
          </p:nvSpPr>
          <p:spPr bwMode="auto">
            <a:xfrm>
              <a:off x="13" y="2190"/>
              <a:ext cx="1009" cy="98"/>
            </a:xfrm>
            <a:custGeom>
              <a:avLst/>
              <a:gdLst>
                <a:gd name="T0" fmla="*/ 1019 w 1004"/>
                <a:gd name="T1" fmla="*/ 0 h 98"/>
                <a:gd name="T2" fmla="*/ 0 w 1004"/>
                <a:gd name="T3" fmla="*/ 0 h 98"/>
                <a:gd name="T4" fmla="*/ 0 w 1004"/>
                <a:gd name="T5" fmla="*/ 98 h 98"/>
                <a:gd name="T6" fmla="*/ 921 w 1004"/>
                <a:gd name="T7" fmla="*/ 98 h 98"/>
                <a:gd name="T8" fmla="*/ 1019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7830" name="Freeform 5"/>
            <p:cNvSpPr>
              <a:spLocks noChangeAspect="1"/>
            </p:cNvSpPr>
            <p:nvPr/>
          </p:nvSpPr>
          <p:spPr bwMode="auto">
            <a:xfrm>
              <a:off x="13" y="1016"/>
              <a:ext cx="411" cy="98"/>
            </a:xfrm>
            <a:custGeom>
              <a:avLst/>
              <a:gdLst>
                <a:gd name="T0" fmla="*/ 317 w 409"/>
                <a:gd name="T1" fmla="*/ 0 h 98"/>
                <a:gd name="T2" fmla="*/ 0 w 409"/>
                <a:gd name="T3" fmla="*/ 0 h 98"/>
                <a:gd name="T4" fmla="*/ 0 w 409"/>
                <a:gd name="T5" fmla="*/ 98 h 98"/>
                <a:gd name="T6" fmla="*/ 415 w 409"/>
                <a:gd name="T7" fmla="*/ 98 h 98"/>
                <a:gd name="T8" fmla="*/ 317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7831" name="Freeform 6"/>
            <p:cNvSpPr>
              <a:spLocks noChangeAspect="1"/>
            </p:cNvSpPr>
            <p:nvPr/>
          </p:nvSpPr>
          <p:spPr bwMode="auto">
            <a:xfrm>
              <a:off x="13" y="2789"/>
              <a:ext cx="420" cy="107"/>
            </a:xfrm>
            <a:custGeom>
              <a:avLst/>
              <a:gdLst>
                <a:gd name="T0" fmla="*/ 424 w 418"/>
                <a:gd name="T1" fmla="*/ 0 h 107"/>
                <a:gd name="T2" fmla="*/ 0 w 418"/>
                <a:gd name="T3" fmla="*/ 0 h 107"/>
                <a:gd name="T4" fmla="*/ 0 w 418"/>
                <a:gd name="T5" fmla="*/ 107 h 107"/>
                <a:gd name="T6" fmla="*/ 314 w 418"/>
                <a:gd name="T7" fmla="*/ 107 h 107"/>
                <a:gd name="T8" fmla="*/ 424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7832" name="Freeform 7"/>
            <p:cNvSpPr>
              <a:spLocks noChangeAspect="1"/>
            </p:cNvSpPr>
            <p:nvPr/>
          </p:nvSpPr>
          <p:spPr bwMode="auto">
            <a:xfrm>
              <a:off x="13" y="1599"/>
              <a:ext cx="1009" cy="98"/>
            </a:xfrm>
            <a:custGeom>
              <a:avLst/>
              <a:gdLst>
                <a:gd name="T0" fmla="*/ 921 w 1004"/>
                <a:gd name="T1" fmla="*/ 0 h 98"/>
                <a:gd name="T2" fmla="*/ 0 w 1004"/>
                <a:gd name="T3" fmla="*/ 0 h 98"/>
                <a:gd name="T4" fmla="*/ 0 w 1004"/>
                <a:gd name="T5" fmla="*/ 98 h 98"/>
                <a:gd name="T6" fmla="*/ 1019 w 1004"/>
                <a:gd name="T7" fmla="*/ 98 h 98"/>
                <a:gd name="T8" fmla="*/ 921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7833" name="Freeform 8"/>
            <p:cNvSpPr>
              <a:spLocks noChangeAspect="1"/>
            </p:cNvSpPr>
            <p:nvPr/>
          </p:nvSpPr>
          <p:spPr bwMode="auto">
            <a:xfrm>
              <a:off x="13" y="1222"/>
              <a:ext cx="2277" cy="286"/>
            </a:xfrm>
            <a:custGeom>
              <a:avLst/>
              <a:gdLst>
                <a:gd name="T0" fmla="*/ 0 w 2266"/>
                <a:gd name="T1" fmla="*/ 288 h 285"/>
                <a:gd name="T2" fmla="*/ 2299 w 2266"/>
                <a:gd name="T3" fmla="*/ 288 h 285"/>
                <a:gd name="T4" fmla="*/ 2012 w 2266"/>
                <a:gd name="T5" fmla="*/ 0 h 285"/>
                <a:gd name="T6" fmla="*/ 0 w 2266"/>
                <a:gd name="T7" fmla="*/ 0 h 285"/>
                <a:gd name="T8" fmla="*/ 0 w 2266"/>
                <a:gd name="T9" fmla="*/ 288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7834" name="Freeform 9"/>
            <p:cNvSpPr>
              <a:spLocks noChangeAspect="1"/>
            </p:cNvSpPr>
            <p:nvPr/>
          </p:nvSpPr>
          <p:spPr bwMode="auto">
            <a:xfrm>
              <a:off x="13" y="2395"/>
              <a:ext cx="2286" cy="286"/>
            </a:xfrm>
            <a:custGeom>
              <a:avLst/>
              <a:gdLst>
                <a:gd name="T0" fmla="*/ 0 w 2275"/>
                <a:gd name="T1" fmla="*/ 288 h 285"/>
                <a:gd name="T2" fmla="*/ 2021 w 2275"/>
                <a:gd name="T3" fmla="*/ 288 h 285"/>
                <a:gd name="T4" fmla="*/ 2308 w 2275"/>
                <a:gd name="T5" fmla="*/ 0 h 285"/>
                <a:gd name="T6" fmla="*/ 0 w 2275"/>
                <a:gd name="T7" fmla="*/ 0 h 285"/>
                <a:gd name="T8" fmla="*/ 0 w 2275"/>
                <a:gd name="T9" fmla="*/ 288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7835" name="Freeform 10"/>
            <p:cNvSpPr>
              <a:spLocks noChangeAspect="1"/>
            </p:cNvSpPr>
            <p:nvPr/>
          </p:nvSpPr>
          <p:spPr bwMode="auto">
            <a:xfrm>
              <a:off x="13" y="1805"/>
              <a:ext cx="2741" cy="286"/>
            </a:xfrm>
            <a:custGeom>
              <a:avLst/>
              <a:gdLst>
                <a:gd name="T0" fmla="*/ 2622 w 2728"/>
                <a:gd name="T1" fmla="*/ 0 h 285"/>
                <a:gd name="T2" fmla="*/ 0 w 2728"/>
                <a:gd name="T3" fmla="*/ 0 h 285"/>
                <a:gd name="T4" fmla="*/ 0 w 2728"/>
                <a:gd name="T5" fmla="*/ 288 h 285"/>
                <a:gd name="T6" fmla="*/ 2622 w 2728"/>
                <a:gd name="T7" fmla="*/ 288 h 285"/>
                <a:gd name="T8" fmla="*/ 2767 w 2728"/>
                <a:gd name="T9" fmla="*/ 142 h 285"/>
                <a:gd name="T10" fmla="*/ 2622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7836" name="Freeform 11"/>
            <p:cNvSpPr>
              <a:spLocks noChangeAspect="1"/>
            </p:cNvSpPr>
            <p:nvPr/>
          </p:nvSpPr>
          <p:spPr bwMode="auto">
            <a:xfrm>
              <a:off x="13" y="2994"/>
              <a:ext cx="1679" cy="286"/>
            </a:xfrm>
            <a:custGeom>
              <a:avLst/>
              <a:gdLst>
                <a:gd name="T0" fmla="*/ 0 w 1671"/>
                <a:gd name="T1" fmla="*/ 288 h 285"/>
                <a:gd name="T2" fmla="*/ 1407 w 1671"/>
                <a:gd name="T3" fmla="*/ 288 h 285"/>
                <a:gd name="T4" fmla="*/ 1695 w 1671"/>
                <a:gd name="T5" fmla="*/ 0 h 285"/>
                <a:gd name="T6" fmla="*/ 0 w 1671"/>
                <a:gd name="T7" fmla="*/ 0 h 285"/>
                <a:gd name="T8" fmla="*/ 0 w 1671"/>
                <a:gd name="T9" fmla="*/ 288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7837" name="Freeform 12"/>
            <p:cNvSpPr>
              <a:spLocks noChangeAspect="1"/>
            </p:cNvSpPr>
            <p:nvPr/>
          </p:nvSpPr>
          <p:spPr bwMode="auto">
            <a:xfrm>
              <a:off x="13" y="3588"/>
              <a:ext cx="1071" cy="285"/>
            </a:xfrm>
            <a:custGeom>
              <a:avLst/>
              <a:gdLst>
                <a:gd name="T0" fmla="*/ 0 w 1066"/>
                <a:gd name="T1" fmla="*/ 287 h 284"/>
                <a:gd name="T2" fmla="*/ 794 w 1066"/>
                <a:gd name="T3" fmla="*/ 287 h 284"/>
                <a:gd name="T4" fmla="*/ 1081 w 1066"/>
                <a:gd name="T5" fmla="*/ 0 h 284"/>
                <a:gd name="T6" fmla="*/ 0 w 1066"/>
                <a:gd name="T7" fmla="*/ 0 h 284"/>
                <a:gd name="T8" fmla="*/ 0 w 1066"/>
                <a:gd name="T9" fmla="*/ 287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7838" name="Freeform 13"/>
            <p:cNvSpPr>
              <a:spLocks noChangeAspect="1"/>
            </p:cNvSpPr>
            <p:nvPr/>
          </p:nvSpPr>
          <p:spPr bwMode="auto">
            <a:xfrm>
              <a:off x="13" y="15"/>
              <a:ext cx="1089" cy="286"/>
            </a:xfrm>
            <a:custGeom>
              <a:avLst/>
              <a:gdLst>
                <a:gd name="T0" fmla="*/ 0 w 1084"/>
                <a:gd name="T1" fmla="*/ 288 h 285"/>
                <a:gd name="T2" fmla="*/ 1099 w 1084"/>
                <a:gd name="T3" fmla="*/ 288 h 285"/>
                <a:gd name="T4" fmla="*/ 812 w 1084"/>
                <a:gd name="T5" fmla="*/ 0 h 285"/>
                <a:gd name="T6" fmla="*/ 0 w 1084"/>
                <a:gd name="T7" fmla="*/ 0 h 285"/>
                <a:gd name="T8" fmla="*/ 0 w 1084"/>
                <a:gd name="T9" fmla="*/ 288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77839" name="Freeform 14"/>
            <p:cNvSpPr>
              <a:spLocks noChangeAspect="1"/>
            </p:cNvSpPr>
            <p:nvPr/>
          </p:nvSpPr>
          <p:spPr bwMode="auto">
            <a:xfrm>
              <a:off x="13" y="614"/>
              <a:ext cx="1688" cy="286"/>
            </a:xfrm>
            <a:custGeom>
              <a:avLst/>
              <a:gdLst>
                <a:gd name="T0" fmla="*/ 0 w 1680"/>
                <a:gd name="T1" fmla="*/ 288 h 285"/>
                <a:gd name="T2" fmla="*/ 1704 w 1680"/>
                <a:gd name="T3" fmla="*/ 288 h 285"/>
                <a:gd name="T4" fmla="*/ 1416 w 1680"/>
                <a:gd name="T5" fmla="*/ 0 h 285"/>
                <a:gd name="T6" fmla="*/ 0 w 1680"/>
                <a:gd name="T7" fmla="*/ 0 h 285"/>
                <a:gd name="T8" fmla="*/ 0 w 1680"/>
                <a:gd name="T9" fmla="*/ 288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grpSp>
      <p:sp>
        <p:nvSpPr>
          <p:cNvPr id="77828"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en-US" sz="3200" b="1" dirty="0">
                <a:solidFill>
                  <a:schemeClr val="bg1"/>
                </a:solidFill>
              </a:rPr>
              <a:t>Questions?</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61"/>
          <p:cNvGrpSpPr>
            <a:grpSpLocks/>
          </p:cNvGrpSpPr>
          <p:nvPr/>
        </p:nvGrpSpPr>
        <p:grpSpPr bwMode="auto">
          <a:xfrm>
            <a:off x="1920875" y="1009650"/>
            <a:ext cx="319088" cy="355600"/>
            <a:chOff x="410" y="1186"/>
            <a:chExt cx="745" cy="919"/>
          </a:xfrm>
        </p:grpSpPr>
        <p:sp>
          <p:nvSpPr>
            <p:cNvPr id="8341" name="Freeform 62"/>
            <p:cNvSpPr>
              <a:spLocks/>
            </p:cNvSpPr>
            <p:nvPr/>
          </p:nvSpPr>
          <p:spPr bwMode="auto">
            <a:xfrm>
              <a:off x="410" y="1186"/>
              <a:ext cx="745" cy="919"/>
            </a:xfrm>
            <a:custGeom>
              <a:avLst/>
              <a:gdLst>
                <a:gd name="T0" fmla="*/ 94 w 1489"/>
                <a:gd name="T1" fmla="*/ 42 h 1836"/>
                <a:gd name="T2" fmla="*/ 73 w 1489"/>
                <a:gd name="T3" fmla="*/ 30 h 1836"/>
                <a:gd name="T4" fmla="*/ 78 w 1489"/>
                <a:gd name="T5" fmla="*/ 25 h 1836"/>
                <a:gd name="T6" fmla="*/ 82 w 1489"/>
                <a:gd name="T7" fmla="*/ 22 h 1836"/>
                <a:gd name="T8" fmla="*/ 86 w 1489"/>
                <a:gd name="T9" fmla="*/ 20 h 1836"/>
                <a:gd name="T10" fmla="*/ 88 w 1489"/>
                <a:gd name="T11" fmla="*/ 20 h 1836"/>
                <a:gd name="T12" fmla="*/ 90 w 1489"/>
                <a:gd name="T13" fmla="*/ 20 h 1836"/>
                <a:gd name="T14" fmla="*/ 72 w 1489"/>
                <a:gd name="T15" fmla="*/ 8 h 1836"/>
                <a:gd name="T16" fmla="*/ 23 w 1489"/>
                <a:gd name="T17" fmla="*/ 8 h 1836"/>
                <a:gd name="T18" fmla="*/ 4 w 1489"/>
                <a:gd name="T19" fmla="*/ 20 h 1836"/>
                <a:gd name="T20" fmla="*/ 6 w 1489"/>
                <a:gd name="T21" fmla="*/ 20 h 1836"/>
                <a:gd name="T22" fmla="*/ 8 w 1489"/>
                <a:gd name="T23" fmla="*/ 20 h 1836"/>
                <a:gd name="T24" fmla="*/ 12 w 1489"/>
                <a:gd name="T25" fmla="*/ 22 h 1836"/>
                <a:gd name="T26" fmla="*/ 17 w 1489"/>
                <a:gd name="T27" fmla="*/ 25 h 1836"/>
                <a:gd name="T28" fmla="*/ 21 w 1489"/>
                <a:gd name="T29" fmla="*/ 30 h 1836"/>
                <a:gd name="T30" fmla="*/ 22 w 1489"/>
                <a:gd name="T31" fmla="*/ 33 h 1836"/>
                <a:gd name="T32" fmla="*/ 23 w 1489"/>
                <a:gd name="T33" fmla="*/ 42 h 1836"/>
                <a:gd name="T34" fmla="*/ 4 w 1489"/>
                <a:gd name="T35" fmla="*/ 55 h 1836"/>
                <a:gd name="T36" fmla="*/ 6 w 1489"/>
                <a:gd name="T37" fmla="*/ 55 h 1836"/>
                <a:gd name="T38" fmla="*/ 8 w 1489"/>
                <a:gd name="T39" fmla="*/ 55 h 1836"/>
                <a:gd name="T40" fmla="*/ 12 w 1489"/>
                <a:gd name="T41" fmla="*/ 56 h 1836"/>
                <a:gd name="T42" fmla="*/ 17 w 1489"/>
                <a:gd name="T43" fmla="*/ 60 h 1836"/>
                <a:gd name="T44" fmla="*/ 21 w 1489"/>
                <a:gd name="T45" fmla="*/ 65 h 1836"/>
                <a:gd name="T46" fmla="*/ 22 w 1489"/>
                <a:gd name="T47" fmla="*/ 68 h 1836"/>
                <a:gd name="T48" fmla="*/ 23 w 1489"/>
                <a:gd name="T49" fmla="*/ 76 h 1836"/>
                <a:gd name="T50" fmla="*/ 4 w 1489"/>
                <a:gd name="T51" fmla="*/ 88 h 1836"/>
                <a:gd name="T52" fmla="*/ 6 w 1489"/>
                <a:gd name="T53" fmla="*/ 88 h 1836"/>
                <a:gd name="T54" fmla="*/ 8 w 1489"/>
                <a:gd name="T55" fmla="*/ 89 h 1836"/>
                <a:gd name="T56" fmla="*/ 12 w 1489"/>
                <a:gd name="T57" fmla="*/ 90 h 1836"/>
                <a:gd name="T58" fmla="*/ 17 w 1489"/>
                <a:gd name="T59" fmla="*/ 93 h 1836"/>
                <a:gd name="T60" fmla="*/ 21 w 1489"/>
                <a:gd name="T61" fmla="*/ 99 h 1836"/>
                <a:gd name="T62" fmla="*/ 22 w 1489"/>
                <a:gd name="T63" fmla="*/ 101 h 1836"/>
                <a:gd name="T64" fmla="*/ 23 w 1489"/>
                <a:gd name="T65" fmla="*/ 115 h 1836"/>
                <a:gd name="T66" fmla="*/ 73 w 1489"/>
                <a:gd name="T67" fmla="*/ 98 h 1836"/>
                <a:gd name="T68" fmla="*/ 78 w 1489"/>
                <a:gd name="T69" fmla="*/ 93 h 1836"/>
                <a:gd name="T70" fmla="*/ 82 w 1489"/>
                <a:gd name="T71" fmla="*/ 90 h 1836"/>
                <a:gd name="T72" fmla="*/ 86 w 1489"/>
                <a:gd name="T73" fmla="*/ 89 h 1836"/>
                <a:gd name="T74" fmla="*/ 88 w 1489"/>
                <a:gd name="T75" fmla="*/ 88 h 1836"/>
                <a:gd name="T76" fmla="*/ 90 w 1489"/>
                <a:gd name="T77" fmla="*/ 88 h 1836"/>
                <a:gd name="T78" fmla="*/ 72 w 1489"/>
                <a:gd name="T79" fmla="*/ 76 h 1836"/>
                <a:gd name="T80" fmla="*/ 75 w 1489"/>
                <a:gd name="T81" fmla="*/ 62 h 1836"/>
                <a:gd name="T82" fmla="*/ 79 w 1489"/>
                <a:gd name="T83" fmla="*/ 58 h 1836"/>
                <a:gd name="T84" fmla="*/ 83 w 1489"/>
                <a:gd name="T85" fmla="*/ 56 h 1836"/>
                <a:gd name="T86" fmla="*/ 87 w 1489"/>
                <a:gd name="T87" fmla="*/ 55 h 1836"/>
                <a:gd name="T88" fmla="*/ 89 w 1489"/>
                <a:gd name="T89" fmla="*/ 55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42" name="Freeform 63"/>
            <p:cNvSpPr>
              <a:spLocks/>
            </p:cNvSpPr>
            <p:nvPr/>
          </p:nvSpPr>
          <p:spPr bwMode="auto">
            <a:xfrm>
              <a:off x="426" y="1203"/>
              <a:ext cx="712" cy="885"/>
            </a:xfrm>
            <a:custGeom>
              <a:avLst/>
              <a:gdLst>
                <a:gd name="T0" fmla="*/ 89 w 1423"/>
                <a:gd name="T1" fmla="*/ 41 h 1772"/>
                <a:gd name="T2" fmla="*/ 69 w 1423"/>
                <a:gd name="T3" fmla="*/ 26 h 1772"/>
                <a:gd name="T4" fmla="*/ 74 w 1423"/>
                <a:gd name="T5" fmla="*/ 20 h 1772"/>
                <a:gd name="T6" fmla="*/ 79 w 1423"/>
                <a:gd name="T7" fmla="*/ 17 h 1772"/>
                <a:gd name="T8" fmla="*/ 83 w 1423"/>
                <a:gd name="T9" fmla="*/ 15 h 1772"/>
                <a:gd name="T10" fmla="*/ 86 w 1423"/>
                <a:gd name="T11" fmla="*/ 15 h 1772"/>
                <a:gd name="T12" fmla="*/ 88 w 1423"/>
                <a:gd name="T13" fmla="*/ 15 h 1772"/>
                <a:gd name="T14" fmla="*/ 68 w 1423"/>
                <a:gd name="T15" fmla="*/ 7 h 1772"/>
                <a:gd name="T16" fmla="*/ 23 w 1423"/>
                <a:gd name="T17" fmla="*/ 7 h 1772"/>
                <a:gd name="T18" fmla="*/ 2 w 1423"/>
                <a:gd name="T19" fmla="*/ 15 h 1772"/>
                <a:gd name="T20" fmla="*/ 4 w 1423"/>
                <a:gd name="T21" fmla="*/ 15 h 1772"/>
                <a:gd name="T22" fmla="*/ 7 w 1423"/>
                <a:gd name="T23" fmla="*/ 15 h 1772"/>
                <a:gd name="T24" fmla="*/ 11 w 1423"/>
                <a:gd name="T25" fmla="*/ 17 h 1772"/>
                <a:gd name="T26" fmla="*/ 16 w 1423"/>
                <a:gd name="T27" fmla="*/ 20 h 1772"/>
                <a:gd name="T28" fmla="*/ 21 w 1423"/>
                <a:gd name="T29" fmla="*/ 26 h 1772"/>
                <a:gd name="T30" fmla="*/ 22 w 1423"/>
                <a:gd name="T31" fmla="*/ 29 h 1772"/>
                <a:gd name="T32" fmla="*/ 23 w 1423"/>
                <a:gd name="T33" fmla="*/ 41 h 1772"/>
                <a:gd name="T34" fmla="*/ 2 w 1423"/>
                <a:gd name="T35" fmla="*/ 50 h 1772"/>
                <a:gd name="T36" fmla="*/ 4 w 1423"/>
                <a:gd name="T37" fmla="*/ 50 h 1772"/>
                <a:gd name="T38" fmla="*/ 7 w 1423"/>
                <a:gd name="T39" fmla="*/ 50 h 1772"/>
                <a:gd name="T40" fmla="*/ 11 w 1423"/>
                <a:gd name="T41" fmla="*/ 52 h 1772"/>
                <a:gd name="T42" fmla="*/ 16 w 1423"/>
                <a:gd name="T43" fmla="*/ 55 h 1772"/>
                <a:gd name="T44" fmla="*/ 21 w 1423"/>
                <a:gd name="T45" fmla="*/ 61 h 1772"/>
                <a:gd name="T46" fmla="*/ 22 w 1423"/>
                <a:gd name="T47" fmla="*/ 64 h 1772"/>
                <a:gd name="T48" fmla="*/ 23 w 1423"/>
                <a:gd name="T49" fmla="*/ 75 h 1772"/>
                <a:gd name="T50" fmla="*/ 2 w 1423"/>
                <a:gd name="T51" fmla="*/ 83 h 1772"/>
                <a:gd name="T52" fmla="*/ 4 w 1423"/>
                <a:gd name="T53" fmla="*/ 83 h 1772"/>
                <a:gd name="T54" fmla="*/ 7 w 1423"/>
                <a:gd name="T55" fmla="*/ 84 h 1772"/>
                <a:gd name="T56" fmla="*/ 11 w 1423"/>
                <a:gd name="T57" fmla="*/ 85 h 1772"/>
                <a:gd name="T58" fmla="*/ 16 w 1423"/>
                <a:gd name="T59" fmla="*/ 89 h 1772"/>
                <a:gd name="T60" fmla="*/ 21 w 1423"/>
                <a:gd name="T61" fmla="*/ 95 h 1772"/>
                <a:gd name="T62" fmla="*/ 22 w 1423"/>
                <a:gd name="T63" fmla="*/ 98 h 1772"/>
                <a:gd name="T64" fmla="*/ 23 w 1423"/>
                <a:gd name="T65" fmla="*/ 110 h 1772"/>
                <a:gd name="T66" fmla="*/ 69 w 1423"/>
                <a:gd name="T67" fmla="*/ 94 h 1772"/>
                <a:gd name="T68" fmla="*/ 74 w 1423"/>
                <a:gd name="T69" fmla="*/ 89 h 1772"/>
                <a:gd name="T70" fmla="*/ 79 w 1423"/>
                <a:gd name="T71" fmla="*/ 85 h 1772"/>
                <a:gd name="T72" fmla="*/ 83 w 1423"/>
                <a:gd name="T73" fmla="*/ 84 h 1772"/>
                <a:gd name="T74" fmla="*/ 86 w 1423"/>
                <a:gd name="T75" fmla="*/ 83 h 1772"/>
                <a:gd name="T76" fmla="*/ 88 w 1423"/>
                <a:gd name="T77" fmla="*/ 83 h 1772"/>
                <a:gd name="T78" fmla="*/ 68 w 1423"/>
                <a:gd name="T79" fmla="*/ 75 h 1772"/>
                <a:gd name="T80" fmla="*/ 71 w 1423"/>
                <a:gd name="T81" fmla="*/ 58 h 1772"/>
                <a:gd name="T82" fmla="*/ 76 w 1423"/>
                <a:gd name="T83" fmla="*/ 54 h 1772"/>
                <a:gd name="T84" fmla="*/ 81 w 1423"/>
                <a:gd name="T85" fmla="*/ 51 h 1772"/>
                <a:gd name="T86" fmla="*/ 84 w 1423"/>
                <a:gd name="T87" fmla="*/ 50 h 1772"/>
                <a:gd name="T88" fmla="*/ 87 w 1423"/>
                <a:gd name="T89" fmla="*/ 5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43" name="Freeform 64"/>
            <p:cNvSpPr>
              <a:spLocks/>
            </p:cNvSpPr>
            <p:nvPr/>
          </p:nvSpPr>
          <p:spPr bwMode="auto">
            <a:xfrm>
              <a:off x="967" y="1563"/>
              <a:ext cx="147" cy="102"/>
            </a:xfrm>
            <a:custGeom>
              <a:avLst/>
              <a:gdLst>
                <a:gd name="T0" fmla="*/ 18 w 294"/>
                <a:gd name="T1" fmla="*/ 0 h 205"/>
                <a:gd name="T2" fmla="*/ 18 w 294"/>
                <a:gd name="T3" fmla="*/ 1 h 205"/>
                <a:gd name="T4" fmla="*/ 18 w 294"/>
                <a:gd name="T5" fmla="*/ 2 h 205"/>
                <a:gd name="T6" fmla="*/ 17 w 294"/>
                <a:gd name="T7" fmla="*/ 2 h 205"/>
                <a:gd name="T8" fmla="*/ 15 w 294"/>
                <a:gd name="T9" fmla="*/ 2 h 205"/>
                <a:gd name="T10" fmla="*/ 14 w 294"/>
                <a:gd name="T11" fmla="*/ 2 h 205"/>
                <a:gd name="T12" fmla="*/ 13 w 294"/>
                <a:gd name="T13" fmla="*/ 2 h 205"/>
                <a:gd name="T14" fmla="*/ 12 w 294"/>
                <a:gd name="T15" fmla="*/ 2 h 205"/>
                <a:gd name="T16" fmla="*/ 11 w 294"/>
                <a:gd name="T17" fmla="*/ 3 h 205"/>
                <a:gd name="T18" fmla="*/ 10 w 294"/>
                <a:gd name="T19" fmla="*/ 3 h 205"/>
                <a:gd name="T20" fmla="*/ 9 w 294"/>
                <a:gd name="T21" fmla="*/ 4 h 205"/>
                <a:gd name="T22" fmla="*/ 7 w 294"/>
                <a:gd name="T23" fmla="*/ 5 h 205"/>
                <a:gd name="T24" fmla="*/ 6 w 294"/>
                <a:gd name="T25" fmla="*/ 6 h 205"/>
                <a:gd name="T26" fmla="*/ 5 w 294"/>
                <a:gd name="T27" fmla="*/ 7 h 205"/>
                <a:gd name="T28" fmla="*/ 3 w 294"/>
                <a:gd name="T29" fmla="*/ 8 h 205"/>
                <a:gd name="T30" fmla="*/ 2 w 294"/>
                <a:gd name="T31" fmla="*/ 9 h 205"/>
                <a:gd name="T32" fmla="*/ 1 w 294"/>
                <a:gd name="T33" fmla="*/ 11 h 205"/>
                <a:gd name="T34" fmla="*/ 0 w 294"/>
                <a:gd name="T35" fmla="*/ 12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44" name="Freeform 65"/>
            <p:cNvSpPr>
              <a:spLocks/>
            </p:cNvSpPr>
            <p:nvPr/>
          </p:nvSpPr>
          <p:spPr bwMode="auto">
            <a:xfrm>
              <a:off x="967" y="1284"/>
              <a:ext cx="147" cy="103"/>
            </a:xfrm>
            <a:custGeom>
              <a:avLst/>
              <a:gdLst>
                <a:gd name="T0" fmla="*/ 18 w 294"/>
                <a:gd name="T1" fmla="*/ 0 h 205"/>
                <a:gd name="T2" fmla="*/ 18 w 294"/>
                <a:gd name="T3" fmla="*/ 2 h 205"/>
                <a:gd name="T4" fmla="*/ 18 w 294"/>
                <a:gd name="T5" fmla="*/ 2 h 205"/>
                <a:gd name="T6" fmla="*/ 17 w 294"/>
                <a:gd name="T7" fmla="*/ 3 h 205"/>
                <a:gd name="T8" fmla="*/ 15 w 294"/>
                <a:gd name="T9" fmla="*/ 3 h 205"/>
                <a:gd name="T10" fmla="*/ 14 w 294"/>
                <a:gd name="T11" fmla="*/ 3 h 205"/>
                <a:gd name="T12" fmla="*/ 13 w 294"/>
                <a:gd name="T13" fmla="*/ 3 h 205"/>
                <a:gd name="T14" fmla="*/ 12 w 294"/>
                <a:gd name="T15" fmla="*/ 3 h 205"/>
                <a:gd name="T16" fmla="*/ 11 w 294"/>
                <a:gd name="T17" fmla="*/ 4 h 205"/>
                <a:gd name="T18" fmla="*/ 10 w 294"/>
                <a:gd name="T19" fmla="*/ 4 h 205"/>
                <a:gd name="T20" fmla="*/ 9 w 294"/>
                <a:gd name="T21" fmla="*/ 5 h 205"/>
                <a:gd name="T22" fmla="*/ 7 w 294"/>
                <a:gd name="T23" fmla="*/ 6 h 205"/>
                <a:gd name="T24" fmla="*/ 6 w 294"/>
                <a:gd name="T25" fmla="*/ 7 h 205"/>
                <a:gd name="T26" fmla="*/ 5 w 294"/>
                <a:gd name="T27" fmla="*/ 8 h 205"/>
                <a:gd name="T28" fmla="*/ 3 w 294"/>
                <a:gd name="T29" fmla="*/ 9 h 205"/>
                <a:gd name="T30" fmla="*/ 2 w 294"/>
                <a:gd name="T31" fmla="*/ 10 h 205"/>
                <a:gd name="T32" fmla="*/ 1 w 294"/>
                <a:gd name="T33" fmla="*/ 12 h 205"/>
                <a:gd name="T34" fmla="*/ 0 w 294"/>
                <a:gd name="T35" fmla="*/ 13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45" name="Freeform 66"/>
            <p:cNvSpPr>
              <a:spLocks/>
            </p:cNvSpPr>
            <p:nvPr/>
          </p:nvSpPr>
          <p:spPr bwMode="auto">
            <a:xfrm>
              <a:off x="451" y="1284"/>
              <a:ext cx="153" cy="111"/>
            </a:xfrm>
            <a:custGeom>
              <a:avLst/>
              <a:gdLst>
                <a:gd name="T0" fmla="*/ 0 w 306"/>
                <a:gd name="T1" fmla="*/ 2 h 221"/>
                <a:gd name="T2" fmla="*/ 0 w 306"/>
                <a:gd name="T3" fmla="*/ 0 h 221"/>
                <a:gd name="T4" fmla="*/ 19 w 306"/>
                <a:gd name="T5" fmla="*/ 0 h 221"/>
                <a:gd name="T6" fmla="*/ 19 w 306"/>
                <a:gd name="T7" fmla="*/ 14 h 221"/>
                <a:gd name="T8" fmla="*/ 18 w 306"/>
                <a:gd name="T9" fmla="*/ 12 h 221"/>
                <a:gd name="T10" fmla="*/ 17 w 306"/>
                <a:gd name="T11" fmla="*/ 11 h 221"/>
                <a:gd name="T12" fmla="*/ 15 w 306"/>
                <a:gd name="T13" fmla="*/ 9 h 221"/>
                <a:gd name="T14" fmla="*/ 13 w 306"/>
                <a:gd name="T15" fmla="*/ 8 h 221"/>
                <a:gd name="T16" fmla="*/ 12 w 306"/>
                <a:gd name="T17" fmla="*/ 7 h 221"/>
                <a:gd name="T18" fmla="*/ 11 w 306"/>
                <a:gd name="T19" fmla="*/ 6 h 221"/>
                <a:gd name="T20" fmla="*/ 10 w 306"/>
                <a:gd name="T21" fmla="*/ 5 h 221"/>
                <a:gd name="T22" fmla="*/ 9 w 306"/>
                <a:gd name="T23" fmla="*/ 5 h 221"/>
                <a:gd name="T24" fmla="*/ 7 w 306"/>
                <a:gd name="T25" fmla="*/ 4 h 221"/>
                <a:gd name="T26" fmla="*/ 5 w 306"/>
                <a:gd name="T27" fmla="*/ 4 h 221"/>
                <a:gd name="T28" fmla="*/ 5 w 306"/>
                <a:gd name="T29" fmla="*/ 3 h 221"/>
                <a:gd name="T30" fmla="*/ 3 w 306"/>
                <a:gd name="T31" fmla="*/ 3 h 221"/>
                <a:gd name="T32" fmla="*/ 2 w 306"/>
                <a:gd name="T33" fmla="*/ 3 h 221"/>
                <a:gd name="T34" fmla="*/ 1 w 306"/>
                <a:gd name="T35" fmla="*/ 3 h 221"/>
                <a:gd name="T36" fmla="*/ 1 w 306"/>
                <a:gd name="T37" fmla="*/ 2 h 221"/>
                <a:gd name="T38" fmla="*/ 0 w 306"/>
                <a:gd name="T39" fmla="*/ 2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46" name="Freeform 67"/>
            <p:cNvSpPr>
              <a:spLocks/>
            </p:cNvSpPr>
            <p:nvPr/>
          </p:nvSpPr>
          <p:spPr bwMode="auto">
            <a:xfrm>
              <a:off x="451" y="1563"/>
              <a:ext cx="153" cy="110"/>
            </a:xfrm>
            <a:custGeom>
              <a:avLst/>
              <a:gdLst>
                <a:gd name="T0" fmla="*/ 0 w 306"/>
                <a:gd name="T1" fmla="*/ 1 h 221"/>
                <a:gd name="T2" fmla="*/ 0 w 306"/>
                <a:gd name="T3" fmla="*/ 0 h 221"/>
                <a:gd name="T4" fmla="*/ 19 w 306"/>
                <a:gd name="T5" fmla="*/ 0 h 221"/>
                <a:gd name="T6" fmla="*/ 19 w 306"/>
                <a:gd name="T7" fmla="*/ 13 h 221"/>
                <a:gd name="T8" fmla="*/ 18 w 306"/>
                <a:gd name="T9" fmla="*/ 12 h 221"/>
                <a:gd name="T10" fmla="*/ 17 w 306"/>
                <a:gd name="T11" fmla="*/ 10 h 221"/>
                <a:gd name="T12" fmla="*/ 15 w 306"/>
                <a:gd name="T13" fmla="*/ 8 h 221"/>
                <a:gd name="T14" fmla="*/ 13 w 306"/>
                <a:gd name="T15" fmla="*/ 7 h 221"/>
                <a:gd name="T16" fmla="*/ 12 w 306"/>
                <a:gd name="T17" fmla="*/ 6 h 221"/>
                <a:gd name="T18" fmla="*/ 11 w 306"/>
                <a:gd name="T19" fmla="*/ 5 h 221"/>
                <a:gd name="T20" fmla="*/ 10 w 306"/>
                <a:gd name="T21" fmla="*/ 4 h 221"/>
                <a:gd name="T22" fmla="*/ 9 w 306"/>
                <a:gd name="T23" fmla="*/ 4 h 221"/>
                <a:gd name="T24" fmla="*/ 7 w 306"/>
                <a:gd name="T25" fmla="*/ 3 h 221"/>
                <a:gd name="T26" fmla="*/ 5 w 306"/>
                <a:gd name="T27" fmla="*/ 3 h 221"/>
                <a:gd name="T28" fmla="*/ 5 w 306"/>
                <a:gd name="T29" fmla="*/ 2 h 221"/>
                <a:gd name="T30" fmla="*/ 3 w 306"/>
                <a:gd name="T31" fmla="*/ 2 h 221"/>
                <a:gd name="T32" fmla="*/ 2 w 306"/>
                <a:gd name="T33" fmla="*/ 2 h 221"/>
                <a:gd name="T34" fmla="*/ 1 w 306"/>
                <a:gd name="T35" fmla="*/ 2 h 221"/>
                <a:gd name="T36" fmla="*/ 1 w 306"/>
                <a:gd name="T37" fmla="*/ 2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47" name="Freeform 68"/>
            <p:cNvSpPr>
              <a:spLocks/>
            </p:cNvSpPr>
            <p:nvPr/>
          </p:nvSpPr>
          <p:spPr bwMode="auto">
            <a:xfrm>
              <a:off x="451" y="1832"/>
              <a:ext cx="153" cy="111"/>
            </a:xfrm>
            <a:custGeom>
              <a:avLst/>
              <a:gdLst>
                <a:gd name="T0" fmla="*/ 0 w 306"/>
                <a:gd name="T1" fmla="*/ 2 h 223"/>
                <a:gd name="T2" fmla="*/ 0 w 306"/>
                <a:gd name="T3" fmla="*/ 0 h 223"/>
                <a:gd name="T4" fmla="*/ 19 w 306"/>
                <a:gd name="T5" fmla="*/ 0 h 223"/>
                <a:gd name="T6" fmla="*/ 19 w 306"/>
                <a:gd name="T7" fmla="*/ 13 h 223"/>
                <a:gd name="T8" fmla="*/ 18 w 306"/>
                <a:gd name="T9" fmla="*/ 12 h 223"/>
                <a:gd name="T10" fmla="*/ 17 w 306"/>
                <a:gd name="T11" fmla="*/ 10 h 223"/>
                <a:gd name="T12" fmla="*/ 15 w 306"/>
                <a:gd name="T13" fmla="*/ 9 h 223"/>
                <a:gd name="T14" fmla="*/ 13 w 306"/>
                <a:gd name="T15" fmla="*/ 7 h 223"/>
                <a:gd name="T16" fmla="*/ 12 w 306"/>
                <a:gd name="T17" fmla="*/ 6 h 223"/>
                <a:gd name="T18" fmla="*/ 11 w 306"/>
                <a:gd name="T19" fmla="*/ 5 h 223"/>
                <a:gd name="T20" fmla="*/ 10 w 306"/>
                <a:gd name="T21" fmla="*/ 4 h 223"/>
                <a:gd name="T22" fmla="*/ 9 w 306"/>
                <a:gd name="T23" fmla="*/ 4 h 223"/>
                <a:gd name="T24" fmla="*/ 7 w 306"/>
                <a:gd name="T25" fmla="*/ 3 h 223"/>
                <a:gd name="T26" fmla="*/ 5 w 306"/>
                <a:gd name="T27" fmla="*/ 3 h 223"/>
                <a:gd name="T28" fmla="*/ 5 w 306"/>
                <a:gd name="T29" fmla="*/ 2 h 223"/>
                <a:gd name="T30" fmla="*/ 3 w 306"/>
                <a:gd name="T31" fmla="*/ 2 h 223"/>
                <a:gd name="T32" fmla="*/ 2 w 306"/>
                <a:gd name="T33" fmla="*/ 2 h 223"/>
                <a:gd name="T34" fmla="*/ 1 w 306"/>
                <a:gd name="T35" fmla="*/ 2 h 223"/>
                <a:gd name="T36" fmla="*/ 1 w 306"/>
                <a:gd name="T37" fmla="*/ 2 h 223"/>
                <a:gd name="T38" fmla="*/ 0 w 306"/>
                <a:gd name="T39" fmla="*/ 2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48" name="Freeform 69"/>
            <p:cNvSpPr>
              <a:spLocks/>
            </p:cNvSpPr>
            <p:nvPr/>
          </p:nvSpPr>
          <p:spPr bwMode="auto">
            <a:xfrm>
              <a:off x="967" y="1832"/>
              <a:ext cx="147" cy="103"/>
            </a:xfrm>
            <a:custGeom>
              <a:avLst/>
              <a:gdLst>
                <a:gd name="T0" fmla="*/ 18 w 294"/>
                <a:gd name="T1" fmla="*/ 0 h 205"/>
                <a:gd name="T2" fmla="*/ 18 w 294"/>
                <a:gd name="T3" fmla="*/ 3 h 205"/>
                <a:gd name="T4" fmla="*/ 18 w 294"/>
                <a:gd name="T5" fmla="*/ 3 h 205"/>
                <a:gd name="T6" fmla="*/ 17 w 294"/>
                <a:gd name="T7" fmla="*/ 3 h 205"/>
                <a:gd name="T8" fmla="*/ 15 w 294"/>
                <a:gd name="T9" fmla="*/ 3 h 205"/>
                <a:gd name="T10" fmla="*/ 14 w 294"/>
                <a:gd name="T11" fmla="*/ 3 h 205"/>
                <a:gd name="T12" fmla="*/ 13 w 294"/>
                <a:gd name="T13" fmla="*/ 3 h 205"/>
                <a:gd name="T14" fmla="*/ 12 w 294"/>
                <a:gd name="T15" fmla="*/ 4 h 205"/>
                <a:gd name="T16" fmla="*/ 11 w 294"/>
                <a:gd name="T17" fmla="*/ 4 h 205"/>
                <a:gd name="T18" fmla="*/ 10 w 294"/>
                <a:gd name="T19" fmla="*/ 4 h 205"/>
                <a:gd name="T20" fmla="*/ 9 w 294"/>
                <a:gd name="T21" fmla="*/ 5 h 205"/>
                <a:gd name="T22" fmla="*/ 7 w 294"/>
                <a:gd name="T23" fmla="*/ 6 h 205"/>
                <a:gd name="T24" fmla="*/ 6 w 294"/>
                <a:gd name="T25" fmla="*/ 7 h 205"/>
                <a:gd name="T26" fmla="*/ 5 w 294"/>
                <a:gd name="T27" fmla="*/ 8 h 205"/>
                <a:gd name="T28" fmla="*/ 3 w 294"/>
                <a:gd name="T29" fmla="*/ 9 h 205"/>
                <a:gd name="T30" fmla="*/ 2 w 294"/>
                <a:gd name="T31" fmla="*/ 10 h 205"/>
                <a:gd name="T32" fmla="*/ 1 w 294"/>
                <a:gd name="T33" fmla="*/ 12 h 205"/>
                <a:gd name="T34" fmla="*/ 0 w 294"/>
                <a:gd name="T35" fmla="*/ 13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49"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50" name="Freeform 71"/>
            <p:cNvSpPr>
              <a:spLocks/>
            </p:cNvSpPr>
            <p:nvPr/>
          </p:nvSpPr>
          <p:spPr bwMode="auto">
            <a:xfrm>
              <a:off x="661" y="1243"/>
              <a:ext cx="249" cy="250"/>
            </a:xfrm>
            <a:custGeom>
              <a:avLst/>
              <a:gdLst>
                <a:gd name="T0" fmla="*/ 18 w 498"/>
                <a:gd name="T1" fmla="*/ 31 h 500"/>
                <a:gd name="T2" fmla="*/ 21 w 498"/>
                <a:gd name="T3" fmla="*/ 31 h 500"/>
                <a:gd name="T4" fmla="*/ 23 w 498"/>
                <a:gd name="T5" fmla="*/ 30 h 500"/>
                <a:gd name="T6" fmla="*/ 26 w 498"/>
                <a:gd name="T7" fmla="*/ 28 h 500"/>
                <a:gd name="T8" fmla="*/ 28 w 498"/>
                <a:gd name="T9" fmla="*/ 26 h 500"/>
                <a:gd name="T10" fmla="*/ 30 w 498"/>
                <a:gd name="T11" fmla="*/ 23 h 500"/>
                <a:gd name="T12" fmla="*/ 31 w 498"/>
                <a:gd name="T13" fmla="*/ 21 h 500"/>
                <a:gd name="T14" fmla="*/ 31 w 498"/>
                <a:gd name="T15" fmla="*/ 18 h 500"/>
                <a:gd name="T16" fmla="*/ 31 w 498"/>
                <a:gd name="T17" fmla="*/ 14 h 500"/>
                <a:gd name="T18" fmla="*/ 31 w 498"/>
                <a:gd name="T19" fmla="*/ 12 h 500"/>
                <a:gd name="T20" fmla="*/ 30 w 498"/>
                <a:gd name="T21" fmla="*/ 9 h 500"/>
                <a:gd name="T22" fmla="*/ 28 w 498"/>
                <a:gd name="T23" fmla="*/ 6 h 500"/>
                <a:gd name="T24" fmla="*/ 26 w 498"/>
                <a:gd name="T25" fmla="*/ 4 h 500"/>
                <a:gd name="T26" fmla="*/ 23 w 498"/>
                <a:gd name="T27" fmla="*/ 2 h 500"/>
                <a:gd name="T28" fmla="*/ 21 w 498"/>
                <a:gd name="T29" fmla="*/ 1 h 500"/>
                <a:gd name="T30" fmla="*/ 18 w 498"/>
                <a:gd name="T31" fmla="*/ 1 h 500"/>
                <a:gd name="T32" fmla="*/ 14 w 498"/>
                <a:gd name="T33" fmla="*/ 1 h 500"/>
                <a:gd name="T34" fmla="*/ 11 w 498"/>
                <a:gd name="T35" fmla="*/ 1 h 500"/>
                <a:gd name="T36" fmla="*/ 9 w 498"/>
                <a:gd name="T37" fmla="*/ 2 h 500"/>
                <a:gd name="T38" fmla="*/ 6 w 498"/>
                <a:gd name="T39" fmla="*/ 4 h 500"/>
                <a:gd name="T40" fmla="*/ 4 w 498"/>
                <a:gd name="T41" fmla="*/ 6 h 500"/>
                <a:gd name="T42" fmla="*/ 2 w 498"/>
                <a:gd name="T43" fmla="*/ 9 h 500"/>
                <a:gd name="T44" fmla="*/ 1 w 498"/>
                <a:gd name="T45" fmla="*/ 11 h 500"/>
                <a:gd name="T46" fmla="*/ 1 w 498"/>
                <a:gd name="T47" fmla="*/ 14 h 500"/>
                <a:gd name="T48" fmla="*/ 1 w 498"/>
                <a:gd name="T49" fmla="*/ 18 h 500"/>
                <a:gd name="T50" fmla="*/ 1 w 498"/>
                <a:gd name="T51" fmla="*/ 21 h 500"/>
                <a:gd name="T52" fmla="*/ 2 w 498"/>
                <a:gd name="T53" fmla="*/ 23 h 500"/>
                <a:gd name="T54" fmla="*/ 4 w 498"/>
                <a:gd name="T55" fmla="*/ 26 h 500"/>
                <a:gd name="T56" fmla="*/ 6 w 498"/>
                <a:gd name="T57" fmla="*/ 28 h 500"/>
                <a:gd name="T58" fmla="*/ 9 w 498"/>
                <a:gd name="T59" fmla="*/ 30 h 500"/>
                <a:gd name="T60" fmla="*/ 11 w 498"/>
                <a:gd name="T61" fmla="*/ 31 h 500"/>
                <a:gd name="T62" fmla="*/ 14 w 498"/>
                <a:gd name="T63" fmla="*/ 3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51" name="Freeform 72"/>
            <p:cNvSpPr>
              <a:spLocks/>
            </p:cNvSpPr>
            <p:nvPr/>
          </p:nvSpPr>
          <p:spPr bwMode="auto">
            <a:xfrm>
              <a:off x="685" y="1268"/>
              <a:ext cx="200" cy="200"/>
            </a:xfrm>
            <a:custGeom>
              <a:avLst/>
              <a:gdLst>
                <a:gd name="T0" fmla="*/ 0 w 401"/>
                <a:gd name="T1" fmla="*/ 11 h 401"/>
                <a:gd name="T2" fmla="*/ 0 w 401"/>
                <a:gd name="T3" fmla="*/ 8 h 401"/>
                <a:gd name="T4" fmla="*/ 1 w 401"/>
                <a:gd name="T5" fmla="*/ 6 h 401"/>
                <a:gd name="T6" fmla="*/ 2 w 401"/>
                <a:gd name="T7" fmla="*/ 4 h 401"/>
                <a:gd name="T8" fmla="*/ 4 w 401"/>
                <a:gd name="T9" fmla="*/ 2 h 401"/>
                <a:gd name="T10" fmla="*/ 6 w 401"/>
                <a:gd name="T11" fmla="*/ 1 h 401"/>
                <a:gd name="T12" fmla="*/ 8 w 401"/>
                <a:gd name="T13" fmla="*/ 0 h 401"/>
                <a:gd name="T14" fmla="*/ 11 w 401"/>
                <a:gd name="T15" fmla="*/ 0 h 401"/>
                <a:gd name="T16" fmla="*/ 13 w 401"/>
                <a:gd name="T17" fmla="*/ 0 h 401"/>
                <a:gd name="T18" fmla="*/ 16 w 401"/>
                <a:gd name="T19" fmla="*/ 0 h 401"/>
                <a:gd name="T20" fmla="*/ 18 w 401"/>
                <a:gd name="T21" fmla="*/ 1 h 401"/>
                <a:gd name="T22" fmla="*/ 20 w 401"/>
                <a:gd name="T23" fmla="*/ 2 h 401"/>
                <a:gd name="T24" fmla="*/ 22 w 401"/>
                <a:gd name="T25" fmla="*/ 4 h 401"/>
                <a:gd name="T26" fmla="*/ 23 w 401"/>
                <a:gd name="T27" fmla="*/ 6 h 401"/>
                <a:gd name="T28" fmla="*/ 24 w 401"/>
                <a:gd name="T29" fmla="*/ 8 h 401"/>
                <a:gd name="T30" fmla="*/ 25 w 401"/>
                <a:gd name="T31" fmla="*/ 11 h 401"/>
                <a:gd name="T32" fmla="*/ 25 w 401"/>
                <a:gd name="T33" fmla="*/ 13 h 401"/>
                <a:gd name="T34" fmla="*/ 24 w 401"/>
                <a:gd name="T35" fmla="*/ 16 h 401"/>
                <a:gd name="T36" fmla="*/ 23 w 401"/>
                <a:gd name="T37" fmla="*/ 18 h 401"/>
                <a:gd name="T38" fmla="*/ 22 w 401"/>
                <a:gd name="T39" fmla="*/ 20 h 401"/>
                <a:gd name="T40" fmla="*/ 20 w 401"/>
                <a:gd name="T41" fmla="*/ 22 h 401"/>
                <a:gd name="T42" fmla="*/ 18 w 401"/>
                <a:gd name="T43" fmla="*/ 23 h 401"/>
                <a:gd name="T44" fmla="*/ 16 w 401"/>
                <a:gd name="T45" fmla="*/ 24 h 401"/>
                <a:gd name="T46" fmla="*/ 13 w 401"/>
                <a:gd name="T47" fmla="*/ 25 h 401"/>
                <a:gd name="T48" fmla="*/ 11 w 401"/>
                <a:gd name="T49" fmla="*/ 25 h 401"/>
                <a:gd name="T50" fmla="*/ 8 w 401"/>
                <a:gd name="T51" fmla="*/ 24 h 401"/>
                <a:gd name="T52" fmla="*/ 6 w 401"/>
                <a:gd name="T53" fmla="*/ 23 h 401"/>
                <a:gd name="T54" fmla="*/ 4 w 401"/>
                <a:gd name="T55" fmla="*/ 22 h 401"/>
                <a:gd name="T56" fmla="*/ 2 w 401"/>
                <a:gd name="T57" fmla="*/ 20 h 401"/>
                <a:gd name="T58" fmla="*/ 1 w 401"/>
                <a:gd name="T59" fmla="*/ 18 h 401"/>
                <a:gd name="T60" fmla="*/ 0 w 401"/>
                <a:gd name="T61" fmla="*/ 16 h 401"/>
                <a:gd name="T62" fmla="*/ 0 w 401"/>
                <a:gd name="T63" fmla="*/ 13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52" name="Freeform 73"/>
            <p:cNvSpPr>
              <a:spLocks/>
            </p:cNvSpPr>
            <p:nvPr/>
          </p:nvSpPr>
          <p:spPr bwMode="auto">
            <a:xfrm>
              <a:off x="705" y="1268"/>
              <a:ext cx="180" cy="180"/>
            </a:xfrm>
            <a:custGeom>
              <a:avLst/>
              <a:gdLst>
                <a:gd name="T0" fmla="*/ 17 w 361"/>
                <a:gd name="T1" fmla="*/ 2 h 361"/>
                <a:gd name="T2" fmla="*/ 15 w 361"/>
                <a:gd name="T3" fmla="*/ 1 h 361"/>
                <a:gd name="T4" fmla="*/ 13 w 361"/>
                <a:gd name="T5" fmla="*/ 0 h 361"/>
                <a:gd name="T6" fmla="*/ 11 w 361"/>
                <a:gd name="T7" fmla="*/ 0 h 361"/>
                <a:gd name="T8" fmla="*/ 8 w 361"/>
                <a:gd name="T9" fmla="*/ 0 h 361"/>
                <a:gd name="T10" fmla="*/ 6 w 361"/>
                <a:gd name="T11" fmla="*/ 0 h 361"/>
                <a:gd name="T12" fmla="*/ 4 w 361"/>
                <a:gd name="T13" fmla="*/ 1 h 361"/>
                <a:gd name="T14" fmla="*/ 2 w 361"/>
                <a:gd name="T15" fmla="*/ 2 h 361"/>
                <a:gd name="T16" fmla="*/ 0 w 361"/>
                <a:gd name="T17" fmla="*/ 4 h 361"/>
                <a:gd name="T18" fmla="*/ 0 w 361"/>
                <a:gd name="T19" fmla="*/ 4 h 361"/>
                <a:gd name="T20" fmla="*/ 0 w 361"/>
                <a:gd name="T21" fmla="*/ 4 h 361"/>
                <a:gd name="T22" fmla="*/ 2 w 361"/>
                <a:gd name="T23" fmla="*/ 3 h 361"/>
                <a:gd name="T24" fmla="*/ 4 w 361"/>
                <a:gd name="T25" fmla="*/ 2 h 361"/>
                <a:gd name="T26" fmla="*/ 6 w 361"/>
                <a:gd name="T27" fmla="*/ 2 h 361"/>
                <a:gd name="T28" fmla="*/ 8 w 361"/>
                <a:gd name="T29" fmla="*/ 2 h 361"/>
                <a:gd name="T30" fmla="*/ 11 w 361"/>
                <a:gd name="T31" fmla="*/ 3 h 361"/>
                <a:gd name="T32" fmla="*/ 13 w 361"/>
                <a:gd name="T33" fmla="*/ 4 h 361"/>
                <a:gd name="T34" fmla="*/ 15 w 361"/>
                <a:gd name="T35" fmla="*/ 5 h 361"/>
                <a:gd name="T36" fmla="*/ 17 w 361"/>
                <a:gd name="T37" fmla="*/ 7 h 361"/>
                <a:gd name="T38" fmla="*/ 18 w 361"/>
                <a:gd name="T39" fmla="*/ 9 h 361"/>
                <a:gd name="T40" fmla="*/ 19 w 361"/>
                <a:gd name="T41" fmla="*/ 11 h 361"/>
                <a:gd name="T42" fmla="*/ 19 w 361"/>
                <a:gd name="T43" fmla="*/ 13 h 361"/>
                <a:gd name="T44" fmla="*/ 19 w 361"/>
                <a:gd name="T45" fmla="*/ 16 h 361"/>
                <a:gd name="T46" fmla="*/ 19 w 361"/>
                <a:gd name="T47" fmla="*/ 18 h 361"/>
                <a:gd name="T48" fmla="*/ 19 w 361"/>
                <a:gd name="T49" fmla="*/ 20 h 361"/>
                <a:gd name="T50" fmla="*/ 18 w 361"/>
                <a:gd name="T51" fmla="*/ 21 h 361"/>
                <a:gd name="T52" fmla="*/ 18 w 361"/>
                <a:gd name="T53" fmla="*/ 21 h 361"/>
                <a:gd name="T54" fmla="*/ 20 w 361"/>
                <a:gd name="T55" fmla="*/ 19 h 361"/>
                <a:gd name="T56" fmla="*/ 21 w 361"/>
                <a:gd name="T57" fmla="*/ 16 h 361"/>
                <a:gd name="T58" fmla="*/ 22 w 361"/>
                <a:gd name="T59" fmla="*/ 14 h 361"/>
                <a:gd name="T60" fmla="*/ 22 w 361"/>
                <a:gd name="T61" fmla="*/ 11 h 361"/>
                <a:gd name="T62" fmla="*/ 22 w 361"/>
                <a:gd name="T63" fmla="*/ 8 h 361"/>
                <a:gd name="T64" fmla="*/ 21 w 361"/>
                <a:gd name="T65" fmla="*/ 6 h 361"/>
                <a:gd name="T66" fmla="*/ 19 w 361"/>
                <a:gd name="T67" fmla="*/ 4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53" name="Freeform 74"/>
            <p:cNvSpPr>
              <a:spLocks/>
            </p:cNvSpPr>
            <p:nvPr/>
          </p:nvSpPr>
          <p:spPr bwMode="auto">
            <a:xfrm>
              <a:off x="661" y="1525"/>
              <a:ext cx="249" cy="249"/>
            </a:xfrm>
            <a:custGeom>
              <a:avLst/>
              <a:gdLst>
                <a:gd name="T0" fmla="*/ 18 w 498"/>
                <a:gd name="T1" fmla="*/ 31 h 499"/>
                <a:gd name="T2" fmla="*/ 21 w 498"/>
                <a:gd name="T3" fmla="*/ 30 h 499"/>
                <a:gd name="T4" fmla="*/ 23 w 498"/>
                <a:gd name="T5" fmla="*/ 29 h 499"/>
                <a:gd name="T6" fmla="*/ 26 w 498"/>
                <a:gd name="T7" fmla="*/ 27 h 499"/>
                <a:gd name="T8" fmla="*/ 28 w 498"/>
                <a:gd name="T9" fmla="*/ 25 h 499"/>
                <a:gd name="T10" fmla="*/ 30 w 498"/>
                <a:gd name="T11" fmla="*/ 23 h 499"/>
                <a:gd name="T12" fmla="*/ 31 w 498"/>
                <a:gd name="T13" fmla="*/ 20 h 499"/>
                <a:gd name="T14" fmla="*/ 31 w 498"/>
                <a:gd name="T15" fmla="*/ 17 h 499"/>
                <a:gd name="T16" fmla="*/ 31 w 498"/>
                <a:gd name="T17" fmla="*/ 14 h 499"/>
                <a:gd name="T18" fmla="*/ 31 w 498"/>
                <a:gd name="T19" fmla="*/ 11 h 499"/>
                <a:gd name="T20" fmla="*/ 30 w 498"/>
                <a:gd name="T21" fmla="*/ 8 h 499"/>
                <a:gd name="T22" fmla="*/ 28 w 498"/>
                <a:gd name="T23" fmla="*/ 5 h 499"/>
                <a:gd name="T24" fmla="*/ 26 w 498"/>
                <a:gd name="T25" fmla="*/ 3 h 499"/>
                <a:gd name="T26" fmla="*/ 23 w 498"/>
                <a:gd name="T27" fmla="*/ 1 h 499"/>
                <a:gd name="T28" fmla="*/ 21 w 498"/>
                <a:gd name="T29" fmla="*/ 0 h 499"/>
                <a:gd name="T30" fmla="*/ 18 w 498"/>
                <a:gd name="T31" fmla="*/ 0 h 499"/>
                <a:gd name="T32" fmla="*/ 14 w 498"/>
                <a:gd name="T33" fmla="*/ 0 h 499"/>
                <a:gd name="T34" fmla="*/ 11 w 498"/>
                <a:gd name="T35" fmla="*/ 0 h 499"/>
                <a:gd name="T36" fmla="*/ 9 w 498"/>
                <a:gd name="T37" fmla="*/ 1 h 499"/>
                <a:gd name="T38" fmla="*/ 6 w 498"/>
                <a:gd name="T39" fmla="*/ 3 h 499"/>
                <a:gd name="T40" fmla="*/ 4 w 498"/>
                <a:gd name="T41" fmla="*/ 5 h 499"/>
                <a:gd name="T42" fmla="*/ 2 w 498"/>
                <a:gd name="T43" fmla="*/ 8 h 499"/>
                <a:gd name="T44" fmla="*/ 1 w 498"/>
                <a:gd name="T45" fmla="*/ 10 h 499"/>
                <a:gd name="T46" fmla="*/ 1 w 498"/>
                <a:gd name="T47" fmla="*/ 14 h 499"/>
                <a:gd name="T48" fmla="*/ 1 w 498"/>
                <a:gd name="T49" fmla="*/ 17 h 499"/>
                <a:gd name="T50" fmla="*/ 1 w 498"/>
                <a:gd name="T51" fmla="*/ 20 h 499"/>
                <a:gd name="T52" fmla="*/ 2 w 498"/>
                <a:gd name="T53" fmla="*/ 23 h 499"/>
                <a:gd name="T54" fmla="*/ 4 w 498"/>
                <a:gd name="T55" fmla="*/ 25 h 499"/>
                <a:gd name="T56" fmla="*/ 6 w 498"/>
                <a:gd name="T57" fmla="*/ 27 h 499"/>
                <a:gd name="T58" fmla="*/ 9 w 498"/>
                <a:gd name="T59" fmla="*/ 29 h 499"/>
                <a:gd name="T60" fmla="*/ 11 w 498"/>
                <a:gd name="T61" fmla="*/ 30 h 499"/>
                <a:gd name="T62" fmla="*/ 14 w 498"/>
                <a:gd name="T63" fmla="*/ 31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54" name="Freeform 75"/>
            <p:cNvSpPr>
              <a:spLocks/>
            </p:cNvSpPr>
            <p:nvPr/>
          </p:nvSpPr>
          <p:spPr bwMode="auto">
            <a:xfrm>
              <a:off x="685" y="1549"/>
              <a:ext cx="200" cy="201"/>
            </a:xfrm>
            <a:custGeom>
              <a:avLst/>
              <a:gdLst>
                <a:gd name="T0" fmla="*/ 0 w 401"/>
                <a:gd name="T1" fmla="*/ 11 h 403"/>
                <a:gd name="T2" fmla="*/ 0 w 401"/>
                <a:gd name="T3" fmla="*/ 8 h 403"/>
                <a:gd name="T4" fmla="*/ 1 w 401"/>
                <a:gd name="T5" fmla="*/ 6 h 403"/>
                <a:gd name="T6" fmla="*/ 2 w 401"/>
                <a:gd name="T7" fmla="*/ 4 h 403"/>
                <a:gd name="T8" fmla="*/ 4 w 401"/>
                <a:gd name="T9" fmla="*/ 2 h 403"/>
                <a:gd name="T10" fmla="*/ 6 w 401"/>
                <a:gd name="T11" fmla="*/ 1 h 403"/>
                <a:gd name="T12" fmla="*/ 8 w 401"/>
                <a:gd name="T13" fmla="*/ 0 h 403"/>
                <a:gd name="T14" fmla="*/ 11 w 401"/>
                <a:gd name="T15" fmla="*/ 0 h 403"/>
                <a:gd name="T16" fmla="*/ 13 w 401"/>
                <a:gd name="T17" fmla="*/ 0 h 403"/>
                <a:gd name="T18" fmla="*/ 16 w 401"/>
                <a:gd name="T19" fmla="*/ 0 h 403"/>
                <a:gd name="T20" fmla="*/ 18 w 401"/>
                <a:gd name="T21" fmla="*/ 1 h 403"/>
                <a:gd name="T22" fmla="*/ 20 w 401"/>
                <a:gd name="T23" fmla="*/ 2 h 403"/>
                <a:gd name="T24" fmla="*/ 22 w 401"/>
                <a:gd name="T25" fmla="*/ 4 h 403"/>
                <a:gd name="T26" fmla="*/ 23 w 401"/>
                <a:gd name="T27" fmla="*/ 6 h 403"/>
                <a:gd name="T28" fmla="*/ 24 w 401"/>
                <a:gd name="T29" fmla="*/ 8 h 403"/>
                <a:gd name="T30" fmla="*/ 25 w 401"/>
                <a:gd name="T31" fmla="*/ 11 h 403"/>
                <a:gd name="T32" fmla="*/ 25 w 401"/>
                <a:gd name="T33" fmla="*/ 13 h 403"/>
                <a:gd name="T34" fmla="*/ 24 w 401"/>
                <a:gd name="T35" fmla="*/ 16 h 403"/>
                <a:gd name="T36" fmla="*/ 23 w 401"/>
                <a:gd name="T37" fmla="*/ 18 h 403"/>
                <a:gd name="T38" fmla="*/ 22 w 401"/>
                <a:gd name="T39" fmla="*/ 20 h 403"/>
                <a:gd name="T40" fmla="*/ 20 w 401"/>
                <a:gd name="T41" fmla="*/ 22 h 403"/>
                <a:gd name="T42" fmla="*/ 18 w 401"/>
                <a:gd name="T43" fmla="*/ 23 h 403"/>
                <a:gd name="T44" fmla="*/ 16 w 401"/>
                <a:gd name="T45" fmla="*/ 24 h 403"/>
                <a:gd name="T46" fmla="*/ 13 w 401"/>
                <a:gd name="T47" fmla="*/ 25 h 403"/>
                <a:gd name="T48" fmla="*/ 11 w 401"/>
                <a:gd name="T49" fmla="*/ 25 h 403"/>
                <a:gd name="T50" fmla="*/ 8 w 401"/>
                <a:gd name="T51" fmla="*/ 24 h 403"/>
                <a:gd name="T52" fmla="*/ 6 w 401"/>
                <a:gd name="T53" fmla="*/ 23 h 403"/>
                <a:gd name="T54" fmla="*/ 4 w 401"/>
                <a:gd name="T55" fmla="*/ 22 h 403"/>
                <a:gd name="T56" fmla="*/ 2 w 401"/>
                <a:gd name="T57" fmla="*/ 20 h 403"/>
                <a:gd name="T58" fmla="*/ 1 w 401"/>
                <a:gd name="T59" fmla="*/ 18 h 403"/>
                <a:gd name="T60" fmla="*/ 0 w 401"/>
                <a:gd name="T61" fmla="*/ 16 h 403"/>
                <a:gd name="T62" fmla="*/ 0 w 401"/>
                <a:gd name="T63" fmla="*/ 13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55" name="Freeform 76"/>
            <p:cNvSpPr>
              <a:spLocks/>
            </p:cNvSpPr>
            <p:nvPr/>
          </p:nvSpPr>
          <p:spPr bwMode="auto">
            <a:xfrm>
              <a:off x="716" y="1549"/>
              <a:ext cx="169" cy="189"/>
            </a:xfrm>
            <a:custGeom>
              <a:avLst/>
              <a:gdLst>
                <a:gd name="T0" fmla="*/ 16 w 339"/>
                <a:gd name="T1" fmla="*/ 3 h 378"/>
                <a:gd name="T2" fmla="*/ 14 w 339"/>
                <a:gd name="T3" fmla="*/ 1 h 378"/>
                <a:gd name="T4" fmla="*/ 12 w 339"/>
                <a:gd name="T5" fmla="*/ 1 h 378"/>
                <a:gd name="T6" fmla="*/ 9 w 339"/>
                <a:gd name="T7" fmla="*/ 1 h 378"/>
                <a:gd name="T8" fmla="*/ 7 w 339"/>
                <a:gd name="T9" fmla="*/ 1 h 378"/>
                <a:gd name="T10" fmla="*/ 5 w 339"/>
                <a:gd name="T11" fmla="*/ 1 h 378"/>
                <a:gd name="T12" fmla="*/ 2 w 339"/>
                <a:gd name="T13" fmla="*/ 1 h 378"/>
                <a:gd name="T14" fmla="*/ 0 w 339"/>
                <a:gd name="T15" fmla="*/ 3 h 378"/>
                <a:gd name="T16" fmla="*/ 0 w 339"/>
                <a:gd name="T17" fmla="*/ 3 h 378"/>
                <a:gd name="T18" fmla="*/ 2 w 339"/>
                <a:gd name="T19" fmla="*/ 3 h 378"/>
                <a:gd name="T20" fmla="*/ 3 w 339"/>
                <a:gd name="T21" fmla="*/ 3 h 378"/>
                <a:gd name="T22" fmla="*/ 5 w 339"/>
                <a:gd name="T23" fmla="*/ 3 h 378"/>
                <a:gd name="T24" fmla="*/ 7 w 339"/>
                <a:gd name="T25" fmla="*/ 3 h 378"/>
                <a:gd name="T26" fmla="*/ 9 w 339"/>
                <a:gd name="T27" fmla="*/ 3 h 378"/>
                <a:gd name="T28" fmla="*/ 11 w 339"/>
                <a:gd name="T29" fmla="*/ 3 h 378"/>
                <a:gd name="T30" fmla="*/ 13 w 339"/>
                <a:gd name="T31" fmla="*/ 5 h 378"/>
                <a:gd name="T32" fmla="*/ 15 w 339"/>
                <a:gd name="T33" fmla="*/ 6 h 378"/>
                <a:gd name="T34" fmla="*/ 17 w 339"/>
                <a:gd name="T35" fmla="*/ 9 h 378"/>
                <a:gd name="T36" fmla="*/ 17 w 339"/>
                <a:gd name="T37" fmla="*/ 11 h 378"/>
                <a:gd name="T38" fmla="*/ 18 w 339"/>
                <a:gd name="T39" fmla="*/ 13 h 378"/>
                <a:gd name="T40" fmla="*/ 18 w 339"/>
                <a:gd name="T41" fmla="*/ 15 h 378"/>
                <a:gd name="T42" fmla="*/ 17 w 339"/>
                <a:gd name="T43" fmla="*/ 19 h 378"/>
                <a:gd name="T44" fmla="*/ 16 w 339"/>
                <a:gd name="T45" fmla="*/ 21 h 378"/>
                <a:gd name="T46" fmla="*/ 15 w 339"/>
                <a:gd name="T47" fmla="*/ 23 h 378"/>
                <a:gd name="T48" fmla="*/ 16 w 339"/>
                <a:gd name="T49" fmla="*/ 23 h 378"/>
                <a:gd name="T50" fmla="*/ 18 w 339"/>
                <a:gd name="T51" fmla="*/ 21 h 378"/>
                <a:gd name="T52" fmla="*/ 20 w 339"/>
                <a:gd name="T53" fmla="*/ 18 h 378"/>
                <a:gd name="T54" fmla="*/ 21 w 339"/>
                <a:gd name="T55" fmla="*/ 14 h 378"/>
                <a:gd name="T56" fmla="*/ 21 w 339"/>
                <a:gd name="T57" fmla="*/ 12 h 378"/>
                <a:gd name="T58" fmla="*/ 20 w 339"/>
                <a:gd name="T59" fmla="*/ 9 h 378"/>
                <a:gd name="T60" fmla="*/ 19 w 339"/>
                <a:gd name="T61" fmla="*/ 6 h 378"/>
                <a:gd name="T62" fmla="*/ 18 w 339"/>
                <a:gd name="T63" fmla="*/ 5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56" name="Freeform 77"/>
            <p:cNvSpPr>
              <a:spLocks/>
            </p:cNvSpPr>
            <p:nvPr/>
          </p:nvSpPr>
          <p:spPr bwMode="auto">
            <a:xfrm>
              <a:off x="661" y="1790"/>
              <a:ext cx="249" cy="250"/>
            </a:xfrm>
            <a:custGeom>
              <a:avLst/>
              <a:gdLst>
                <a:gd name="T0" fmla="*/ 18 w 498"/>
                <a:gd name="T1" fmla="*/ 31 h 500"/>
                <a:gd name="T2" fmla="*/ 21 w 498"/>
                <a:gd name="T3" fmla="*/ 31 h 500"/>
                <a:gd name="T4" fmla="*/ 23 w 498"/>
                <a:gd name="T5" fmla="*/ 30 h 500"/>
                <a:gd name="T6" fmla="*/ 26 w 498"/>
                <a:gd name="T7" fmla="*/ 28 h 500"/>
                <a:gd name="T8" fmla="*/ 28 w 498"/>
                <a:gd name="T9" fmla="*/ 26 h 500"/>
                <a:gd name="T10" fmla="*/ 30 w 498"/>
                <a:gd name="T11" fmla="*/ 23 h 500"/>
                <a:gd name="T12" fmla="*/ 31 w 498"/>
                <a:gd name="T13" fmla="*/ 21 h 500"/>
                <a:gd name="T14" fmla="*/ 31 w 498"/>
                <a:gd name="T15" fmla="*/ 18 h 500"/>
                <a:gd name="T16" fmla="*/ 31 w 498"/>
                <a:gd name="T17" fmla="*/ 15 h 500"/>
                <a:gd name="T18" fmla="*/ 31 w 498"/>
                <a:gd name="T19" fmla="*/ 12 h 500"/>
                <a:gd name="T20" fmla="*/ 30 w 498"/>
                <a:gd name="T21" fmla="*/ 9 h 500"/>
                <a:gd name="T22" fmla="*/ 28 w 498"/>
                <a:gd name="T23" fmla="*/ 6 h 500"/>
                <a:gd name="T24" fmla="*/ 26 w 498"/>
                <a:gd name="T25" fmla="*/ 4 h 500"/>
                <a:gd name="T26" fmla="*/ 23 w 498"/>
                <a:gd name="T27" fmla="*/ 2 h 500"/>
                <a:gd name="T28" fmla="*/ 21 w 498"/>
                <a:gd name="T29" fmla="*/ 1 h 500"/>
                <a:gd name="T30" fmla="*/ 18 w 498"/>
                <a:gd name="T31" fmla="*/ 1 h 500"/>
                <a:gd name="T32" fmla="*/ 14 w 498"/>
                <a:gd name="T33" fmla="*/ 1 h 500"/>
                <a:gd name="T34" fmla="*/ 11 w 498"/>
                <a:gd name="T35" fmla="*/ 1 h 500"/>
                <a:gd name="T36" fmla="*/ 9 w 498"/>
                <a:gd name="T37" fmla="*/ 2 h 500"/>
                <a:gd name="T38" fmla="*/ 6 w 498"/>
                <a:gd name="T39" fmla="*/ 4 h 500"/>
                <a:gd name="T40" fmla="*/ 4 w 498"/>
                <a:gd name="T41" fmla="*/ 6 h 500"/>
                <a:gd name="T42" fmla="*/ 2 w 498"/>
                <a:gd name="T43" fmla="*/ 9 h 500"/>
                <a:gd name="T44" fmla="*/ 1 w 498"/>
                <a:gd name="T45" fmla="*/ 11 h 500"/>
                <a:gd name="T46" fmla="*/ 1 w 498"/>
                <a:gd name="T47" fmla="*/ 15 h 500"/>
                <a:gd name="T48" fmla="*/ 1 w 498"/>
                <a:gd name="T49" fmla="*/ 18 h 500"/>
                <a:gd name="T50" fmla="*/ 1 w 498"/>
                <a:gd name="T51" fmla="*/ 21 h 500"/>
                <a:gd name="T52" fmla="*/ 2 w 498"/>
                <a:gd name="T53" fmla="*/ 23 h 500"/>
                <a:gd name="T54" fmla="*/ 4 w 498"/>
                <a:gd name="T55" fmla="*/ 26 h 500"/>
                <a:gd name="T56" fmla="*/ 6 w 498"/>
                <a:gd name="T57" fmla="*/ 28 h 500"/>
                <a:gd name="T58" fmla="*/ 9 w 498"/>
                <a:gd name="T59" fmla="*/ 30 h 500"/>
                <a:gd name="T60" fmla="*/ 11 w 498"/>
                <a:gd name="T61" fmla="*/ 31 h 500"/>
                <a:gd name="T62" fmla="*/ 14 w 498"/>
                <a:gd name="T63" fmla="*/ 3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57" name="Freeform 78"/>
            <p:cNvSpPr>
              <a:spLocks/>
            </p:cNvSpPr>
            <p:nvPr/>
          </p:nvSpPr>
          <p:spPr bwMode="auto">
            <a:xfrm>
              <a:off x="685" y="1814"/>
              <a:ext cx="200" cy="201"/>
            </a:xfrm>
            <a:custGeom>
              <a:avLst/>
              <a:gdLst>
                <a:gd name="T0" fmla="*/ 0 w 401"/>
                <a:gd name="T1" fmla="*/ 12 h 400"/>
                <a:gd name="T2" fmla="*/ 0 w 401"/>
                <a:gd name="T3" fmla="*/ 9 h 400"/>
                <a:gd name="T4" fmla="*/ 1 w 401"/>
                <a:gd name="T5" fmla="*/ 7 h 400"/>
                <a:gd name="T6" fmla="*/ 2 w 401"/>
                <a:gd name="T7" fmla="*/ 5 h 400"/>
                <a:gd name="T8" fmla="*/ 4 w 401"/>
                <a:gd name="T9" fmla="*/ 3 h 400"/>
                <a:gd name="T10" fmla="*/ 6 w 401"/>
                <a:gd name="T11" fmla="*/ 2 h 400"/>
                <a:gd name="T12" fmla="*/ 8 w 401"/>
                <a:gd name="T13" fmla="*/ 1 h 400"/>
                <a:gd name="T14" fmla="*/ 11 w 401"/>
                <a:gd name="T15" fmla="*/ 1 h 400"/>
                <a:gd name="T16" fmla="*/ 13 w 401"/>
                <a:gd name="T17" fmla="*/ 1 h 400"/>
                <a:gd name="T18" fmla="*/ 16 w 401"/>
                <a:gd name="T19" fmla="*/ 1 h 400"/>
                <a:gd name="T20" fmla="*/ 18 w 401"/>
                <a:gd name="T21" fmla="*/ 2 h 400"/>
                <a:gd name="T22" fmla="*/ 20 w 401"/>
                <a:gd name="T23" fmla="*/ 3 h 400"/>
                <a:gd name="T24" fmla="*/ 22 w 401"/>
                <a:gd name="T25" fmla="*/ 5 h 400"/>
                <a:gd name="T26" fmla="*/ 23 w 401"/>
                <a:gd name="T27" fmla="*/ 7 h 400"/>
                <a:gd name="T28" fmla="*/ 24 w 401"/>
                <a:gd name="T29" fmla="*/ 9 h 400"/>
                <a:gd name="T30" fmla="*/ 25 w 401"/>
                <a:gd name="T31" fmla="*/ 12 h 400"/>
                <a:gd name="T32" fmla="*/ 25 w 401"/>
                <a:gd name="T33" fmla="*/ 14 h 400"/>
                <a:gd name="T34" fmla="*/ 24 w 401"/>
                <a:gd name="T35" fmla="*/ 17 h 400"/>
                <a:gd name="T36" fmla="*/ 23 w 401"/>
                <a:gd name="T37" fmla="*/ 19 h 400"/>
                <a:gd name="T38" fmla="*/ 22 w 401"/>
                <a:gd name="T39" fmla="*/ 21 h 400"/>
                <a:gd name="T40" fmla="*/ 20 w 401"/>
                <a:gd name="T41" fmla="*/ 23 h 400"/>
                <a:gd name="T42" fmla="*/ 18 w 401"/>
                <a:gd name="T43" fmla="*/ 24 h 400"/>
                <a:gd name="T44" fmla="*/ 16 w 401"/>
                <a:gd name="T45" fmla="*/ 25 h 400"/>
                <a:gd name="T46" fmla="*/ 13 w 401"/>
                <a:gd name="T47" fmla="*/ 26 h 400"/>
                <a:gd name="T48" fmla="*/ 11 w 401"/>
                <a:gd name="T49" fmla="*/ 26 h 400"/>
                <a:gd name="T50" fmla="*/ 8 w 401"/>
                <a:gd name="T51" fmla="*/ 25 h 400"/>
                <a:gd name="T52" fmla="*/ 6 w 401"/>
                <a:gd name="T53" fmla="*/ 24 h 400"/>
                <a:gd name="T54" fmla="*/ 4 w 401"/>
                <a:gd name="T55" fmla="*/ 23 h 400"/>
                <a:gd name="T56" fmla="*/ 2 w 401"/>
                <a:gd name="T57" fmla="*/ 21 h 400"/>
                <a:gd name="T58" fmla="*/ 1 w 401"/>
                <a:gd name="T59" fmla="*/ 19 h 400"/>
                <a:gd name="T60" fmla="*/ 0 w 401"/>
                <a:gd name="T61" fmla="*/ 17 h 400"/>
                <a:gd name="T62" fmla="*/ 0 w 401"/>
                <a:gd name="T63" fmla="*/ 14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58" name="Freeform 79"/>
            <p:cNvSpPr>
              <a:spLocks/>
            </p:cNvSpPr>
            <p:nvPr/>
          </p:nvSpPr>
          <p:spPr bwMode="auto">
            <a:xfrm>
              <a:off x="705" y="1814"/>
              <a:ext cx="180" cy="181"/>
            </a:xfrm>
            <a:custGeom>
              <a:avLst/>
              <a:gdLst>
                <a:gd name="T0" fmla="*/ 17 w 361"/>
                <a:gd name="T1" fmla="*/ 3 h 361"/>
                <a:gd name="T2" fmla="*/ 15 w 361"/>
                <a:gd name="T3" fmla="*/ 2 h 361"/>
                <a:gd name="T4" fmla="*/ 13 w 361"/>
                <a:gd name="T5" fmla="*/ 1 h 361"/>
                <a:gd name="T6" fmla="*/ 11 w 361"/>
                <a:gd name="T7" fmla="*/ 1 h 361"/>
                <a:gd name="T8" fmla="*/ 8 w 361"/>
                <a:gd name="T9" fmla="*/ 1 h 361"/>
                <a:gd name="T10" fmla="*/ 6 w 361"/>
                <a:gd name="T11" fmla="*/ 1 h 361"/>
                <a:gd name="T12" fmla="*/ 4 w 361"/>
                <a:gd name="T13" fmla="*/ 2 h 361"/>
                <a:gd name="T14" fmla="*/ 2 w 361"/>
                <a:gd name="T15" fmla="*/ 3 h 361"/>
                <a:gd name="T16" fmla="*/ 0 w 361"/>
                <a:gd name="T17" fmla="*/ 4 h 361"/>
                <a:gd name="T18" fmla="*/ 0 w 361"/>
                <a:gd name="T19" fmla="*/ 5 h 361"/>
                <a:gd name="T20" fmla="*/ 0 w 361"/>
                <a:gd name="T21" fmla="*/ 5 h 361"/>
                <a:gd name="T22" fmla="*/ 2 w 361"/>
                <a:gd name="T23" fmla="*/ 4 h 361"/>
                <a:gd name="T24" fmla="*/ 4 w 361"/>
                <a:gd name="T25" fmla="*/ 3 h 361"/>
                <a:gd name="T26" fmla="*/ 6 w 361"/>
                <a:gd name="T27" fmla="*/ 3 h 361"/>
                <a:gd name="T28" fmla="*/ 8 w 361"/>
                <a:gd name="T29" fmla="*/ 3 h 361"/>
                <a:gd name="T30" fmla="*/ 11 w 361"/>
                <a:gd name="T31" fmla="*/ 4 h 361"/>
                <a:gd name="T32" fmla="*/ 13 w 361"/>
                <a:gd name="T33" fmla="*/ 4 h 361"/>
                <a:gd name="T34" fmla="*/ 15 w 361"/>
                <a:gd name="T35" fmla="*/ 6 h 361"/>
                <a:gd name="T36" fmla="*/ 17 w 361"/>
                <a:gd name="T37" fmla="*/ 8 h 361"/>
                <a:gd name="T38" fmla="*/ 18 w 361"/>
                <a:gd name="T39" fmla="*/ 10 h 361"/>
                <a:gd name="T40" fmla="*/ 19 w 361"/>
                <a:gd name="T41" fmla="*/ 12 h 361"/>
                <a:gd name="T42" fmla="*/ 19 w 361"/>
                <a:gd name="T43" fmla="*/ 14 h 361"/>
                <a:gd name="T44" fmla="*/ 19 w 361"/>
                <a:gd name="T45" fmla="*/ 17 h 361"/>
                <a:gd name="T46" fmla="*/ 19 w 361"/>
                <a:gd name="T47" fmla="*/ 19 h 361"/>
                <a:gd name="T48" fmla="*/ 19 w 361"/>
                <a:gd name="T49" fmla="*/ 21 h 361"/>
                <a:gd name="T50" fmla="*/ 18 w 361"/>
                <a:gd name="T51" fmla="*/ 22 h 361"/>
                <a:gd name="T52" fmla="*/ 18 w 361"/>
                <a:gd name="T53" fmla="*/ 22 h 361"/>
                <a:gd name="T54" fmla="*/ 20 w 361"/>
                <a:gd name="T55" fmla="*/ 20 h 361"/>
                <a:gd name="T56" fmla="*/ 21 w 361"/>
                <a:gd name="T57" fmla="*/ 17 h 361"/>
                <a:gd name="T58" fmla="*/ 22 w 361"/>
                <a:gd name="T59" fmla="*/ 14 h 361"/>
                <a:gd name="T60" fmla="*/ 22 w 361"/>
                <a:gd name="T61" fmla="*/ 12 h 361"/>
                <a:gd name="T62" fmla="*/ 22 w 361"/>
                <a:gd name="T63" fmla="*/ 9 h 361"/>
                <a:gd name="T64" fmla="*/ 21 w 361"/>
                <a:gd name="T65" fmla="*/ 7 h 361"/>
                <a:gd name="T66" fmla="*/ 19 w 361"/>
                <a:gd name="T67" fmla="*/ 5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grpSp>
      <p:grpSp>
        <p:nvGrpSpPr>
          <p:cNvPr id="8195" name="Group 61"/>
          <p:cNvGrpSpPr>
            <a:grpSpLocks/>
          </p:cNvGrpSpPr>
          <p:nvPr/>
        </p:nvGrpSpPr>
        <p:grpSpPr bwMode="auto">
          <a:xfrm>
            <a:off x="3546475" y="1016000"/>
            <a:ext cx="319088" cy="355600"/>
            <a:chOff x="410" y="1186"/>
            <a:chExt cx="745" cy="919"/>
          </a:xfrm>
        </p:grpSpPr>
        <p:sp>
          <p:nvSpPr>
            <p:cNvPr id="8323" name="Freeform 62"/>
            <p:cNvSpPr>
              <a:spLocks/>
            </p:cNvSpPr>
            <p:nvPr/>
          </p:nvSpPr>
          <p:spPr bwMode="auto">
            <a:xfrm>
              <a:off x="410" y="1186"/>
              <a:ext cx="745" cy="919"/>
            </a:xfrm>
            <a:custGeom>
              <a:avLst/>
              <a:gdLst>
                <a:gd name="T0" fmla="*/ 94 w 1489"/>
                <a:gd name="T1" fmla="*/ 42 h 1836"/>
                <a:gd name="T2" fmla="*/ 73 w 1489"/>
                <a:gd name="T3" fmla="*/ 30 h 1836"/>
                <a:gd name="T4" fmla="*/ 78 w 1489"/>
                <a:gd name="T5" fmla="*/ 25 h 1836"/>
                <a:gd name="T6" fmla="*/ 82 w 1489"/>
                <a:gd name="T7" fmla="*/ 22 h 1836"/>
                <a:gd name="T8" fmla="*/ 86 w 1489"/>
                <a:gd name="T9" fmla="*/ 20 h 1836"/>
                <a:gd name="T10" fmla="*/ 88 w 1489"/>
                <a:gd name="T11" fmla="*/ 20 h 1836"/>
                <a:gd name="T12" fmla="*/ 90 w 1489"/>
                <a:gd name="T13" fmla="*/ 20 h 1836"/>
                <a:gd name="T14" fmla="*/ 72 w 1489"/>
                <a:gd name="T15" fmla="*/ 8 h 1836"/>
                <a:gd name="T16" fmla="*/ 23 w 1489"/>
                <a:gd name="T17" fmla="*/ 8 h 1836"/>
                <a:gd name="T18" fmla="*/ 4 w 1489"/>
                <a:gd name="T19" fmla="*/ 20 h 1836"/>
                <a:gd name="T20" fmla="*/ 6 w 1489"/>
                <a:gd name="T21" fmla="*/ 20 h 1836"/>
                <a:gd name="T22" fmla="*/ 8 w 1489"/>
                <a:gd name="T23" fmla="*/ 20 h 1836"/>
                <a:gd name="T24" fmla="*/ 12 w 1489"/>
                <a:gd name="T25" fmla="*/ 22 h 1836"/>
                <a:gd name="T26" fmla="*/ 17 w 1489"/>
                <a:gd name="T27" fmla="*/ 25 h 1836"/>
                <a:gd name="T28" fmla="*/ 21 w 1489"/>
                <a:gd name="T29" fmla="*/ 30 h 1836"/>
                <a:gd name="T30" fmla="*/ 22 w 1489"/>
                <a:gd name="T31" fmla="*/ 33 h 1836"/>
                <a:gd name="T32" fmla="*/ 23 w 1489"/>
                <a:gd name="T33" fmla="*/ 42 h 1836"/>
                <a:gd name="T34" fmla="*/ 4 w 1489"/>
                <a:gd name="T35" fmla="*/ 55 h 1836"/>
                <a:gd name="T36" fmla="*/ 6 w 1489"/>
                <a:gd name="T37" fmla="*/ 55 h 1836"/>
                <a:gd name="T38" fmla="*/ 8 w 1489"/>
                <a:gd name="T39" fmla="*/ 55 h 1836"/>
                <a:gd name="T40" fmla="*/ 12 w 1489"/>
                <a:gd name="T41" fmla="*/ 56 h 1836"/>
                <a:gd name="T42" fmla="*/ 17 w 1489"/>
                <a:gd name="T43" fmla="*/ 60 h 1836"/>
                <a:gd name="T44" fmla="*/ 21 w 1489"/>
                <a:gd name="T45" fmla="*/ 65 h 1836"/>
                <a:gd name="T46" fmla="*/ 22 w 1489"/>
                <a:gd name="T47" fmla="*/ 68 h 1836"/>
                <a:gd name="T48" fmla="*/ 23 w 1489"/>
                <a:gd name="T49" fmla="*/ 76 h 1836"/>
                <a:gd name="T50" fmla="*/ 4 w 1489"/>
                <a:gd name="T51" fmla="*/ 88 h 1836"/>
                <a:gd name="T52" fmla="*/ 6 w 1489"/>
                <a:gd name="T53" fmla="*/ 88 h 1836"/>
                <a:gd name="T54" fmla="*/ 8 w 1489"/>
                <a:gd name="T55" fmla="*/ 89 h 1836"/>
                <a:gd name="T56" fmla="*/ 12 w 1489"/>
                <a:gd name="T57" fmla="*/ 90 h 1836"/>
                <a:gd name="T58" fmla="*/ 17 w 1489"/>
                <a:gd name="T59" fmla="*/ 93 h 1836"/>
                <a:gd name="T60" fmla="*/ 21 w 1489"/>
                <a:gd name="T61" fmla="*/ 99 h 1836"/>
                <a:gd name="T62" fmla="*/ 22 w 1489"/>
                <a:gd name="T63" fmla="*/ 101 h 1836"/>
                <a:gd name="T64" fmla="*/ 23 w 1489"/>
                <a:gd name="T65" fmla="*/ 115 h 1836"/>
                <a:gd name="T66" fmla="*/ 73 w 1489"/>
                <a:gd name="T67" fmla="*/ 98 h 1836"/>
                <a:gd name="T68" fmla="*/ 78 w 1489"/>
                <a:gd name="T69" fmla="*/ 93 h 1836"/>
                <a:gd name="T70" fmla="*/ 82 w 1489"/>
                <a:gd name="T71" fmla="*/ 90 h 1836"/>
                <a:gd name="T72" fmla="*/ 86 w 1489"/>
                <a:gd name="T73" fmla="*/ 89 h 1836"/>
                <a:gd name="T74" fmla="*/ 88 w 1489"/>
                <a:gd name="T75" fmla="*/ 88 h 1836"/>
                <a:gd name="T76" fmla="*/ 90 w 1489"/>
                <a:gd name="T77" fmla="*/ 88 h 1836"/>
                <a:gd name="T78" fmla="*/ 72 w 1489"/>
                <a:gd name="T79" fmla="*/ 76 h 1836"/>
                <a:gd name="T80" fmla="*/ 75 w 1489"/>
                <a:gd name="T81" fmla="*/ 62 h 1836"/>
                <a:gd name="T82" fmla="*/ 79 w 1489"/>
                <a:gd name="T83" fmla="*/ 58 h 1836"/>
                <a:gd name="T84" fmla="*/ 83 w 1489"/>
                <a:gd name="T85" fmla="*/ 56 h 1836"/>
                <a:gd name="T86" fmla="*/ 87 w 1489"/>
                <a:gd name="T87" fmla="*/ 55 h 1836"/>
                <a:gd name="T88" fmla="*/ 89 w 1489"/>
                <a:gd name="T89" fmla="*/ 55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24" name="Freeform 63"/>
            <p:cNvSpPr>
              <a:spLocks/>
            </p:cNvSpPr>
            <p:nvPr/>
          </p:nvSpPr>
          <p:spPr bwMode="auto">
            <a:xfrm>
              <a:off x="426" y="1203"/>
              <a:ext cx="712" cy="885"/>
            </a:xfrm>
            <a:custGeom>
              <a:avLst/>
              <a:gdLst>
                <a:gd name="T0" fmla="*/ 89 w 1423"/>
                <a:gd name="T1" fmla="*/ 41 h 1772"/>
                <a:gd name="T2" fmla="*/ 69 w 1423"/>
                <a:gd name="T3" fmla="*/ 26 h 1772"/>
                <a:gd name="T4" fmla="*/ 74 w 1423"/>
                <a:gd name="T5" fmla="*/ 20 h 1772"/>
                <a:gd name="T6" fmla="*/ 79 w 1423"/>
                <a:gd name="T7" fmla="*/ 17 h 1772"/>
                <a:gd name="T8" fmla="*/ 83 w 1423"/>
                <a:gd name="T9" fmla="*/ 15 h 1772"/>
                <a:gd name="T10" fmla="*/ 86 w 1423"/>
                <a:gd name="T11" fmla="*/ 15 h 1772"/>
                <a:gd name="T12" fmla="*/ 88 w 1423"/>
                <a:gd name="T13" fmla="*/ 15 h 1772"/>
                <a:gd name="T14" fmla="*/ 68 w 1423"/>
                <a:gd name="T15" fmla="*/ 7 h 1772"/>
                <a:gd name="T16" fmla="*/ 23 w 1423"/>
                <a:gd name="T17" fmla="*/ 7 h 1772"/>
                <a:gd name="T18" fmla="*/ 2 w 1423"/>
                <a:gd name="T19" fmla="*/ 15 h 1772"/>
                <a:gd name="T20" fmla="*/ 4 w 1423"/>
                <a:gd name="T21" fmla="*/ 15 h 1772"/>
                <a:gd name="T22" fmla="*/ 7 w 1423"/>
                <a:gd name="T23" fmla="*/ 15 h 1772"/>
                <a:gd name="T24" fmla="*/ 11 w 1423"/>
                <a:gd name="T25" fmla="*/ 17 h 1772"/>
                <a:gd name="T26" fmla="*/ 16 w 1423"/>
                <a:gd name="T27" fmla="*/ 20 h 1772"/>
                <a:gd name="T28" fmla="*/ 21 w 1423"/>
                <a:gd name="T29" fmla="*/ 26 h 1772"/>
                <a:gd name="T30" fmla="*/ 22 w 1423"/>
                <a:gd name="T31" fmla="*/ 29 h 1772"/>
                <a:gd name="T32" fmla="*/ 23 w 1423"/>
                <a:gd name="T33" fmla="*/ 41 h 1772"/>
                <a:gd name="T34" fmla="*/ 2 w 1423"/>
                <a:gd name="T35" fmla="*/ 50 h 1772"/>
                <a:gd name="T36" fmla="*/ 4 w 1423"/>
                <a:gd name="T37" fmla="*/ 50 h 1772"/>
                <a:gd name="T38" fmla="*/ 7 w 1423"/>
                <a:gd name="T39" fmla="*/ 50 h 1772"/>
                <a:gd name="T40" fmla="*/ 11 w 1423"/>
                <a:gd name="T41" fmla="*/ 52 h 1772"/>
                <a:gd name="T42" fmla="*/ 16 w 1423"/>
                <a:gd name="T43" fmla="*/ 55 h 1772"/>
                <a:gd name="T44" fmla="*/ 21 w 1423"/>
                <a:gd name="T45" fmla="*/ 61 h 1772"/>
                <a:gd name="T46" fmla="*/ 22 w 1423"/>
                <a:gd name="T47" fmla="*/ 64 h 1772"/>
                <a:gd name="T48" fmla="*/ 23 w 1423"/>
                <a:gd name="T49" fmla="*/ 75 h 1772"/>
                <a:gd name="T50" fmla="*/ 2 w 1423"/>
                <a:gd name="T51" fmla="*/ 83 h 1772"/>
                <a:gd name="T52" fmla="*/ 4 w 1423"/>
                <a:gd name="T53" fmla="*/ 83 h 1772"/>
                <a:gd name="T54" fmla="*/ 7 w 1423"/>
                <a:gd name="T55" fmla="*/ 84 h 1772"/>
                <a:gd name="T56" fmla="*/ 11 w 1423"/>
                <a:gd name="T57" fmla="*/ 85 h 1772"/>
                <a:gd name="T58" fmla="*/ 16 w 1423"/>
                <a:gd name="T59" fmla="*/ 89 h 1772"/>
                <a:gd name="T60" fmla="*/ 21 w 1423"/>
                <a:gd name="T61" fmla="*/ 95 h 1772"/>
                <a:gd name="T62" fmla="*/ 22 w 1423"/>
                <a:gd name="T63" fmla="*/ 98 h 1772"/>
                <a:gd name="T64" fmla="*/ 23 w 1423"/>
                <a:gd name="T65" fmla="*/ 110 h 1772"/>
                <a:gd name="T66" fmla="*/ 69 w 1423"/>
                <a:gd name="T67" fmla="*/ 94 h 1772"/>
                <a:gd name="T68" fmla="*/ 74 w 1423"/>
                <a:gd name="T69" fmla="*/ 89 h 1772"/>
                <a:gd name="T70" fmla="*/ 79 w 1423"/>
                <a:gd name="T71" fmla="*/ 85 h 1772"/>
                <a:gd name="T72" fmla="*/ 83 w 1423"/>
                <a:gd name="T73" fmla="*/ 84 h 1772"/>
                <a:gd name="T74" fmla="*/ 86 w 1423"/>
                <a:gd name="T75" fmla="*/ 83 h 1772"/>
                <a:gd name="T76" fmla="*/ 88 w 1423"/>
                <a:gd name="T77" fmla="*/ 83 h 1772"/>
                <a:gd name="T78" fmla="*/ 68 w 1423"/>
                <a:gd name="T79" fmla="*/ 75 h 1772"/>
                <a:gd name="T80" fmla="*/ 71 w 1423"/>
                <a:gd name="T81" fmla="*/ 58 h 1772"/>
                <a:gd name="T82" fmla="*/ 76 w 1423"/>
                <a:gd name="T83" fmla="*/ 54 h 1772"/>
                <a:gd name="T84" fmla="*/ 81 w 1423"/>
                <a:gd name="T85" fmla="*/ 51 h 1772"/>
                <a:gd name="T86" fmla="*/ 84 w 1423"/>
                <a:gd name="T87" fmla="*/ 50 h 1772"/>
                <a:gd name="T88" fmla="*/ 87 w 1423"/>
                <a:gd name="T89" fmla="*/ 5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25" name="Freeform 64"/>
            <p:cNvSpPr>
              <a:spLocks/>
            </p:cNvSpPr>
            <p:nvPr/>
          </p:nvSpPr>
          <p:spPr bwMode="auto">
            <a:xfrm>
              <a:off x="967" y="1563"/>
              <a:ext cx="147" cy="102"/>
            </a:xfrm>
            <a:custGeom>
              <a:avLst/>
              <a:gdLst>
                <a:gd name="T0" fmla="*/ 18 w 294"/>
                <a:gd name="T1" fmla="*/ 0 h 205"/>
                <a:gd name="T2" fmla="*/ 18 w 294"/>
                <a:gd name="T3" fmla="*/ 1 h 205"/>
                <a:gd name="T4" fmla="*/ 18 w 294"/>
                <a:gd name="T5" fmla="*/ 2 h 205"/>
                <a:gd name="T6" fmla="*/ 17 w 294"/>
                <a:gd name="T7" fmla="*/ 2 h 205"/>
                <a:gd name="T8" fmla="*/ 15 w 294"/>
                <a:gd name="T9" fmla="*/ 2 h 205"/>
                <a:gd name="T10" fmla="*/ 14 w 294"/>
                <a:gd name="T11" fmla="*/ 2 h 205"/>
                <a:gd name="T12" fmla="*/ 13 w 294"/>
                <a:gd name="T13" fmla="*/ 2 h 205"/>
                <a:gd name="T14" fmla="*/ 12 w 294"/>
                <a:gd name="T15" fmla="*/ 2 h 205"/>
                <a:gd name="T16" fmla="*/ 11 w 294"/>
                <a:gd name="T17" fmla="*/ 3 h 205"/>
                <a:gd name="T18" fmla="*/ 10 w 294"/>
                <a:gd name="T19" fmla="*/ 3 h 205"/>
                <a:gd name="T20" fmla="*/ 9 w 294"/>
                <a:gd name="T21" fmla="*/ 4 h 205"/>
                <a:gd name="T22" fmla="*/ 7 w 294"/>
                <a:gd name="T23" fmla="*/ 5 h 205"/>
                <a:gd name="T24" fmla="*/ 6 w 294"/>
                <a:gd name="T25" fmla="*/ 6 h 205"/>
                <a:gd name="T26" fmla="*/ 5 w 294"/>
                <a:gd name="T27" fmla="*/ 7 h 205"/>
                <a:gd name="T28" fmla="*/ 3 w 294"/>
                <a:gd name="T29" fmla="*/ 8 h 205"/>
                <a:gd name="T30" fmla="*/ 2 w 294"/>
                <a:gd name="T31" fmla="*/ 9 h 205"/>
                <a:gd name="T32" fmla="*/ 1 w 294"/>
                <a:gd name="T33" fmla="*/ 11 h 205"/>
                <a:gd name="T34" fmla="*/ 0 w 294"/>
                <a:gd name="T35" fmla="*/ 12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26" name="Freeform 65"/>
            <p:cNvSpPr>
              <a:spLocks/>
            </p:cNvSpPr>
            <p:nvPr/>
          </p:nvSpPr>
          <p:spPr bwMode="auto">
            <a:xfrm>
              <a:off x="967" y="1284"/>
              <a:ext cx="147" cy="103"/>
            </a:xfrm>
            <a:custGeom>
              <a:avLst/>
              <a:gdLst>
                <a:gd name="T0" fmla="*/ 18 w 294"/>
                <a:gd name="T1" fmla="*/ 0 h 205"/>
                <a:gd name="T2" fmla="*/ 18 w 294"/>
                <a:gd name="T3" fmla="*/ 2 h 205"/>
                <a:gd name="T4" fmla="*/ 18 w 294"/>
                <a:gd name="T5" fmla="*/ 2 h 205"/>
                <a:gd name="T6" fmla="*/ 17 w 294"/>
                <a:gd name="T7" fmla="*/ 3 h 205"/>
                <a:gd name="T8" fmla="*/ 15 w 294"/>
                <a:gd name="T9" fmla="*/ 3 h 205"/>
                <a:gd name="T10" fmla="*/ 14 w 294"/>
                <a:gd name="T11" fmla="*/ 3 h 205"/>
                <a:gd name="T12" fmla="*/ 13 w 294"/>
                <a:gd name="T13" fmla="*/ 3 h 205"/>
                <a:gd name="T14" fmla="*/ 12 w 294"/>
                <a:gd name="T15" fmla="*/ 3 h 205"/>
                <a:gd name="T16" fmla="*/ 11 w 294"/>
                <a:gd name="T17" fmla="*/ 4 h 205"/>
                <a:gd name="T18" fmla="*/ 10 w 294"/>
                <a:gd name="T19" fmla="*/ 4 h 205"/>
                <a:gd name="T20" fmla="*/ 9 w 294"/>
                <a:gd name="T21" fmla="*/ 5 h 205"/>
                <a:gd name="T22" fmla="*/ 7 w 294"/>
                <a:gd name="T23" fmla="*/ 6 h 205"/>
                <a:gd name="T24" fmla="*/ 6 w 294"/>
                <a:gd name="T25" fmla="*/ 7 h 205"/>
                <a:gd name="T26" fmla="*/ 5 w 294"/>
                <a:gd name="T27" fmla="*/ 8 h 205"/>
                <a:gd name="T28" fmla="*/ 3 w 294"/>
                <a:gd name="T29" fmla="*/ 9 h 205"/>
                <a:gd name="T30" fmla="*/ 2 w 294"/>
                <a:gd name="T31" fmla="*/ 10 h 205"/>
                <a:gd name="T32" fmla="*/ 1 w 294"/>
                <a:gd name="T33" fmla="*/ 12 h 205"/>
                <a:gd name="T34" fmla="*/ 0 w 294"/>
                <a:gd name="T35" fmla="*/ 13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27" name="Freeform 66"/>
            <p:cNvSpPr>
              <a:spLocks/>
            </p:cNvSpPr>
            <p:nvPr/>
          </p:nvSpPr>
          <p:spPr bwMode="auto">
            <a:xfrm>
              <a:off x="451" y="1284"/>
              <a:ext cx="153" cy="111"/>
            </a:xfrm>
            <a:custGeom>
              <a:avLst/>
              <a:gdLst>
                <a:gd name="T0" fmla="*/ 0 w 306"/>
                <a:gd name="T1" fmla="*/ 2 h 221"/>
                <a:gd name="T2" fmla="*/ 0 w 306"/>
                <a:gd name="T3" fmla="*/ 0 h 221"/>
                <a:gd name="T4" fmla="*/ 19 w 306"/>
                <a:gd name="T5" fmla="*/ 0 h 221"/>
                <a:gd name="T6" fmla="*/ 19 w 306"/>
                <a:gd name="T7" fmla="*/ 14 h 221"/>
                <a:gd name="T8" fmla="*/ 18 w 306"/>
                <a:gd name="T9" fmla="*/ 12 h 221"/>
                <a:gd name="T10" fmla="*/ 17 w 306"/>
                <a:gd name="T11" fmla="*/ 11 h 221"/>
                <a:gd name="T12" fmla="*/ 15 w 306"/>
                <a:gd name="T13" fmla="*/ 9 h 221"/>
                <a:gd name="T14" fmla="*/ 13 w 306"/>
                <a:gd name="T15" fmla="*/ 8 h 221"/>
                <a:gd name="T16" fmla="*/ 12 w 306"/>
                <a:gd name="T17" fmla="*/ 7 h 221"/>
                <a:gd name="T18" fmla="*/ 11 w 306"/>
                <a:gd name="T19" fmla="*/ 6 h 221"/>
                <a:gd name="T20" fmla="*/ 10 w 306"/>
                <a:gd name="T21" fmla="*/ 5 h 221"/>
                <a:gd name="T22" fmla="*/ 9 w 306"/>
                <a:gd name="T23" fmla="*/ 5 h 221"/>
                <a:gd name="T24" fmla="*/ 7 w 306"/>
                <a:gd name="T25" fmla="*/ 4 h 221"/>
                <a:gd name="T26" fmla="*/ 5 w 306"/>
                <a:gd name="T27" fmla="*/ 4 h 221"/>
                <a:gd name="T28" fmla="*/ 5 w 306"/>
                <a:gd name="T29" fmla="*/ 3 h 221"/>
                <a:gd name="T30" fmla="*/ 3 w 306"/>
                <a:gd name="T31" fmla="*/ 3 h 221"/>
                <a:gd name="T32" fmla="*/ 2 w 306"/>
                <a:gd name="T33" fmla="*/ 3 h 221"/>
                <a:gd name="T34" fmla="*/ 1 w 306"/>
                <a:gd name="T35" fmla="*/ 3 h 221"/>
                <a:gd name="T36" fmla="*/ 1 w 306"/>
                <a:gd name="T37" fmla="*/ 2 h 221"/>
                <a:gd name="T38" fmla="*/ 0 w 306"/>
                <a:gd name="T39" fmla="*/ 2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28" name="Freeform 67"/>
            <p:cNvSpPr>
              <a:spLocks/>
            </p:cNvSpPr>
            <p:nvPr/>
          </p:nvSpPr>
          <p:spPr bwMode="auto">
            <a:xfrm>
              <a:off x="451" y="1563"/>
              <a:ext cx="153" cy="110"/>
            </a:xfrm>
            <a:custGeom>
              <a:avLst/>
              <a:gdLst>
                <a:gd name="T0" fmla="*/ 0 w 306"/>
                <a:gd name="T1" fmla="*/ 1 h 221"/>
                <a:gd name="T2" fmla="*/ 0 w 306"/>
                <a:gd name="T3" fmla="*/ 0 h 221"/>
                <a:gd name="T4" fmla="*/ 19 w 306"/>
                <a:gd name="T5" fmla="*/ 0 h 221"/>
                <a:gd name="T6" fmla="*/ 19 w 306"/>
                <a:gd name="T7" fmla="*/ 13 h 221"/>
                <a:gd name="T8" fmla="*/ 18 w 306"/>
                <a:gd name="T9" fmla="*/ 12 h 221"/>
                <a:gd name="T10" fmla="*/ 17 w 306"/>
                <a:gd name="T11" fmla="*/ 10 h 221"/>
                <a:gd name="T12" fmla="*/ 15 w 306"/>
                <a:gd name="T13" fmla="*/ 8 h 221"/>
                <a:gd name="T14" fmla="*/ 13 w 306"/>
                <a:gd name="T15" fmla="*/ 7 h 221"/>
                <a:gd name="T16" fmla="*/ 12 w 306"/>
                <a:gd name="T17" fmla="*/ 6 h 221"/>
                <a:gd name="T18" fmla="*/ 11 w 306"/>
                <a:gd name="T19" fmla="*/ 5 h 221"/>
                <a:gd name="T20" fmla="*/ 10 w 306"/>
                <a:gd name="T21" fmla="*/ 4 h 221"/>
                <a:gd name="T22" fmla="*/ 9 w 306"/>
                <a:gd name="T23" fmla="*/ 4 h 221"/>
                <a:gd name="T24" fmla="*/ 7 w 306"/>
                <a:gd name="T25" fmla="*/ 3 h 221"/>
                <a:gd name="T26" fmla="*/ 5 w 306"/>
                <a:gd name="T27" fmla="*/ 3 h 221"/>
                <a:gd name="T28" fmla="*/ 5 w 306"/>
                <a:gd name="T29" fmla="*/ 2 h 221"/>
                <a:gd name="T30" fmla="*/ 3 w 306"/>
                <a:gd name="T31" fmla="*/ 2 h 221"/>
                <a:gd name="T32" fmla="*/ 2 w 306"/>
                <a:gd name="T33" fmla="*/ 2 h 221"/>
                <a:gd name="T34" fmla="*/ 1 w 306"/>
                <a:gd name="T35" fmla="*/ 2 h 221"/>
                <a:gd name="T36" fmla="*/ 1 w 306"/>
                <a:gd name="T37" fmla="*/ 2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29" name="Freeform 68"/>
            <p:cNvSpPr>
              <a:spLocks/>
            </p:cNvSpPr>
            <p:nvPr/>
          </p:nvSpPr>
          <p:spPr bwMode="auto">
            <a:xfrm>
              <a:off x="451" y="1832"/>
              <a:ext cx="153" cy="111"/>
            </a:xfrm>
            <a:custGeom>
              <a:avLst/>
              <a:gdLst>
                <a:gd name="T0" fmla="*/ 0 w 306"/>
                <a:gd name="T1" fmla="*/ 2 h 223"/>
                <a:gd name="T2" fmla="*/ 0 w 306"/>
                <a:gd name="T3" fmla="*/ 0 h 223"/>
                <a:gd name="T4" fmla="*/ 19 w 306"/>
                <a:gd name="T5" fmla="*/ 0 h 223"/>
                <a:gd name="T6" fmla="*/ 19 w 306"/>
                <a:gd name="T7" fmla="*/ 13 h 223"/>
                <a:gd name="T8" fmla="*/ 18 w 306"/>
                <a:gd name="T9" fmla="*/ 12 h 223"/>
                <a:gd name="T10" fmla="*/ 17 w 306"/>
                <a:gd name="T11" fmla="*/ 10 h 223"/>
                <a:gd name="T12" fmla="*/ 15 w 306"/>
                <a:gd name="T13" fmla="*/ 9 h 223"/>
                <a:gd name="T14" fmla="*/ 13 w 306"/>
                <a:gd name="T15" fmla="*/ 7 h 223"/>
                <a:gd name="T16" fmla="*/ 12 w 306"/>
                <a:gd name="T17" fmla="*/ 6 h 223"/>
                <a:gd name="T18" fmla="*/ 11 w 306"/>
                <a:gd name="T19" fmla="*/ 5 h 223"/>
                <a:gd name="T20" fmla="*/ 10 w 306"/>
                <a:gd name="T21" fmla="*/ 4 h 223"/>
                <a:gd name="T22" fmla="*/ 9 w 306"/>
                <a:gd name="T23" fmla="*/ 4 h 223"/>
                <a:gd name="T24" fmla="*/ 7 w 306"/>
                <a:gd name="T25" fmla="*/ 3 h 223"/>
                <a:gd name="T26" fmla="*/ 5 w 306"/>
                <a:gd name="T27" fmla="*/ 3 h 223"/>
                <a:gd name="T28" fmla="*/ 5 w 306"/>
                <a:gd name="T29" fmla="*/ 2 h 223"/>
                <a:gd name="T30" fmla="*/ 3 w 306"/>
                <a:gd name="T31" fmla="*/ 2 h 223"/>
                <a:gd name="T32" fmla="*/ 2 w 306"/>
                <a:gd name="T33" fmla="*/ 2 h 223"/>
                <a:gd name="T34" fmla="*/ 1 w 306"/>
                <a:gd name="T35" fmla="*/ 2 h 223"/>
                <a:gd name="T36" fmla="*/ 1 w 306"/>
                <a:gd name="T37" fmla="*/ 2 h 223"/>
                <a:gd name="T38" fmla="*/ 0 w 306"/>
                <a:gd name="T39" fmla="*/ 2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30" name="Freeform 69"/>
            <p:cNvSpPr>
              <a:spLocks/>
            </p:cNvSpPr>
            <p:nvPr/>
          </p:nvSpPr>
          <p:spPr bwMode="auto">
            <a:xfrm>
              <a:off x="967" y="1832"/>
              <a:ext cx="147" cy="103"/>
            </a:xfrm>
            <a:custGeom>
              <a:avLst/>
              <a:gdLst>
                <a:gd name="T0" fmla="*/ 18 w 294"/>
                <a:gd name="T1" fmla="*/ 0 h 205"/>
                <a:gd name="T2" fmla="*/ 18 w 294"/>
                <a:gd name="T3" fmla="*/ 3 h 205"/>
                <a:gd name="T4" fmla="*/ 18 w 294"/>
                <a:gd name="T5" fmla="*/ 3 h 205"/>
                <a:gd name="T6" fmla="*/ 17 w 294"/>
                <a:gd name="T7" fmla="*/ 3 h 205"/>
                <a:gd name="T8" fmla="*/ 15 w 294"/>
                <a:gd name="T9" fmla="*/ 3 h 205"/>
                <a:gd name="T10" fmla="*/ 14 w 294"/>
                <a:gd name="T11" fmla="*/ 3 h 205"/>
                <a:gd name="T12" fmla="*/ 13 w 294"/>
                <a:gd name="T13" fmla="*/ 3 h 205"/>
                <a:gd name="T14" fmla="*/ 12 w 294"/>
                <a:gd name="T15" fmla="*/ 4 h 205"/>
                <a:gd name="T16" fmla="*/ 11 w 294"/>
                <a:gd name="T17" fmla="*/ 4 h 205"/>
                <a:gd name="T18" fmla="*/ 10 w 294"/>
                <a:gd name="T19" fmla="*/ 4 h 205"/>
                <a:gd name="T20" fmla="*/ 9 w 294"/>
                <a:gd name="T21" fmla="*/ 5 h 205"/>
                <a:gd name="T22" fmla="*/ 7 w 294"/>
                <a:gd name="T23" fmla="*/ 6 h 205"/>
                <a:gd name="T24" fmla="*/ 6 w 294"/>
                <a:gd name="T25" fmla="*/ 7 h 205"/>
                <a:gd name="T26" fmla="*/ 5 w 294"/>
                <a:gd name="T27" fmla="*/ 8 h 205"/>
                <a:gd name="T28" fmla="*/ 3 w 294"/>
                <a:gd name="T29" fmla="*/ 9 h 205"/>
                <a:gd name="T30" fmla="*/ 2 w 294"/>
                <a:gd name="T31" fmla="*/ 10 h 205"/>
                <a:gd name="T32" fmla="*/ 1 w 294"/>
                <a:gd name="T33" fmla="*/ 12 h 205"/>
                <a:gd name="T34" fmla="*/ 0 w 294"/>
                <a:gd name="T35" fmla="*/ 13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31"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32" name="Freeform 71"/>
            <p:cNvSpPr>
              <a:spLocks/>
            </p:cNvSpPr>
            <p:nvPr/>
          </p:nvSpPr>
          <p:spPr bwMode="auto">
            <a:xfrm>
              <a:off x="661" y="1243"/>
              <a:ext cx="249" cy="250"/>
            </a:xfrm>
            <a:custGeom>
              <a:avLst/>
              <a:gdLst>
                <a:gd name="T0" fmla="*/ 18 w 498"/>
                <a:gd name="T1" fmla="*/ 31 h 500"/>
                <a:gd name="T2" fmla="*/ 21 w 498"/>
                <a:gd name="T3" fmla="*/ 31 h 500"/>
                <a:gd name="T4" fmla="*/ 23 w 498"/>
                <a:gd name="T5" fmla="*/ 30 h 500"/>
                <a:gd name="T6" fmla="*/ 26 w 498"/>
                <a:gd name="T7" fmla="*/ 28 h 500"/>
                <a:gd name="T8" fmla="*/ 28 w 498"/>
                <a:gd name="T9" fmla="*/ 26 h 500"/>
                <a:gd name="T10" fmla="*/ 30 w 498"/>
                <a:gd name="T11" fmla="*/ 23 h 500"/>
                <a:gd name="T12" fmla="*/ 31 w 498"/>
                <a:gd name="T13" fmla="*/ 21 h 500"/>
                <a:gd name="T14" fmla="*/ 31 w 498"/>
                <a:gd name="T15" fmla="*/ 18 h 500"/>
                <a:gd name="T16" fmla="*/ 31 w 498"/>
                <a:gd name="T17" fmla="*/ 14 h 500"/>
                <a:gd name="T18" fmla="*/ 31 w 498"/>
                <a:gd name="T19" fmla="*/ 12 h 500"/>
                <a:gd name="T20" fmla="*/ 30 w 498"/>
                <a:gd name="T21" fmla="*/ 9 h 500"/>
                <a:gd name="T22" fmla="*/ 28 w 498"/>
                <a:gd name="T23" fmla="*/ 6 h 500"/>
                <a:gd name="T24" fmla="*/ 26 w 498"/>
                <a:gd name="T25" fmla="*/ 4 h 500"/>
                <a:gd name="T26" fmla="*/ 23 w 498"/>
                <a:gd name="T27" fmla="*/ 2 h 500"/>
                <a:gd name="T28" fmla="*/ 21 w 498"/>
                <a:gd name="T29" fmla="*/ 1 h 500"/>
                <a:gd name="T30" fmla="*/ 18 w 498"/>
                <a:gd name="T31" fmla="*/ 1 h 500"/>
                <a:gd name="T32" fmla="*/ 14 w 498"/>
                <a:gd name="T33" fmla="*/ 1 h 500"/>
                <a:gd name="T34" fmla="*/ 11 w 498"/>
                <a:gd name="T35" fmla="*/ 1 h 500"/>
                <a:gd name="T36" fmla="*/ 9 w 498"/>
                <a:gd name="T37" fmla="*/ 2 h 500"/>
                <a:gd name="T38" fmla="*/ 6 w 498"/>
                <a:gd name="T39" fmla="*/ 4 h 500"/>
                <a:gd name="T40" fmla="*/ 4 w 498"/>
                <a:gd name="T41" fmla="*/ 6 h 500"/>
                <a:gd name="T42" fmla="*/ 2 w 498"/>
                <a:gd name="T43" fmla="*/ 9 h 500"/>
                <a:gd name="T44" fmla="*/ 1 w 498"/>
                <a:gd name="T45" fmla="*/ 11 h 500"/>
                <a:gd name="T46" fmla="*/ 1 w 498"/>
                <a:gd name="T47" fmla="*/ 14 h 500"/>
                <a:gd name="T48" fmla="*/ 1 w 498"/>
                <a:gd name="T49" fmla="*/ 18 h 500"/>
                <a:gd name="T50" fmla="*/ 1 w 498"/>
                <a:gd name="T51" fmla="*/ 21 h 500"/>
                <a:gd name="T52" fmla="*/ 2 w 498"/>
                <a:gd name="T53" fmla="*/ 23 h 500"/>
                <a:gd name="T54" fmla="*/ 4 w 498"/>
                <a:gd name="T55" fmla="*/ 26 h 500"/>
                <a:gd name="T56" fmla="*/ 6 w 498"/>
                <a:gd name="T57" fmla="*/ 28 h 500"/>
                <a:gd name="T58" fmla="*/ 9 w 498"/>
                <a:gd name="T59" fmla="*/ 30 h 500"/>
                <a:gd name="T60" fmla="*/ 11 w 498"/>
                <a:gd name="T61" fmla="*/ 31 h 500"/>
                <a:gd name="T62" fmla="*/ 14 w 498"/>
                <a:gd name="T63" fmla="*/ 3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33" name="Freeform 72"/>
            <p:cNvSpPr>
              <a:spLocks/>
            </p:cNvSpPr>
            <p:nvPr/>
          </p:nvSpPr>
          <p:spPr bwMode="auto">
            <a:xfrm>
              <a:off x="685" y="1268"/>
              <a:ext cx="200" cy="200"/>
            </a:xfrm>
            <a:custGeom>
              <a:avLst/>
              <a:gdLst>
                <a:gd name="T0" fmla="*/ 0 w 401"/>
                <a:gd name="T1" fmla="*/ 11 h 401"/>
                <a:gd name="T2" fmla="*/ 0 w 401"/>
                <a:gd name="T3" fmla="*/ 8 h 401"/>
                <a:gd name="T4" fmla="*/ 1 w 401"/>
                <a:gd name="T5" fmla="*/ 6 h 401"/>
                <a:gd name="T6" fmla="*/ 2 w 401"/>
                <a:gd name="T7" fmla="*/ 4 h 401"/>
                <a:gd name="T8" fmla="*/ 4 w 401"/>
                <a:gd name="T9" fmla="*/ 2 h 401"/>
                <a:gd name="T10" fmla="*/ 6 w 401"/>
                <a:gd name="T11" fmla="*/ 1 h 401"/>
                <a:gd name="T12" fmla="*/ 8 w 401"/>
                <a:gd name="T13" fmla="*/ 0 h 401"/>
                <a:gd name="T14" fmla="*/ 11 w 401"/>
                <a:gd name="T15" fmla="*/ 0 h 401"/>
                <a:gd name="T16" fmla="*/ 13 w 401"/>
                <a:gd name="T17" fmla="*/ 0 h 401"/>
                <a:gd name="T18" fmla="*/ 16 w 401"/>
                <a:gd name="T19" fmla="*/ 0 h 401"/>
                <a:gd name="T20" fmla="*/ 18 w 401"/>
                <a:gd name="T21" fmla="*/ 1 h 401"/>
                <a:gd name="T22" fmla="*/ 20 w 401"/>
                <a:gd name="T23" fmla="*/ 2 h 401"/>
                <a:gd name="T24" fmla="*/ 22 w 401"/>
                <a:gd name="T25" fmla="*/ 4 h 401"/>
                <a:gd name="T26" fmla="*/ 23 w 401"/>
                <a:gd name="T27" fmla="*/ 6 h 401"/>
                <a:gd name="T28" fmla="*/ 24 w 401"/>
                <a:gd name="T29" fmla="*/ 8 h 401"/>
                <a:gd name="T30" fmla="*/ 25 w 401"/>
                <a:gd name="T31" fmla="*/ 11 h 401"/>
                <a:gd name="T32" fmla="*/ 25 w 401"/>
                <a:gd name="T33" fmla="*/ 13 h 401"/>
                <a:gd name="T34" fmla="*/ 24 w 401"/>
                <a:gd name="T35" fmla="*/ 16 h 401"/>
                <a:gd name="T36" fmla="*/ 23 w 401"/>
                <a:gd name="T37" fmla="*/ 18 h 401"/>
                <a:gd name="T38" fmla="*/ 22 w 401"/>
                <a:gd name="T39" fmla="*/ 20 h 401"/>
                <a:gd name="T40" fmla="*/ 20 w 401"/>
                <a:gd name="T41" fmla="*/ 22 h 401"/>
                <a:gd name="T42" fmla="*/ 18 w 401"/>
                <a:gd name="T43" fmla="*/ 23 h 401"/>
                <a:gd name="T44" fmla="*/ 16 w 401"/>
                <a:gd name="T45" fmla="*/ 24 h 401"/>
                <a:gd name="T46" fmla="*/ 13 w 401"/>
                <a:gd name="T47" fmla="*/ 25 h 401"/>
                <a:gd name="T48" fmla="*/ 11 w 401"/>
                <a:gd name="T49" fmla="*/ 25 h 401"/>
                <a:gd name="T50" fmla="*/ 8 w 401"/>
                <a:gd name="T51" fmla="*/ 24 h 401"/>
                <a:gd name="T52" fmla="*/ 6 w 401"/>
                <a:gd name="T53" fmla="*/ 23 h 401"/>
                <a:gd name="T54" fmla="*/ 4 w 401"/>
                <a:gd name="T55" fmla="*/ 22 h 401"/>
                <a:gd name="T56" fmla="*/ 2 w 401"/>
                <a:gd name="T57" fmla="*/ 20 h 401"/>
                <a:gd name="T58" fmla="*/ 1 w 401"/>
                <a:gd name="T59" fmla="*/ 18 h 401"/>
                <a:gd name="T60" fmla="*/ 0 w 401"/>
                <a:gd name="T61" fmla="*/ 16 h 401"/>
                <a:gd name="T62" fmla="*/ 0 w 401"/>
                <a:gd name="T63" fmla="*/ 13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34" name="Freeform 73"/>
            <p:cNvSpPr>
              <a:spLocks/>
            </p:cNvSpPr>
            <p:nvPr/>
          </p:nvSpPr>
          <p:spPr bwMode="auto">
            <a:xfrm>
              <a:off x="705" y="1268"/>
              <a:ext cx="180" cy="180"/>
            </a:xfrm>
            <a:custGeom>
              <a:avLst/>
              <a:gdLst>
                <a:gd name="T0" fmla="*/ 17 w 361"/>
                <a:gd name="T1" fmla="*/ 2 h 361"/>
                <a:gd name="T2" fmla="*/ 15 w 361"/>
                <a:gd name="T3" fmla="*/ 1 h 361"/>
                <a:gd name="T4" fmla="*/ 13 w 361"/>
                <a:gd name="T5" fmla="*/ 0 h 361"/>
                <a:gd name="T6" fmla="*/ 11 w 361"/>
                <a:gd name="T7" fmla="*/ 0 h 361"/>
                <a:gd name="T8" fmla="*/ 8 w 361"/>
                <a:gd name="T9" fmla="*/ 0 h 361"/>
                <a:gd name="T10" fmla="*/ 6 w 361"/>
                <a:gd name="T11" fmla="*/ 0 h 361"/>
                <a:gd name="T12" fmla="*/ 4 w 361"/>
                <a:gd name="T13" fmla="*/ 1 h 361"/>
                <a:gd name="T14" fmla="*/ 2 w 361"/>
                <a:gd name="T15" fmla="*/ 2 h 361"/>
                <a:gd name="T16" fmla="*/ 0 w 361"/>
                <a:gd name="T17" fmla="*/ 4 h 361"/>
                <a:gd name="T18" fmla="*/ 0 w 361"/>
                <a:gd name="T19" fmla="*/ 4 h 361"/>
                <a:gd name="T20" fmla="*/ 0 w 361"/>
                <a:gd name="T21" fmla="*/ 4 h 361"/>
                <a:gd name="T22" fmla="*/ 2 w 361"/>
                <a:gd name="T23" fmla="*/ 3 h 361"/>
                <a:gd name="T24" fmla="*/ 4 w 361"/>
                <a:gd name="T25" fmla="*/ 2 h 361"/>
                <a:gd name="T26" fmla="*/ 6 w 361"/>
                <a:gd name="T27" fmla="*/ 2 h 361"/>
                <a:gd name="T28" fmla="*/ 8 w 361"/>
                <a:gd name="T29" fmla="*/ 2 h 361"/>
                <a:gd name="T30" fmla="*/ 11 w 361"/>
                <a:gd name="T31" fmla="*/ 3 h 361"/>
                <a:gd name="T32" fmla="*/ 13 w 361"/>
                <a:gd name="T33" fmla="*/ 4 h 361"/>
                <a:gd name="T34" fmla="*/ 15 w 361"/>
                <a:gd name="T35" fmla="*/ 5 h 361"/>
                <a:gd name="T36" fmla="*/ 17 w 361"/>
                <a:gd name="T37" fmla="*/ 7 h 361"/>
                <a:gd name="T38" fmla="*/ 18 w 361"/>
                <a:gd name="T39" fmla="*/ 9 h 361"/>
                <a:gd name="T40" fmla="*/ 19 w 361"/>
                <a:gd name="T41" fmla="*/ 11 h 361"/>
                <a:gd name="T42" fmla="*/ 19 w 361"/>
                <a:gd name="T43" fmla="*/ 13 h 361"/>
                <a:gd name="T44" fmla="*/ 19 w 361"/>
                <a:gd name="T45" fmla="*/ 16 h 361"/>
                <a:gd name="T46" fmla="*/ 19 w 361"/>
                <a:gd name="T47" fmla="*/ 18 h 361"/>
                <a:gd name="T48" fmla="*/ 19 w 361"/>
                <a:gd name="T49" fmla="*/ 20 h 361"/>
                <a:gd name="T50" fmla="*/ 18 w 361"/>
                <a:gd name="T51" fmla="*/ 21 h 361"/>
                <a:gd name="T52" fmla="*/ 18 w 361"/>
                <a:gd name="T53" fmla="*/ 21 h 361"/>
                <a:gd name="T54" fmla="*/ 20 w 361"/>
                <a:gd name="T55" fmla="*/ 19 h 361"/>
                <a:gd name="T56" fmla="*/ 21 w 361"/>
                <a:gd name="T57" fmla="*/ 16 h 361"/>
                <a:gd name="T58" fmla="*/ 22 w 361"/>
                <a:gd name="T59" fmla="*/ 14 h 361"/>
                <a:gd name="T60" fmla="*/ 22 w 361"/>
                <a:gd name="T61" fmla="*/ 11 h 361"/>
                <a:gd name="T62" fmla="*/ 22 w 361"/>
                <a:gd name="T63" fmla="*/ 8 h 361"/>
                <a:gd name="T64" fmla="*/ 21 w 361"/>
                <a:gd name="T65" fmla="*/ 6 h 361"/>
                <a:gd name="T66" fmla="*/ 19 w 361"/>
                <a:gd name="T67" fmla="*/ 4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35" name="Freeform 74"/>
            <p:cNvSpPr>
              <a:spLocks/>
            </p:cNvSpPr>
            <p:nvPr/>
          </p:nvSpPr>
          <p:spPr bwMode="auto">
            <a:xfrm>
              <a:off x="661" y="1525"/>
              <a:ext cx="249" cy="249"/>
            </a:xfrm>
            <a:custGeom>
              <a:avLst/>
              <a:gdLst>
                <a:gd name="T0" fmla="*/ 18 w 498"/>
                <a:gd name="T1" fmla="*/ 31 h 499"/>
                <a:gd name="T2" fmla="*/ 21 w 498"/>
                <a:gd name="T3" fmla="*/ 30 h 499"/>
                <a:gd name="T4" fmla="*/ 23 w 498"/>
                <a:gd name="T5" fmla="*/ 29 h 499"/>
                <a:gd name="T6" fmla="*/ 26 w 498"/>
                <a:gd name="T7" fmla="*/ 27 h 499"/>
                <a:gd name="T8" fmla="*/ 28 w 498"/>
                <a:gd name="T9" fmla="*/ 25 h 499"/>
                <a:gd name="T10" fmla="*/ 30 w 498"/>
                <a:gd name="T11" fmla="*/ 23 h 499"/>
                <a:gd name="T12" fmla="*/ 31 w 498"/>
                <a:gd name="T13" fmla="*/ 20 h 499"/>
                <a:gd name="T14" fmla="*/ 31 w 498"/>
                <a:gd name="T15" fmla="*/ 17 h 499"/>
                <a:gd name="T16" fmla="*/ 31 w 498"/>
                <a:gd name="T17" fmla="*/ 14 h 499"/>
                <a:gd name="T18" fmla="*/ 31 w 498"/>
                <a:gd name="T19" fmla="*/ 11 h 499"/>
                <a:gd name="T20" fmla="*/ 30 w 498"/>
                <a:gd name="T21" fmla="*/ 8 h 499"/>
                <a:gd name="T22" fmla="*/ 28 w 498"/>
                <a:gd name="T23" fmla="*/ 5 h 499"/>
                <a:gd name="T24" fmla="*/ 26 w 498"/>
                <a:gd name="T25" fmla="*/ 3 h 499"/>
                <a:gd name="T26" fmla="*/ 23 w 498"/>
                <a:gd name="T27" fmla="*/ 1 h 499"/>
                <a:gd name="T28" fmla="*/ 21 w 498"/>
                <a:gd name="T29" fmla="*/ 0 h 499"/>
                <a:gd name="T30" fmla="*/ 18 w 498"/>
                <a:gd name="T31" fmla="*/ 0 h 499"/>
                <a:gd name="T32" fmla="*/ 14 w 498"/>
                <a:gd name="T33" fmla="*/ 0 h 499"/>
                <a:gd name="T34" fmla="*/ 11 w 498"/>
                <a:gd name="T35" fmla="*/ 0 h 499"/>
                <a:gd name="T36" fmla="*/ 9 w 498"/>
                <a:gd name="T37" fmla="*/ 1 h 499"/>
                <a:gd name="T38" fmla="*/ 6 w 498"/>
                <a:gd name="T39" fmla="*/ 3 h 499"/>
                <a:gd name="T40" fmla="*/ 4 w 498"/>
                <a:gd name="T41" fmla="*/ 5 h 499"/>
                <a:gd name="T42" fmla="*/ 2 w 498"/>
                <a:gd name="T43" fmla="*/ 8 h 499"/>
                <a:gd name="T44" fmla="*/ 1 w 498"/>
                <a:gd name="T45" fmla="*/ 10 h 499"/>
                <a:gd name="T46" fmla="*/ 1 w 498"/>
                <a:gd name="T47" fmla="*/ 14 h 499"/>
                <a:gd name="T48" fmla="*/ 1 w 498"/>
                <a:gd name="T49" fmla="*/ 17 h 499"/>
                <a:gd name="T50" fmla="*/ 1 w 498"/>
                <a:gd name="T51" fmla="*/ 20 h 499"/>
                <a:gd name="T52" fmla="*/ 2 w 498"/>
                <a:gd name="T53" fmla="*/ 23 h 499"/>
                <a:gd name="T54" fmla="*/ 4 w 498"/>
                <a:gd name="T55" fmla="*/ 25 h 499"/>
                <a:gd name="T56" fmla="*/ 6 w 498"/>
                <a:gd name="T57" fmla="*/ 27 h 499"/>
                <a:gd name="T58" fmla="*/ 9 w 498"/>
                <a:gd name="T59" fmla="*/ 29 h 499"/>
                <a:gd name="T60" fmla="*/ 11 w 498"/>
                <a:gd name="T61" fmla="*/ 30 h 499"/>
                <a:gd name="T62" fmla="*/ 14 w 498"/>
                <a:gd name="T63" fmla="*/ 31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36" name="Freeform 75"/>
            <p:cNvSpPr>
              <a:spLocks/>
            </p:cNvSpPr>
            <p:nvPr/>
          </p:nvSpPr>
          <p:spPr bwMode="auto">
            <a:xfrm>
              <a:off x="685" y="1549"/>
              <a:ext cx="200" cy="201"/>
            </a:xfrm>
            <a:custGeom>
              <a:avLst/>
              <a:gdLst>
                <a:gd name="T0" fmla="*/ 0 w 401"/>
                <a:gd name="T1" fmla="*/ 11 h 403"/>
                <a:gd name="T2" fmla="*/ 0 w 401"/>
                <a:gd name="T3" fmla="*/ 8 h 403"/>
                <a:gd name="T4" fmla="*/ 1 w 401"/>
                <a:gd name="T5" fmla="*/ 6 h 403"/>
                <a:gd name="T6" fmla="*/ 2 w 401"/>
                <a:gd name="T7" fmla="*/ 4 h 403"/>
                <a:gd name="T8" fmla="*/ 4 w 401"/>
                <a:gd name="T9" fmla="*/ 2 h 403"/>
                <a:gd name="T10" fmla="*/ 6 w 401"/>
                <a:gd name="T11" fmla="*/ 1 h 403"/>
                <a:gd name="T12" fmla="*/ 8 w 401"/>
                <a:gd name="T13" fmla="*/ 0 h 403"/>
                <a:gd name="T14" fmla="*/ 11 w 401"/>
                <a:gd name="T15" fmla="*/ 0 h 403"/>
                <a:gd name="T16" fmla="*/ 13 w 401"/>
                <a:gd name="T17" fmla="*/ 0 h 403"/>
                <a:gd name="T18" fmla="*/ 16 w 401"/>
                <a:gd name="T19" fmla="*/ 0 h 403"/>
                <a:gd name="T20" fmla="*/ 18 w 401"/>
                <a:gd name="T21" fmla="*/ 1 h 403"/>
                <a:gd name="T22" fmla="*/ 20 w 401"/>
                <a:gd name="T23" fmla="*/ 2 h 403"/>
                <a:gd name="T24" fmla="*/ 22 w 401"/>
                <a:gd name="T25" fmla="*/ 4 h 403"/>
                <a:gd name="T26" fmla="*/ 23 w 401"/>
                <a:gd name="T27" fmla="*/ 6 h 403"/>
                <a:gd name="T28" fmla="*/ 24 w 401"/>
                <a:gd name="T29" fmla="*/ 8 h 403"/>
                <a:gd name="T30" fmla="*/ 25 w 401"/>
                <a:gd name="T31" fmla="*/ 11 h 403"/>
                <a:gd name="T32" fmla="*/ 25 w 401"/>
                <a:gd name="T33" fmla="*/ 13 h 403"/>
                <a:gd name="T34" fmla="*/ 24 w 401"/>
                <a:gd name="T35" fmla="*/ 16 h 403"/>
                <a:gd name="T36" fmla="*/ 23 w 401"/>
                <a:gd name="T37" fmla="*/ 18 h 403"/>
                <a:gd name="T38" fmla="*/ 22 w 401"/>
                <a:gd name="T39" fmla="*/ 20 h 403"/>
                <a:gd name="T40" fmla="*/ 20 w 401"/>
                <a:gd name="T41" fmla="*/ 22 h 403"/>
                <a:gd name="T42" fmla="*/ 18 w 401"/>
                <a:gd name="T43" fmla="*/ 23 h 403"/>
                <a:gd name="T44" fmla="*/ 16 w 401"/>
                <a:gd name="T45" fmla="*/ 24 h 403"/>
                <a:gd name="T46" fmla="*/ 13 w 401"/>
                <a:gd name="T47" fmla="*/ 25 h 403"/>
                <a:gd name="T48" fmla="*/ 11 w 401"/>
                <a:gd name="T49" fmla="*/ 25 h 403"/>
                <a:gd name="T50" fmla="*/ 8 w 401"/>
                <a:gd name="T51" fmla="*/ 24 h 403"/>
                <a:gd name="T52" fmla="*/ 6 w 401"/>
                <a:gd name="T53" fmla="*/ 23 h 403"/>
                <a:gd name="T54" fmla="*/ 4 w 401"/>
                <a:gd name="T55" fmla="*/ 22 h 403"/>
                <a:gd name="T56" fmla="*/ 2 w 401"/>
                <a:gd name="T57" fmla="*/ 20 h 403"/>
                <a:gd name="T58" fmla="*/ 1 w 401"/>
                <a:gd name="T59" fmla="*/ 18 h 403"/>
                <a:gd name="T60" fmla="*/ 0 w 401"/>
                <a:gd name="T61" fmla="*/ 16 h 403"/>
                <a:gd name="T62" fmla="*/ 0 w 401"/>
                <a:gd name="T63" fmla="*/ 13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37" name="Freeform 76"/>
            <p:cNvSpPr>
              <a:spLocks/>
            </p:cNvSpPr>
            <p:nvPr/>
          </p:nvSpPr>
          <p:spPr bwMode="auto">
            <a:xfrm>
              <a:off x="716" y="1549"/>
              <a:ext cx="169" cy="189"/>
            </a:xfrm>
            <a:custGeom>
              <a:avLst/>
              <a:gdLst>
                <a:gd name="T0" fmla="*/ 16 w 339"/>
                <a:gd name="T1" fmla="*/ 3 h 378"/>
                <a:gd name="T2" fmla="*/ 14 w 339"/>
                <a:gd name="T3" fmla="*/ 1 h 378"/>
                <a:gd name="T4" fmla="*/ 12 w 339"/>
                <a:gd name="T5" fmla="*/ 1 h 378"/>
                <a:gd name="T6" fmla="*/ 9 w 339"/>
                <a:gd name="T7" fmla="*/ 1 h 378"/>
                <a:gd name="T8" fmla="*/ 7 w 339"/>
                <a:gd name="T9" fmla="*/ 1 h 378"/>
                <a:gd name="T10" fmla="*/ 5 w 339"/>
                <a:gd name="T11" fmla="*/ 1 h 378"/>
                <a:gd name="T12" fmla="*/ 2 w 339"/>
                <a:gd name="T13" fmla="*/ 1 h 378"/>
                <a:gd name="T14" fmla="*/ 0 w 339"/>
                <a:gd name="T15" fmla="*/ 3 h 378"/>
                <a:gd name="T16" fmla="*/ 0 w 339"/>
                <a:gd name="T17" fmla="*/ 3 h 378"/>
                <a:gd name="T18" fmla="*/ 2 w 339"/>
                <a:gd name="T19" fmla="*/ 3 h 378"/>
                <a:gd name="T20" fmla="*/ 3 w 339"/>
                <a:gd name="T21" fmla="*/ 3 h 378"/>
                <a:gd name="T22" fmla="*/ 5 w 339"/>
                <a:gd name="T23" fmla="*/ 3 h 378"/>
                <a:gd name="T24" fmla="*/ 7 w 339"/>
                <a:gd name="T25" fmla="*/ 3 h 378"/>
                <a:gd name="T26" fmla="*/ 9 w 339"/>
                <a:gd name="T27" fmla="*/ 3 h 378"/>
                <a:gd name="T28" fmla="*/ 11 w 339"/>
                <a:gd name="T29" fmla="*/ 3 h 378"/>
                <a:gd name="T30" fmla="*/ 13 w 339"/>
                <a:gd name="T31" fmla="*/ 5 h 378"/>
                <a:gd name="T32" fmla="*/ 15 w 339"/>
                <a:gd name="T33" fmla="*/ 6 h 378"/>
                <a:gd name="T34" fmla="*/ 17 w 339"/>
                <a:gd name="T35" fmla="*/ 9 h 378"/>
                <a:gd name="T36" fmla="*/ 17 w 339"/>
                <a:gd name="T37" fmla="*/ 11 h 378"/>
                <a:gd name="T38" fmla="*/ 18 w 339"/>
                <a:gd name="T39" fmla="*/ 13 h 378"/>
                <a:gd name="T40" fmla="*/ 18 w 339"/>
                <a:gd name="T41" fmla="*/ 15 h 378"/>
                <a:gd name="T42" fmla="*/ 17 w 339"/>
                <a:gd name="T43" fmla="*/ 19 h 378"/>
                <a:gd name="T44" fmla="*/ 16 w 339"/>
                <a:gd name="T45" fmla="*/ 21 h 378"/>
                <a:gd name="T46" fmla="*/ 15 w 339"/>
                <a:gd name="T47" fmla="*/ 23 h 378"/>
                <a:gd name="T48" fmla="*/ 16 w 339"/>
                <a:gd name="T49" fmla="*/ 23 h 378"/>
                <a:gd name="T50" fmla="*/ 18 w 339"/>
                <a:gd name="T51" fmla="*/ 21 h 378"/>
                <a:gd name="T52" fmla="*/ 20 w 339"/>
                <a:gd name="T53" fmla="*/ 18 h 378"/>
                <a:gd name="T54" fmla="*/ 21 w 339"/>
                <a:gd name="T55" fmla="*/ 14 h 378"/>
                <a:gd name="T56" fmla="*/ 21 w 339"/>
                <a:gd name="T57" fmla="*/ 12 h 378"/>
                <a:gd name="T58" fmla="*/ 20 w 339"/>
                <a:gd name="T59" fmla="*/ 9 h 378"/>
                <a:gd name="T60" fmla="*/ 19 w 339"/>
                <a:gd name="T61" fmla="*/ 6 h 378"/>
                <a:gd name="T62" fmla="*/ 18 w 339"/>
                <a:gd name="T63" fmla="*/ 5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38" name="Freeform 77"/>
            <p:cNvSpPr>
              <a:spLocks/>
            </p:cNvSpPr>
            <p:nvPr/>
          </p:nvSpPr>
          <p:spPr bwMode="auto">
            <a:xfrm>
              <a:off x="661" y="1790"/>
              <a:ext cx="249" cy="250"/>
            </a:xfrm>
            <a:custGeom>
              <a:avLst/>
              <a:gdLst>
                <a:gd name="T0" fmla="*/ 18 w 498"/>
                <a:gd name="T1" fmla="*/ 31 h 500"/>
                <a:gd name="T2" fmla="*/ 21 w 498"/>
                <a:gd name="T3" fmla="*/ 31 h 500"/>
                <a:gd name="T4" fmla="*/ 23 w 498"/>
                <a:gd name="T5" fmla="*/ 30 h 500"/>
                <a:gd name="T6" fmla="*/ 26 w 498"/>
                <a:gd name="T7" fmla="*/ 28 h 500"/>
                <a:gd name="T8" fmla="*/ 28 w 498"/>
                <a:gd name="T9" fmla="*/ 26 h 500"/>
                <a:gd name="T10" fmla="*/ 30 w 498"/>
                <a:gd name="T11" fmla="*/ 23 h 500"/>
                <a:gd name="T12" fmla="*/ 31 w 498"/>
                <a:gd name="T13" fmla="*/ 21 h 500"/>
                <a:gd name="T14" fmla="*/ 31 w 498"/>
                <a:gd name="T15" fmla="*/ 18 h 500"/>
                <a:gd name="T16" fmla="*/ 31 w 498"/>
                <a:gd name="T17" fmla="*/ 15 h 500"/>
                <a:gd name="T18" fmla="*/ 31 w 498"/>
                <a:gd name="T19" fmla="*/ 12 h 500"/>
                <a:gd name="T20" fmla="*/ 30 w 498"/>
                <a:gd name="T21" fmla="*/ 9 h 500"/>
                <a:gd name="T22" fmla="*/ 28 w 498"/>
                <a:gd name="T23" fmla="*/ 6 h 500"/>
                <a:gd name="T24" fmla="*/ 26 w 498"/>
                <a:gd name="T25" fmla="*/ 4 h 500"/>
                <a:gd name="T26" fmla="*/ 23 w 498"/>
                <a:gd name="T27" fmla="*/ 2 h 500"/>
                <a:gd name="T28" fmla="*/ 21 w 498"/>
                <a:gd name="T29" fmla="*/ 1 h 500"/>
                <a:gd name="T30" fmla="*/ 18 w 498"/>
                <a:gd name="T31" fmla="*/ 1 h 500"/>
                <a:gd name="T32" fmla="*/ 14 w 498"/>
                <a:gd name="T33" fmla="*/ 1 h 500"/>
                <a:gd name="T34" fmla="*/ 11 w 498"/>
                <a:gd name="T35" fmla="*/ 1 h 500"/>
                <a:gd name="T36" fmla="*/ 9 w 498"/>
                <a:gd name="T37" fmla="*/ 2 h 500"/>
                <a:gd name="T38" fmla="*/ 6 w 498"/>
                <a:gd name="T39" fmla="*/ 4 h 500"/>
                <a:gd name="T40" fmla="*/ 4 w 498"/>
                <a:gd name="T41" fmla="*/ 6 h 500"/>
                <a:gd name="T42" fmla="*/ 2 w 498"/>
                <a:gd name="T43" fmla="*/ 9 h 500"/>
                <a:gd name="T44" fmla="*/ 1 w 498"/>
                <a:gd name="T45" fmla="*/ 11 h 500"/>
                <a:gd name="T46" fmla="*/ 1 w 498"/>
                <a:gd name="T47" fmla="*/ 15 h 500"/>
                <a:gd name="T48" fmla="*/ 1 w 498"/>
                <a:gd name="T49" fmla="*/ 18 h 500"/>
                <a:gd name="T50" fmla="*/ 1 w 498"/>
                <a:gd name="T51" fmla="*/ 21 h 500"/>
                <a:gd name="T52" fmla="*/ 2 w 498"/>
                <a:gd name="T53" fmla="*/ 23 h 500"/>
                <a:gd name="T54" fmla="*/ 4 w 498"/>
                <a:gd name="T55" fmla="*/ 26 h 500"/>
                <a:gd name="T56" fmla="*/ 6 w 498"/>
                <a:gd name="T57" fmla="*/ 28 h 500"/>
                <a:gd name="T58" fmla="*/ 9 w 498"/>
                <a:gd name="T59" fmla="*/ 30 h 500"/>
                <a:gd name="T60" fmla="*/ 11 w 498"/>
                <a:gd name="T61" fmla="*/ 31 h 500"/>
                <a:gd name="T62" fmla="*/ 14 w 498"/>
                <a:gd name="T63" fmla="*/ 3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39" name="Freeform 78"/>
            <p:cNvSpPr>
              <a:spLocks/>
            </p:cNvSpPr>
            <p:nvPr/>
          </p:nvSpPr>
          <p:spPr bwMode="auto">
            <a:xfrm>
              <a:off x="685" y="1814"/>
              <a:ext cx="200" cy="201"/>
            </a:xfrm>
            <a:custGeom>
              <a:avLst/>
              <a:gdLst>
                <a:gd name="T0" fmla="*/ 0 w 401"/>
                <a:gd name="T1" fmla="*/ 12 h 400"/>
                <a:gd name="T2" fmla="*/ 0 w 401"/>
                <a:gd name="T3" fmla="*/ 9 h 400"/>
                <a:gd name="T4" fmla="*/ 1 w 401"/>
                <a:gd name="T5" fmla="*/ 7 h 400"/>
                <a:gd name="T6" fmla="*/ 2 w 401"/>
                <a:gd name="T7" fmla="*/ 5 h 400"/>
                <a:gd name="T8" fmla="*/ 4 w 401"/>
                <a:gd name="T9" fmla="*/ 3 h 400"/>
                <a:gd name="T10" fmla="*/ 6 w 401"/>
                <a:gd name="T11" fmla="*/ 2 h 400"/>
                <a:gd name="T12" fmla="*/ 8 w 401"/>
                <a:gd name="T13" fmla="*/ 1 h 400"/>
                <a:gd name="T14" fmla="*/ 11 w 401"/>
                <a:gd name="T15" fmla="*/ 1 h 400"/>
                <a:gd name="T16" fmla="*/ 13 w 401"/>
                <a:gd name="T17" fmla="*/ 1 h 400"/>
                <a:gd name="T18" fmla="*/ 16 w 401"/>
                <a:gd name="T19" fmla="*/ 1 h 400"/>
                <a:gd name="T20" fmla="*/ 18 w 401"/>
                <a:gd name="T21" fmla="*/ 2 h 400"/>
                <a:gd name="T22" fmla="*/ 20 w 401"/>
                <a:gd name="T23" fmla="*/ 3 h 400"/>
                <a:gd name="T24" fmla="*/ 22 w 401"/>
                <a:gd name="T25" fmla="*/ 5 h 400"/>
                <a:gd name="T26" fmla="*/ 23 w 401"/>
                <a:gd name="T27" fmla="*/ 7 h 400"/>
                <a:gd name="T28" fmla="*/ 24 w 401"/>
                <a:gd name="T29" fmla="*/ 9 h 400"/>
                <a:gd name="T30" fmla="*/ 25 w 401"/>
                <a:gd name="T31" fmla="*/ 12 h 400"/>
                <a:gd name="T32" fmla="*/ 25 w 401"/>
                <a:gd name="T33" fmla="*/ 14 h 400"/>
                <a:gd name="T34" fmla="*/ 24 w 401"/>
                <a:gd name="T35" fmla="*/ 17 h 400"/>
                <a:gd name="T36" fmla="*/ 23 w 401"/>
                <a:gd name="T37" fmla="*/ 19 h 400"/>
                <a:gd name="T38" fmla="*/ 22 w 401"/>
                <a:gd name="T39" fmla="*/ 21 h 400"/>
                <a:gd name="T40" fmla="*/ 20 w 401"/>
                <a:gd name="T41" fmla="*/ 23 h 400"/>
                <a:gd name="T42" fmla="*/ 18 w 401"/>
                <a:gd name="T43" fmla="*/ 24 h 400"/>
                <a:gd name="T44" fmla="*/ 16 w 401"/>
                <a:gd name="T45" fmla="*/ 25 h 400"/>
                <a:gd name="T46" fmla="*/ 13 w 401"/>
                <a:gd name="T47" fmla="*/ 26 h 400"/>
                <a:gd name="T48" fmla="*/ 11 w 401"/>
                <a:gd name="T49" fmla="*/ 26 h 400"/>
                <a:gd name="T50" fmla="*/ 8 w 401"/>
                <a:gd name="T51" fmla="*/ 25 h 400"/>
                <a:gd name="T52" fmla="*/ 6 w 401"/>
                <a:gd name="T53" fmla="*/ 24 h 400"/>
                <a:gd name="T54" fmla="*/ 4 w 401"/>
                <a:gd name="T55" fmla="*/ 23 h 400"/>
                <a:gd name="T56" fmla="*/ 2 w 401"/>
                <a:gd name="T57" fmla="*/ 21 h 400"/>
                <a:gd name="T58" fmla="*/ 1 w 401"/>
                <a:gd name="T59" fmla="*/ 19 h 400"/>
                <a:gd name="T60" fmla="*/ 0 w 401"/>
                <a:gd name="T61" fmla="*/ 17 h 400"/>
                <a:gd name="T62" fmla="*/ 0 w 401"/>
                <a:gd name="T63" fmla="*/ 14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40" name="Freeform 79"/>
            <p:cNvSpPr>
              <a:spLocks/>
            </p:cNvSpPr>
            <p:nvPr/>
          </p:nvSpPr>
          <p:spPr bwMode="auto">
            <a:xfrm>
              <a:off x="705" y="1814"/>
              <a:ext cx="180" cy="181"/>
            </a:xfrm>
            <a:custGeom>
              <a:avLst/>
              <a:gdLst>
                <a:gd name="T0" fmla="*/ 17 w 361"/>
                <a:gd name="T1" fmla="*/ 3 h 361"/>
                <a:gd name="T2" fmla="*/ 15 w 361"/>
                <a:gd name="T3" fmla="*/ 2 h 361"/>
                <a:gd name="T4" fmla="*/ 13 w 361"/>
                <a:gd name="T5" fmla="*/ 1 h 361"/>
                <a:gd name="T6" fmla="*/ 11 w 361"/>
                <a:gd name="T7" fmla="*/ 1 h 361"/>
                <a:gd name="T8" fmla="*/ 8 w 361"/>
                <a:gd name="T9" fmla="*/ 1 h 361"/>
                <a:gd name="T10" fmla="*/ 6 w 361"/>
                <a:gd name="T11" fmla="*/ 1 h 361"/>
                <a:gd name="T12" fmla="*/ 4 w 361"/>
                <a:gd name="T13" fmla="*/ 2 h 361"/>
                <a:gd name="T14" fmla="*/ 2 w 361"/>
                <a:gd name="T15" fmla="*/ 3 h 361"/>
                <a:gd name="T16" fmla="*/ 0 w 361"/>
                <a:gd name="T17" fmla="*/ 4 h 361"/>
                <a:gd name="T18" fmla="*/ 0 w 361"/>
                <a:gd name="T19" fmla="*/ 5 h 361"/>
                <a:gd name="T20" fmla="*/ 0 w 361"/>
                <a:gd name="T21" fmla="*/ 5 h 361"/>
                <a:gd name="T22" fmla="*/ 2 w 361"/>
                <a:gd name="T23" fmla="*/ 4 h 361"/>
                <a:gd name="T24" fmla="*/ 4 w 361"/>
                <a:gd name="T25" fmla="*/ 3 h 361"/>
                <a:gd name="T26" fmla="*/ 6 w 361"/>
                <a:gd name="T27" fmla="*/ 3 h 361"/>
                <a:gd name="T28" fmla="*/ 8 w 361"/>
                <a:gd name="T29" fmla="*/ 3 h 361"/>
                <a:gd name="T30" fmla="*/ 11 w 361"/>
                <a:gd name="T31" fmla="*/ 4 h 361"/>
                <a:gd name="T32" fmla="*/ 13 w 361"/>
                <a:gd name="T33" fmla="*/ 4 h 361"/>
                <a:gd name="T34" fmla="*/ 15 w 361"/>
                <a:gd name="T35" fmla="*/ 6 h 361"/>
                <a:gd name="T36" fmla="*/ 17 w 361"/>
                <a:gd name="T37" fmla="*/ 8 h 361"/>
                <a:gd name="T38" fmla="*/ 18 w 361"/>
                <a:gd name="T39" fmla="*/ 10 h 361"/>
                <a:gd name="T40" fmla="*/ 19 w 361"/>
                <a:gd name="T41" fmla="*/ 12 h 361"/>
                <a:gd name="T42" fmla="*/ 19 w 361"/>
                <a:gd name="T43" fmla="*/ 14 h 361"/>
                <a:gd name="T44" fmla="*/ 19 w 361"/>
                <a:gd name="T45" fmla="*/ 17 h 361"/>
                <a:gd name="T46" fmla="*/ 19 w 361"/>
                <a:gd name="T47" fmla="*/ 19 h 361"/>
                <a:gd name="T48" fmla="*/ 19 w 361"/>
                <a:gd name="T49" fmla="*/ 21 h 361"/>
                <a:gd name="T50" fmla="*/ 18 w 361"/>
                <a:gd name="T51" fmla="*/ 22 h 361"/>
                <a:gd name="T52" fmla="*/ 18 w 361"/>
                <a:gd name="T53" fmla="*/ 22 h 361"/>
                <a:gd name="T54" fmla="*/ 20 w 361"/>
                <a:gd name="T55" fmla="*/ 20 h 361"/>
                <a:gd name="T56" fmla="*/ 21 w 361"/>
                <a:gd name="T57" fmla="*/ 17 h 361"/>
                <a:gd name="T58" fmla="*/ 22 w 361"/>
                <a:gd name="T59" fmla="*/ 14 h 361"/>
                <a:gd name="T60" fmla="*/ 22 w 361"/>
                <a:gd name="T61" fmla="*/ 12 h 361"/>
                <a:gd name="T62" fmla="*/ 22 w 361"/>
                <a:gd name="T63" fmla="*/ 9 h 361"/>
                <a:gd name="T64" fmla="*/ 21 w 361"/>
                <a:gd name="T65" fmla="*/ 7 h 361"/>
                <a:gd name="T66" fmla="*/ 19 w 361"/>
                <a:gd name="T67" fmla="*/ 5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grpSp>
      <p:grpSp>
        <p:nvGrpSpPr>
          <p:cNvPr id="8196" name="Group 61"/>
          <p:cNvGrpSpPr>
            <a:grpSpLocks/>
          </p:cNvGrpSpPr>
          <p:nvPr/>
        </p:nvGrpSpPr>
        <p:grpSpPr bwMode="auto">
          <a:xfrm>
            <a:off x="5221288" y="1030288"/>
            <a:ext cx="319087" cy="355600"/>
            <a:chOff x="410" y="1186"/>
            <a:chExt cx="745" cy="919"/>
          </a:xfrm>
        </p:grpSpPr>
        <p:sp>
          <p:nvSpPr>
            <p:cNvPr id="8305" name="Freeform 62"/>
            <p:cNvSpPr>
              <a:spLocks/>
            </p:cNvSpPr>
            <p:nvPr/>
          </p:nvSpPr>
          <p:spPr bwMode="auto">
            <a:xfrm>
              <a:off x="410" y="1186"/>
              <a:ext cx="745" cy="919"/>
            </a:xfrm>
            <a:custGeom>
              <a:avLst/>
              <a:gdLst>
                <a:gd name="T0" fmla="*/ 94 w 1489"/>
                <a:gd name="T1" fmla="*/ 42 h 1836"/>
                <a:gd name="T2" fmla="*/ 73 w 1489"/>
                <a:gd name="T3" fmla="*/ 30 h 1836"/>
                <a:gd name="T4" fmla="*/ 78 w 1489"/>
                <a:gd name="T5" fmla="*/ 25 h 1836"/>
                <a:gd name="T6" fmla="*/ 82 w 1489"/>
                <a:gd name="T7" fmla="*/ 22 h 1836"/>
                <a:gd name="T8" fmla="*/ 86 w 1489"/>
                <a:gd name="T9" fmla="*/ 20 h 1836"/>
                <a:gd name="T10" fmla="*/ 88 w 1489"/>
                <a:gd name="T11" fmla="*/ 20 h 1836"/>
                <a:gd name="T12" fmla="*/ 90 w 1489"/>
                <a:gd name="T13" fmla="*/ 20 h 1836"/>
                <a:gd name="T14" fmla="*/ 72 w 1489"/>
                <a:gd name="T15" fmla="*/ 8 h 1836"/>
                <a:gd name="T16" fmla="*/ 23 w 1489"/>
                <a:gd name="T17" fmla="*/ 8 h 1836"/>
                <a:gd name="T18" fmla="*/ 4 w 1489"/>
                <a:gd name="T19" fmla="*/ 20 h 1836"/>
                <a:gd name="T20" fmla="*/ 6 w 1489"/>
                <a:gd name="T21" fmla="*/ 20 h 1836"/>
                <a:gd name="T22" fmla="*/ 8 w 1489"/>
                <a:gd name="T23" fmla="*/ 20 h 1836"/>
                <a:gd name="T24" fmla="*/ 12 w 1489"/>
                <a:gd name="T25" fmla="*/ 22 h 1836"/>
                <a:gd name="T26" fmla="*/ 17 w 1489"/>
                <a:gd name="T27" fmla="*/ 25 h 1836"/>
                <a:gd name="T28" fmla="*/ 21 w 1489"/>
                <a:gd name="T29" fmla="*/ 30 h 1836"/>
                <a:gd name="T30" fmla="*/ 22 w 1489"/>
                <a:gd name="T31" fmla="*/ 33 h 1836"/>
                <a:gd name="T32" fmla="*/ 23 w 1489"/>
                <a:gd name="T33" fmla="*/ 42 h 1836"/>
                <a:gd name="T34" fmla="*/ 4 w 1489"/>
                <a:gd name="T35" fmla="*/ 55 h 1836"/>
                <a:gd name="T36" fmla="*/ 6 w 1489"/>
                <a:gd name="T37" fmla="*/ 55 h 1836"/>
                <a:gd name="T38" fmla="*/ 8 w 1489"/>
                <a:gd name="T39" fmla="*/ 55 h 1836"/>
                <a:gd name="T40" fmla="*/ 12 w 1489"/>
                <a:gd name="T41" fmla="*/ 56 h 1836"/>
                <a:gd name="T42" fmla="*/ 17 w 1489"/>
                <a:gd name="T43" fmla="*/ 60 h 1836"/>
                <a:gd name="T44" fmla="*/ 21 w 1489"/>
                <a:gd name="T45" fmla="*/ 65 h 1836"/>
                <a:gd name="T46" fmla="*/ 22 w 1489"/>
                <a:gd name="T47" fmla="*/ 68 h 1836"/>
                <a:gd name="T48" fmla="*/ 23 w 1489"/>
                <a:gd name="T49" fmla="*/ 76 h 1836"/>
                <a:gd name="T50" fmla="*/ 4 w 1489"/>
                <a:gd name="T51" fmla="*/ 88 h 1836"/>
                <a:gd name="T52" fmla="*/ 6 w 1489"/>
                <a:gd name="T53" fmla="*/ 88 h 1836"/>
                <a:gd name="T54" fmla="*/ 8 w 1489"/>
                <a:gd name="T55" fmla="*/ 89 h 1836"/>
                <a:gd name="T56" fmla="*/ 12 w 1489"/>
                <a:gd name="T57" fmla="*/ 90 h 1836"/>
                <a:gd name="T58" fmla="*/ 17 w 1489"/>
                <a:gd name="T59" fmla="*/ 93 h 1836"/>
                <a:gd name="T60" fmla="*/ 21 w 1489"/>
                <a:gd name="T61" fmla="*/ 99 h 1836"/>
                <a:gd name="T62" fmla="*/ 22 w 1489"/>
                <a:gd name="T63" fmla="*/ 101 h 1836"/>
                <a:gd name="T64" fmla="*/ 23 w 1489"/>
                <a:gd name="T65" fmla="*/ 115 h 1836"/>
                <a:gd name="T66" fmla="*/ 73 w 1489"/>
                <a:gd name="T67" fmla="*/ 98 h 1836"/>
                <a:gd name="T68" fmla="*/ 78 w 1489"/>
                <a:gd name="T69" fmla="*/ 93 h 1836"/>
                <a:gd name="T70" fmla="*/ 82 w 1489"/>
                <a:gd name="T71" fmla="*/ 90 h 1836"/>
                <a:gd name="T72" fmla="*/ 86 w 1489"/>
                <a:gd name="T73" fmla="*/ 89 h 1836"/>
                <a:gd name="T74" fmla="*/ 88 w 1489"/>
                <a:gd name="T75" fmla="*/ 88 h 1836"/>
                <a:gd name="T76" fmla="*/ 90 w 1489"/>
                <a:gd name="T77" fmla="*/ 88 h 1836"/>
                <a:gd name="T78" fmla="*/ 72 w 1489"/>
                <a:gd name="T79" fmla="*/ 76 h 1836"/>
                <a:gd name="T80" fmla="*/ 75 w 1489"/>
                <a:gd name="T81" fmla="*/ 62 h 1836"/>
                <a:gd name="T82" fmla="*/ 79 w 1489"/>
                <a:gd name="T83" fmla="*/ 58 h 1836"/>
                <a:gd name="T84" fmla="*/ 83 w 1489"/>
                <a:gd name="T85" fmla="*/ 56 h 1836"/>
                <a:gd name="T86" fmla="*/ 87 w 1489"/>
                <a:gd name="T87" fmla="*/ 55 h 1836"/>
                <a:gd name="T88" fmla="*/ 89 w 1489"/>
                <a:gd name="T89" fmla="*/ 55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06" name="Freeform 63"/>
            <p:cNvSpPr>
              <a:spLocks/>
            </p:cNvSpPr>
            <p:nvPr/>
          </p:nvSpPr>
          <p:spPr bwMode="auto">
            <a:xfrm>
              <a:off x="426" y="1203"/>
              <a:ext cx="712" cy="885"/>
            </a:xfrm>
            <a:custGeom>
              <a:avLst/>
              <a:gdLst>
                <a:gd name="T0" fmla="*/ 89 w 1423"/>
                <a:gd name="T1" fmla="*/ 41 h 1772"/>
                <a:gd name="T2" fmla="*/ 69 w 1423"/>
                <a:gd name="T3" fmla="*/ 26 h 1772"/>
                <a:gd name="T4" fmla="*/ 74 w 1423"/>
                <a:gd name="T5" fmla="*/ 20 h 1772"/>
                <a:gd name="T6" fmla="*/ 79 w 1423"/>
                <a:gd name="T7" fmla="*/ 17 h 1772"/>
                <a:gd name="T8" fmla="*/ 83 w 1423"/>
                <a:gd name="T9" fmla="*/ 15 h 1772"/>
                <a:gd name="T10" fmla="*/ 86 w 1423"/>
                <a:gd name="T11" fmla="*/ 15 h 1772"/>
                <a:gd name="T12" fmla="*/ 88 w 1423"/>
                <a:gd name="T13" fmla="*/ 15 h 1772"/>
                <a:gd name="T14" fmla="*/ 68 w 1423"/>
                <a:gd name="T15" fmla="*/ 7 h 1772"/>
                <a:gd name="T16" fmla="*/ 23 w 1423"/>
                <a:gd name="T17" fmla="*/ 7 h 1772"/>
                <a:gd name="T18" fmla="*/ 2 w 1423"/>
                <a:gd name="T19" fmla="*/ 15 h 1772"/>
                <a:gd name="T20" fmla="*/ 4 w 1423"/>
                <a:gd name="T21" fmla="*/ 15 h 1772"/>
                <a:gd name="T22" fmla="*/ 7 w 1423"/>
                <a:gd name="T23" fmla="*/ 15 h 1772"/>
                <a:gd name="T24" fmla="*/ 11 w 1423"/>
                <a:gd name="T25" fmla="*/ 17 h 1772"/>
                <a:gd name="T26" fmla="*/ 16 w 1423"/>
                <a:gd name="T27" fmla="*/ 20 h 1772"/>
                <a:gd name="T28" fmla="*/ 21 w 1423"/>
                <a:gd name="T29" fmla="*/ 26 h 1772"/>
                <a:gd name="T30" fmla="*/ 22 w 1423"/>
                <a:gd name="T31" fmla="*/ 29 h 1772"/>
                <a:gd name="T32" fmla="*/ 23 w 1423"/>
                <a:gd name="T33" fmla="*/ 41 h 1772"/>
                <a:gd name="T34" fmla="*/ 2 w 1423"/>
                <a:gd name="T35" fmla="*/ 50 h 1772"/>
                <a:gd name="T36" fmla="*/ 4 w 1423"/>
                <a:gd name="T37" fmla="*/ 50 h 1772"/>
                <a:gd name="T38" fmla="*/ 7 w 1423"/>
                <a:gd name="T39" fmla="*/ 50 h 1772"/>
                <a:gd name="T40" fmla="*/ 11 w 1423"/>
                <a:gd name="T41" fmla="*/ 52 h 1772"/>
                <a:gd name="T42" fmla="*/ 16 w 1423"/>
                <a:gd name="T43" fmla="*/ 55 h 1772"/>
                <a:gd name="T44" fmla="*/ 21 w 1423"/>
                <a:gd name="T45" fmla="*/ 61 h 1772"/>
                <a:gd name="T46" fmla="*/ 22 w 1423"/>
                <a:gd name="T47" fmla="*/ 64 h 1772"/>
                <a:gd name="T48" fmla="*/ 23 w 1423"/>
                <a:gd name="T49" fmla="*/ 75 h 1772"/>
                <a:gd name="T50" fmla="*/ 2 w 1423"/>
                <a:gd name="T51" fmla="*/ 83 h 1772"/>
                <a:gd name="T52" fmla="*/ 4 w 1423"/>
                <a:gd name="T53" fmla="*/ 83 h 1772"/>
                <a:gd name="T54" fmla="*/ 7 w 1423"/>
                <a:gd name="T55" fmla="*/ 84 h 1772"/>
                <a:gd name="T56" fmla="*/ 11 w 1423"/>
                <a:gd name="T57" fmla="*/ 85 h 1772"/>
                <a:gd name="T58" fmla="*/ 16 w 1423"/>
                <a:gd name="T59" fmla="*/ 89 h 1772"/>
                <a:gd name="T60" fmla="*/ 21 w 1423"/>
                <a:gd name="T61" fmla="*/ 95 h 1772"/>
                <a:gd name="T62" fmla="*/ 22 w 1423"/>
                <a:gd name="T63" fmla="*/ 98 h 1772"/>
                <a:gd name="T64" fmla="*/ 23 w 1423"/>
                <a:gd name="T65" fmla="*/ 110 h 1772"/>
                <a:gd name="T66" fmla="*/ 69 w 1423"/>
                <a:gd name="T67" fmla="*/ 94 h 1772"/>
                <a:gd name="T68" fmla="*/ 74 w 1423"/>
                <a:gd name="T69" fmla="*/ 89 h 1772"/>
                <a:gd name="T70" fmla="*/ 79 w 1423"/>
                <a:gd name="T71" fmla="*/ 85 h 1772"/>
                <a:gd name="T72" fmla="*/ 83 w 1423"/>
                <a:gd name="T73" fmla="*/ 84 h 1772"/>
                <a:gd name="T74" fmla="*/ 86 w 1423"/>
                <a:gd name="T75" fmla="*/ 83 h 1772"/>
                <a:gd name="T76" fmla="*/ 88 w 1423"/>
                <a:gd name="T77" fmla="*/ 83 h 1772"/>
                <a:gd name="T78" fmla="*/ 68 w 1423"/>
                <a:gd name="T79" fmla="*/ 75 h 1772"/>
                <a:gd name="T80" fmla="*/ 71 w 1423"/>
                <a:gd name="T81" fmla="*/ 58 h 1772"/>
                <a:gd name="T82" fmla="*/ 76 w 1423"/>
                <a:gd name="T83" fmla="*/ 54 h 1772"/>
                <a:gd name="T84" fmla="*/ 81 w 1423"/>
                <a:gd name="T85" fmla="*/ 51 h 1772"/>
                <a:gd name="T86" fmla="*/ 84 w 1423"/>
                <a:gd name="T87" fmla="*/ 50 h 1772"/>
                <a:gd name="T88" fmla="*/ 87 w 1423"/>
                <a:gd name="T89" fmla="*/ 5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07" name="Freeform 64"/>
            <p:cNvSpPr>
              <a:spLocks/>
            </p:cNvSpPr>
            <p:nvPr/>
          </p:nvSpPr>
          <p:spPr bwMode="auto">
            <a:xfrm>
              <a:off x="967" y="1563"/>
              <a:ext cx="147" cy="102"/>
            </a:xfrm>
            <a:custGeom>
              <a:avLst/>
              <a:gdLst>
                <a:gd name="T0" fmla="*/ 18 w 294"/>
                <a:gd name="T1" fmla="*/ 0 h 205"/>
                <a:gd name="T2" fmla="*/ 18 w 294"/>
                <a:gd name="T3" fmla="*/ 1 h 205"/>
                <a:gd name="T4" fmla="*/ 18 w 294"/>
                <a:gd name="T5" fmla="*/ 2 h 205"/>
                <a:gd name="T6" fmla="*/ 17 w 294"/>
                <a:gd name="T7" fmla="*/ 2 h 205"/>
                <a:gd name="T8" fmla="*/ 15 w 294"/>
                <a:gd name="T9" fmla="*/ 2 h 205"/>
                <a:gd name="T10" fmla="*/ 14 w 294"/>
                <a:gd name="T11" fmla="*/ 2 h 205"/>
                <a:gd name="T12" fmla="*/ 13 w 294"/>
                <a:gd name="T13" fmla="*/ 2 h 205"/>
                <a:gd name="T14" fmla="*/ 12 w 294"/>
                <a:gd name="T15" fmla="*/ 2 h 205"/>
                <a:gd name="T16" fmla="*/ 11 w 294"/>
                <a:gd name="T17" fmla="*/ 3 h 205"/>
                <a:gd name="T18" fmla="*/ 10 w 294"/>
                <a:gd name="T19" fmla="*/ 3 h 205"/>
                <a:gd name="T20" fmla="*/ 9 w 294"/>
                <a:gd name="T21" fmla="*/ 4 h 205"/>
                <a:gd name="T22" fmla="*/ 7 w 294"/>
                <a:gd name="T23" fmla="*/ 5 h 205"/>
                <a:gd name="T24" fmla="*/ 6 w 294"/>
                <a:gd name="T25" fmla="*/ 6 h 205"/>
                <a:gd name="T26" fmla="*/ 5 w 294"/>
                <a:gd name="T27" fmla="*/ 7 h 205"/>
                <a:gd name="T28" fmla="*/ 3 w 294"/>
                <a:gd name="T29" fmla="*/ 8 h 205"/>
                <a:gd name="T30" fmla="*/ 2 w 294"/>
                <a:gd name="T31" fmla="*/ 9 h 205"/>
                <a:gd name="T32" fmla="*/ 1 w 294"/>
                <a:gd name="T33" fmla="*/ 11 h 205"/>
                <a:gd name="T34" fmla="*/ 0 w 294"/>
                <a:gd name="T35" fmla="*/ 12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08" name="Freeform 65"/>
            <p:cNvSpPr>
              <a:spLocks/>
            </p:cNvSpPr>
            <p:nvPr/>
          </p:nvSpPr>
          <p:spPr bwMode="auto">
            <a:xfrm>
              <a:off x="967" y="1284"/>
              <a:ext cx="147" cy="103"/>
            </a:xfrm>
            <a:custGeom>
              <a:avLst/>
              <a:gdLst>
                <a:gd name="T0" fmla="*/ 18 w 294"/>
                <a:gd name="T1" fmla="*/ 0 h 205"/>
                <a:gd name="T2" fmla="*/ 18 w 294"/>
                <a:gd name="T3" fmla="*/ 2 h 205"/>
                <a:gd name="T4" fmla="*/ 18 w 294"/>
                <a:gd name="T5" fmla="*/ 2 h 205"/>
                <a:gd name="T6" fmla="*/ 17 w 294"/>
                <a:gd name="T7" fmla="*/ 3 h 205"/>
                <a:gd name="T8" fmla="*/ 15 w 294"/>
                <a:gd name="T9" fmla="*/ 3 h 205"/>
                <a:gd name="T10" fmla="*/ 14 w 294"/>
                <a:gd name="T11" fmla="*/ 3 h 205"/>
                <a:gd name="T12" fmla="*/ 13 w 294"/>
                <a:gd name="T13" fmla="*/ 3 h 205"/>
                <a:gd name="T14" fmla="*/ 12 w 294"/>
                <a:gd name="T15" fmla="*/ 3 h 205"/>
                <a:gd name="T16" fmla="*/ 11 w 294"/>
                <a:gd name="T17" fmla="*/ 4 h 205"/>
                <a:gd name="T18" fmla="*/ 10 w 294"/>
                <a:gd name="T19" fmla="*/ 4 h 205"/>
                <a:gd name="T20" fmla="*/ 9 w 294"/>
                <a:gd name="T21" fmla="*/ 5 h 205"/>
                <a:gd name="T22" fmla="*/ 7 w 294"/>
                <a:gd name="T23" fmla="*/ 6 h 205"/>
                <a:gd name="T24" fmla="*/ 6 w 294"/>
                <a:gd name="T25" fmla="*/ 7 h 205"/>
                <a:gd name="T26" fmla="*/ 5 w 294"/>
                <a:gd name="T27" fmla="*/ 8 h 205"/>
                <a:gd name="T28" fmla="*/ 3 w 294"/>
                <a:gd name="T29" fmla="*/ 9 h 205"/>
                <a:gd name="T30" fmla="*/ 2 w 294"/>
                <a:gd name="T31" fmla="*/ 10 h 205"/>
                <a:gd name="T32" fmla="*/ 1 w 294"/>
                <a:gd name="T33" fmla="*/ 12 h 205"/>
                <a:gd name="T34" fmla="*/ 0 w 294"/>
                <a:gd name="T35" fmla="*/ 13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09" name="Freeform 66"/>
            <p:cNvSpPr>
              <a:spLocks/>
            </p:cNvSpPr>
            <p:nvPr/>
          </p:nvSpPr>
          <p:spPr bwMode="auto">
            <a:xfrm>
              <a:off x="451" y="1284"/>
              <a:ext cx="153" cy="111"/>
            </a:xfrm>
            <a:custGeom>
              <a:avLst/>
              <a:gdLst>
                <a:gd name="T0" fmla="*/ 0 w 306"/>
                <a:gd name="T1" fmla="*/ 2 h 221"/>
                <a:gd name="T2" fmla="*/ 0 w 306"/>
                <a:gd name="T3" fmla="*/ 0 h 221"/>
                <a:gd name="T4" fmla="*/ 19 w 306"/>
                <a:gd name="T5" fmla="*/ 0 h 221"/>
                <a:gd name="T6" fmla="*/ 19 w 306"/>
                <a:gd name="T7" fmla="*/ 14 h 221"/>
                <a:gd name="T8" fmla="*/ 18 w 306"/>
                <a:gd name="T9" fmla="*/ 12 h 221"/>
                <a:gd name="T10" fmla="*/ 17 w 306"/>
                <a:gd name="T11" fmla="*/ 11 h 221"/>
                <a:gd name="T12" fmla="*/ 15 w 306"/>
                <a:gd name="T13" fmla="*/ 9 h 221"/>
                <a:gd name="T14" fmla="*/ 13 w 306"/>
                <a:gd name="T15" fmla="*/ 8 h 221"/>
                <a:gd name="T16" fmla="*/ 12 w 306"/>
                <a:gd name="T17" fmla="*/ 7 h 221"/>
                <a:gd name="T18" fmla="*/ 11 w 306"/>
                <a:gd name="T19" fmla="*/ 6 h 221"/>
                <a:gd name="T20" fmla="*/ 10 w 306"/>
                <a:gd name="T21" fmla="*/ 5 h 221"/>
                <a:gd name="T22" fmla="*/ 9 w 306"/>
                <a:gd name="T23" fmla="*/ 5 h 221"/>
                <a:gd name="T24" fmla="*/ 7 w 306"/>
                <a:gd name="T25" fmla="*/ 4 h 221"/>
                <a:gd name="T26" fmla="*/ 5 w 306"/>
                <a:gd name="T27" fmla="*/ 4 h 221"/>
                <a:gd name="T28" fmla="*/ 5 w 306"/>
                <a:gd name="T29" fmla="*/ 3 h 221"/>
                <a:gd name="T30" fmla="*/ 3 w 306"/>
                <a:gd name="T31" fmla="*/ 3 h 221"/>
                <a:gd name="T32" fmla="*/ 2 w 306"/>
                <a:gd name="T33" fmla="*/ 3 h 221"/>
                <a:gd name="T34" fmla="*/ 1 w 306"/>
                <a:gd name="T35" fmla="*/ 3 h 221"/>
                <a:gd name="T36" fmla="*/ 1 w 306"/>
                <a:gd name="T37" fmla="*/ 2 h 221"/>
                <a:gd name="T38" fmla="*/ 0 w 306"/>
                <a:gd name="T39" fmla="*/ 2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10" name="Freeform 67"/>
            <p:cNvSpPr>
              <a:spLocks/>
            </p:cNvSpPr>
            <p:nvPr/>
          </p:nvSpPr>
          <p:spPr bwMode="auto">
            <a:xfrm>
              <a:off x="451" y="1563"/>
              <a:ext cx="153" cy="110"/>
            </a:xfrm>
            <a:custGeom>
              <a:avLst/>
              <a:gdLst>
                <a:gd name="T0" fmla="*/ 0 w 306"/>
                <a:gd name="T1" fmla="*/ 1 h 221"/>
                <a:gd name="T2" fmla="*/ 0 w 306"/>
                <a:gd name="T3" fmla="*/ 0 h 221"/>
                <a:gd name="T4" fmla="*/ 19 w 306"/>
                <a:gd name="T5" fmla="*/ 0 h 221"/>
                <a:gd name="T6" fmla="*/ 19 w 306"/>
                <a:gd name="T7" fmla="*/ 13 h 221"/>
                <a:gd name="T8" fmla="*/ 18 w 306"/>
                <a:gd name="T9" fmla="*/ 12 h 221"/>
                <a:gd name="T10" fmla="*/ 17 w 306"/>
                <a:gd name="T11" fmla="*/ 10 h 221"/>
                <a:gd name="T12" fmla="*/ 15 w 306"/>
                <a:gd name="T13" fmla="*/ 8 h 221"/>
                <a:gd name="T14" fmla="*/ 13 w 306"/>
                <a:gd name="T15" fmla="*/ 7 h 221"/>
                <a:gd name="T16" fmla="*/ 12 w 306"/>
                <a:gd name="T17" fmla="*/ 6 h 221"/>
                <a:gd name="T18" fmla="*/ 11 w 306"/>
                <a:gd name="T19" fmla="*/ 5 h 221"/>
                <a:gd name="T20" fmla="*/ 10 w 306"/>
                <a:gd name="T21" fmla="*/ 4 h 221"/>
                <a:gd name="T22" fmla="*/ 9 w 306"/>
                <a:gd name="T23" fmla="*/ 4 h 221"/>
                <a:gd name="T24" fmla="*/ 7 w 306"/>
                <a:gd name="T25" fmla="*/ 3 h 221"/>
                <a:gd name="T26" fmla="*/ 5 w 306"/>
                <a:gd name="T27" fmla="*/ 3 h 221"/>
                <a:gd name="T28" fmla="*/ 5 w 306"/>
                <a:gd name="T29" fmla="*/ 2 h 221"/>
                <a:gd name="T30" fmla="*/ 3 w 306"/>
                <a:gd name="T31" fmla="*/ 2 h 221"/>
                <a:gd name="T32" fmla="*/ 2 w 306"/>
                <a:gd name="T33" fmla="*/ 2 h 221"/>
                <a:gd name="T34" fmla="*/ 1 w 306"/>
                <a:gd name="T35" fmla="*/ 2 h 221"/>
                <a:gd name="T36" fmla="*/ 1 w 306"/>
                <a:gd name="T37" fmla="*/ 2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11" name="Freeform 68"/>
            <p:cNvSpPr>
              <a:spLocks/>
            </p:cNvSpPr>
            <p:nvPr/>
          </p:nvSpPr>
          <p:spPr bwMode="auto">
            <a:xfrm>
              <a:off x="451" y="1832"/>
              <a:ext cx="153" cy="111"/>
            </a:xfrm>
            <a:custGeom>
              <a:avLst/>
              <a:gdLst>
                <a:gd name="T0" fmla="*/ 0 w 306"/>
                <a:gd name="T1" fmla="*/ 2 h 223"/>
                <a:gd name="T2" fmla="*/ 0 w 306"/>
                <a:gd name="T3" fmla="*/ 0 h 223"/>
                <a:gd name="T4" fmla="*/ 19 w 306"/>
                <a:gd name="T5" fmla="*/ 0 h 223"/>
                <a:gd name="T6" fmla="*/ 19 w 306"/>
                <a:gd name="T7" fmla="*/ 13 h 223"/>
                <a:gd name="T8" fmla="*/ 18 w 306"/>
                <a:gd name="T9" fmla="*/ 12 h 223"/>
                <a:gd name="T10" fmla="*/ 17 w 306"/>
                <a:gd name="T11" fmla="*/ 10 h 223"/>
                <a:gd name="T12" fmla="*/ 15 w 306"/>
                <a:gd name="T13" fmla="*/ 9 h 223"/>
                <a:gd name="T14" fmla="*/ 13 w 306"/>
                <a:gd name="T15" fmla="*/ 7 h 223"/>
                <a:gd name="T16" fmla="*/ 12 w 306"/>
                <a:gd name="T17" fmla="*/ 6 h 223"/>
                <a:gd name="T18" fmla="*/ 11 w 306"/>
                <a:gd name="T19" fmla="*/ 5 h 223"/>
                <a:gd name="T20" fmla="*/ 10 w 306"/>
                <a:gd name="T21" fmla="*/ 4 h 223"/>
                <a:gd name="T22" fmla="*/ 9 w 306"/>
                <a:gd name="T23" fmla="*/ 4 h 223"/>
                <a:gd name="T24" fmla="*/ 7 w 306"/>
                <a:gd name="T25" fmla="*/ 3 h 223"/>
                <a:gd name="T26" fmla="*/ 5 w 306"/>
                <a:gd name="T27" fmla="*/ 3 h 223"/>
                <a:gd name="T28" fmla="*/ 5 w 306"/>
                <a:gd name="T29" fmla="*/ 2 h 223"/>
                <a:gd name="T30" fmla="*/ 3 w 306"/>
                <a:gd name="T31" fmla="*/ 2 h 223"/>
                <a:gd name="T32" fmla="*/ 2 w 306"/>
                <a:gd name="T33" fmla="*/ 2 h 223"/>
                <a:gd name="T34" fmla="*/ 1 w 306"/>
                <a:gd name="T35" fmla="*/ 2 h 223"/>
                <a:gd name="T36" fmla="*/ 1 w 306"/>
                <a:gd name="T37" fmla="*/ 2 h 223"/>
                <a:gd name="T38" fmla="*/ 0 w 306"/>
                <a:gd name="T39" fmla="*/ 2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12" name="Freeform 69"/>
            <p:cNvSpPr>
              <a:spLocks/>
            </p:cNvSpPr>
            <p:nvPr/>
          </p:nvSpPr>
          <p:spPr bwMode="auto">
            <a:xfrm>
              <a:off x="967" y="1832"/>
              <a:ext cx="147" cy="103"/>
            </a:xfrm>
            <a:custGeom>
              <a:avLst/>
              <a:gdLst>
                <a:gd name="T0" fmla="*/ 18 w 294"/>
                <a:gd name="T1" fmla="*/ 0 h 205"/>
                <a:gd name="T2" fmla="*/ 18 w 294"/>
                <a:gd name="T3" fmla="*/ 3 h 205"/>
                <a:gd name="T4" fmla="*/ 18 w 294"/>
                <a:gd name="T5" fmla="*/ 3 h 205"/>
                <a:gd name="T6" fmla="*/ 17 w 294"/>
                <a:gd name="T7" fmla="*/ 3 h 205"/>
                <a:gd name="T8" fmla="*/ 15 w 294"/>
                <a:gd name="T9" fmla="*/ 3 h 205"/>
                <a:gd name="T10" fmla="*/ 14 w 294"/>
                <a:gd name="T11" fmla="*/ 3 h 205"/>
                <a:gd name="T12" fmla="*/ 13 w 294"/>
                <a:gd name="T13" fmla="*/ 3 h 205"/>
                <a:gd name="T14" fmla="*/ 12 w 294"/>
                <a:gd name="T15" fmla="*/ 4 h 205"/>
                <a:gd name="T16" fmla="*/ 11 w 294"/>
                <a:gd name="T17" fmla="*/ 4 h 205"/>
                <a:gd name="T18" fmla="*/ 10 w 294"/>
                <a:gd name="T19" fmla="*/ 4 h 205"/>
                <a:gd name="T20" fmla="*/ 9 w 294"/>
                <a:gd name="T21" fmla="*/ 5 h 205"/>
                <a:gd name="T22" fmla="*/ 7 w 294"/>
                <a:gd name="T23" fmla="*/ 6 h 205"/>
                <a:gd name="T24" fmla="*/ 6 w 294"/>
                <a:gd name="T25" fmla="*/ 7 h 205"/>
                <a:gd name="T26" fmla="*/ 5 w 294"/>
                <a:gd name="T27" fmla="*/ 8 h 205"/>
                <a:gd name="T28" fmla="*/ 3 w 294"/>
                <a:gd name="T29" fmla="*/ 9 h 205"/>
                <a:gd name="T30" fmla="*/ 2 w 294"/>
                <a:gd name="T31" fmla="*/ 10 h 205"/>
                <a:gd name="T32" fmla="*/ 1 w 294"/>
                <a:gd name="T33" fmla="*/ 12 h 205"/>
                <a:gd name="T34" fmla="*/ 0 w 294"/>
                <a:gd name="T35" fmla="*/ 13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13"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14" name="Freeform 71"/>
            <p:cNvSpPr>
              <a:spLocks/>
            </p:cNvSpPr>
            <p:nvPr/>
          </p:nvSpPr>
          <p:spPr bwMode="auto">
            <a:xfrm>
              <a:off x="661" y="1243"/>
              <a:ext cx="249" cy="250"/>
            </a:xfrm>
            <a:custGeom>
              <a:avLst/>
              <a:gdLst>
                <a:gd name="T0" fmla="*/ 18 w 498"/>
                <a:gd name="T1" fmla="*/ 31 h 500"/>
                <a:gd name="T2" fmla="*/ 21 w 498"/>
                <a:gd name="T3" fmla="*/ 31 h 500"/>
                <a:gd name="T4" fmla="*/ 23 w 498"/>
                <a:gd name="T5" fmla="*/ 30 h 500"/>
                <a:gd name="T6" fmla="*/ 26 w 498"/>
                <a:gd name="T7" fmla="*/ 28 h 500"/>
                <a:gd name="T8" fmla="*/ 28 w 498"/>
                <a:gd name="T9" fmla="*/ 26 h 500"/>
                <a:gd name="T10" fmla="*/ 30 w 498"/>
                <a:gd name="T11" fmla="*/ 23 h 500"/>
                <a:gd name="T12" fmla="*/ 31 w 498"/>
                <a:gd name="T13" fmla="*/ 21 h 500"/>
                <a:gd name="T14" fmla="*/ 31 w 498"/>
                <a:gd name="T15" fmla="*/ 18 h 500"/>
                <a:gd name="T16" fmla="*/ 31 w 498"/>
                <a:gd name="T17" fmla="*/ 14 h 500"/>
                <a:gd name="T18" fmla="*/ 31 w 498"/>
                <a:gd name="T19" fmla="*/ 12 h 500"/>
                <a:gd name="T20" fmla="*/ 30 w 498"/>
                <a:gd name="T21" fmla="*/ 9 h 500"/>
                <a:gd name="T22" fmla="*/ 28 w 498"/>
                <a:gd name="T23" fmla="*/ 6 h 500"/>
                <a:gd name="T24" fmla="*/ 26 w 498"/>
                <a:gd name="T25" fmla="*/ 4 h 500"/>
                <a:gd name="T26" fmla="*/ 23 w 498"/>
                <a:gd name="T27" fmla="*/ 2 h 500"/>
                <a:gd name="T28" fmla="*/ 21 w 498"/>
                <a:gd name="T29" fmla="*/ 1 h 500"/>
                <a:gd name="T30" fmla="*/ 18 w 498"/>
                <a:gd name="T31" fmla="*/ 1 h 500"/>
                <a:gd name="T32" fmla="*/ 14 w 498"/>
                <a:gd name="T33" fmla="*/ 1 h 500"/>
                <a:gd name="T34" fmla="*/ 11 w 498"/>
                <a:gd name="T35" fmla="*/ 1 h 500"/>
                <a:gd name="T36" fmla="*/ 9 w 498"/>
                <a:gd name="T37" fmla="*/ 2 h 500"/>
                <a:gd name="T38" fmla="*/ 6 w 498"/>
                <a:gd name="T39" fmla="*/ 4 h 500"/>
                <a:gd name="T40" fmla="*/ 4 w 498"/>
                <a:gd name="T41" fmla="*/ 6 h 500"/>
                <a:gd name="T42" fmla="*/ 2 w 498"/>
                <a:gd name="T43" fmla="*/ 9 h 500"/>
                <a:gd name="T44" fmla="*/ 1 w 498"/>
                <a:gd name="T45" fmla="*/ 11 h 500"/>
                <a:gd name="T46" fmla="*/ 1 w 498"/>
                <a:gd name="T47" fmla="*/ 14 h 500"/>
                <a:gd name="T48" fmla="*/ 1 w 498"/>
                <a:gd name="T49" fmla="*/ 18 h 500"/>
                <a:gd name="T50" fmla="*/ 1 w 498"/>
                <a:gd name="T51" fmla="*/ 21 h 500"/>
                <a:gd name="T52" fmla="*/ 2 w 498"/>
                <a:gd name="T53" fmla="*/ 23 h 500"/>
                <a:gd name="T54" fmla="*/ 4 w 498"/>
                <a:gd name="T55" fmla="*/ 26 h 500"/>
                <a:gd name="T56" fmla="*/ 6 w 498"/>
                <a:gd name="T57" fmla="*/ 28 h 500"/>
                <a:gd name="T58" fmla="*/ 9 w 498"/>
                <a:gd name="T59" fmla="*/ 30 h 500"/>
                <a:gd name="T60" fmla="*/ 11 w 498"/>
                <a:gd name="T61" fmla="*/ 31 h 500"/>
                <a:gd name="T62" fmla="*/ 14 w 498"/>
                <a:gd name="T63" fmla="*/ 3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15" name="Freeform 72"/>
            <p:cNvSpPr>
              <a:spLocks/>
            </p:cNvSpPr>
            <p:nvPr/>
          </p:nvSpPr>
          <p:spPr bwMode="auto">
            <a:xfrm>
              <a:off x="685" y="1268"/>
              <a:ext cx="200" cy="200"/>
            </a:xfrm>
            <a:custGeom>
              <a:avLst/>
              <a:gdLst>
                <a:gd name="T0" fmla="*/ 0 w 401"/>
                <a:gd name="T1" fmla="*/ 11 h 401"/>
                <a:gd name="T2" fmla="*/ 0 w 401"/>
                <a:gd name="T3" fmla="*/ 8 h 401"/>
                <a:gd name="T4" fmla="*/ 1 w 401"/>
                <a:gd name="T5" fmla="*/ 6 h 401"/>
                <a:gd name="T6" fmla="*/ 2 w 401"/>
                <a:gd name="T7" fmla="*/ 4 h 401"/>
                <a:gd name="T8" fmla="*/ 4 w 401"/>
                <a:gd name="T9" fmla="*/ 2 h 401"/>
                <a:gd name="T10" fmla="*/ 6 w 401"/>
                <a:gd name="T11" fmla="*/ 1 h 401"/>
                <a:gd name="T12" fmla="*/ 8 w 401"/>
                <a:gd name="T13" fmla="*/ 0 h 401"/>
                <a:gd name="T14" fmla="*/ 11 w 401"/>
                <a:gd name="T15" fmla="*/ 0 h 401"/>
                <a:gd name="T16" fmla="*/ 13 w 401"/>
                <a:gd name="T17" fmla="*/ 0 h 401"/>
                <a:gd name="T18" fmla="*/ 16 w 401"/>
                <a:gd name="T19" fmla="*/ 0 h 401"/>
                <a:gd name="T20" fmla="*/ 18 w 401"/>
                <a:gd name="T21" fmla="*/ 1 h 401"/>
                <a:gd name="T22" fmla="*/ 20 w 401"/>
                <a:gd name="T23" fmla="*/ 2 h 401"/>
                <a:gd name="T24" fmla="*/ 22 w 401"/>
                <a:gd name="T25" fmla="*/ 4 h 401"/>
                <a:gd name="T26" fmla="*/ 23 w 401"/>
                <a:gd name="T27" fmla="*/ 6 h 401"/>
                <a:gd name="T28" fmla="*/ 24 w 401"/>
                <a:gd name="T29" fmla="*/ 8 h 401"/>
                <a:gd name="T30" fmla="*/ 25 w 401"/>
                <a:gd name="T31" fmla="*/ 11 h 401"/>
                <a:gd name="T32" fmla="*/ 25 w 401"/>
                <a:gd name="T33" fmla="*/ 13 h 401"/>
                <a:gd name="T34" fmla="*/ 24 w 401"/>
                <a:gd name="T35" fmla="*/ 16 h 401"/>
                <a:gd name="T36" fmla="*/ 23 w 401"/>
                <a:gd name="T37" fmla="*/ 18 h 401"/>
                <a:gd name="T38" fmla="*/ 22 w 401"/>
                <a:gd name="T39" fmla="*/ 20 h 401"/>
                <a:gd name="T40" fmla="*/ 20 w 401"/>
                <a:gd name="T41" fmla="*/ 22 h 401"/>
                <a:gd name="T42" fmla="*/ 18 w 401"/>
                <a:gd name="T43" fmla="*/ 23 h 401"/>
                <a:gd name="T44" fmla="*/ 16 w 401"/>
                <a:gd name="T45" fmla="*/ 24 h 401"/>
                <a:gd name="T46" fmla="*/ 13 w 401"/>
                <a:gd name="T47" fmla="*/ 25 h 401"/>
                <a:gd name="T48" fmla="*/ 11 w 401"/>
                <a:gd name="T49" fmla="*/ 25 h 401"/>
                <a:gd name="T50" fmla="*/ 8 w 401"/>
                <a:gd name="T51" fmla="*/ 24 h 401"/>
                <a:gd name="T52" fmla="*/ 6 w 401"/>
                <a:gd name="T53" fmla="*/ 23 h 401"/>
                <a:gd name="T54" fmla="*/ 4 w 401"/>
                <a:gd name="T55" fmla="*/ 22 h 401"/>
                <a:gd name="T56" fmla="*/ 2 w 401"/>
                <a:gd name="T57" fmla="*/ 20 h 401"/>
                <a:gd name="T58" fmla="*/ 1 w 401"/>
                <a:gd name="T59" fmla="*/ 18 h 401"/>
                <a:gd name="T60" fmla="*/ 0 w 401"/>
                <a:gd name="T61" fmla="*/ 16 h 401"/>
                <a:gd name="T62" fmla="*/ 0 w 401"/>
                <a:gd name="T63" fmla="*/ 13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16" name="Freeform 73"/>
            <p:cNvSpPr>
              <a:spLocks/>
            </p:cNvSpPr>
            <p:nvPr/>
          </p:nvSpPr>
          <p:spPr bwMode="auto">
            <a:xfrm>
              <a:off x="705" y="1268"/>
              <a:ext cx="180" cy="180"/>
            </a:xfrm>
            <a:custGeom>
              <a:avLst/>
              <a:gdLst>
                <a:gd name="T0" fmla="*/ 17 w 361"/>
                <a:gd name="T1" fmla="*/ 2 h 361"/>
                <a:gd name="T2" fmla="*/ 15 w 361"/>
                <a:gd name="T3" fmla="*/ 1 h 361"/>
                <a:gd name="T4" fmla="*/ 13 w 361"/>
                <a:gd name="T5" fmla="*/ 0 h 361"/>
                <a:gd name="T6" fmla="*/ 11 w 361"/>
                <a:gd name="T7" fmla="*/ 0 h 361"/>
                <a:gd name="T8" fmla="*/ 8 w 361"/>
                <a:gd name="T9" fmla="*/ 0 h 361"/>
                <a:gd name="T10" fmla="*/ 6 w 361"/>
                <a:gd name="T11" fmla="*/ 0 h 361"/>
                <a:gd name="T12" fmla="*/ 4 w 361"/>
                <a:gd name="T13" fmla="*/ 1 h 361"/>
                <a:gd name="T14" fmla="*/ 2 w 361"/>
                <a:gd name="T15" fmla="*/ 2 h 361"/>
                <a:gd name="T16" fmla="*/ 0 w 361"/>
                <a:gd name="T17" fmla="*/ 4 h 361"/>
                <a:gd name="T18" fmla="*/ 0 w 361"/>
                <a:gd name="T19" fmla="*/ 4 h 361"/>
                <a:gd name="T20" fmla="*/ 0 w 361"/>
                <a:gd name="T21" fmla="*/ 4 h 361"/>
                <a:gd name="T22" fmla="*/ 2 w 361"/>
                <a:gd name="T23" fmla="*/ 3 h 361"/>
                <a:gd name="T24" fmla="*/ 4 w 361"/>
                <a:gd name="T25" fmla="*/ 2 h 361"/>
                <a:gd name="T26" fmla="*/ 6 w 361"/>
                <a:gd name="T27" fmla="*/ 2 h 361"/>
                <a:gd name="T28" fmla="*/ 8 w 361"/>
                <a:gd name="T29" fmla="*/ 2 h 361"/>
                <a:gd name="T30" fmla="*/ 11 w 361"/>
                <a:gd name="T31" fmla="*/ 3 h 361"/>
                <a:gd name="T32" fmla="*/ 13 w 361"/>
                <a:gd name="T33" fmla="*/ 4 h 361"/>
                <a:gd name="T34" fmla="*/ 15 w 361"/>
                <a:gd name="T35" fmla="*/ 5 h 361"/>
                <a:gd name="T36" fmla="*/ 17 w 361"/>
                <a:gd name="T37" fmla="*/ 7 h 361"/>
                <a:gd name="T38" fmla="*/ 18 w 361"/>
                <a:gd name="T39" fmla="*/ 9 h 361"/>
                <a:gd name="T40" fmla="*/ 19 w 361"/>
                <a:gd name="T41" fmla="*/ 11 h 361"/>
                <a:gd name="T42" fmla="*/ 19 w 361"/>
                <a:gd name="T43" fmla="*/ 13 h 361"/>
                <a:gd name="T44" fmla="*/ 19 w 361"/>
                <a:gd name="T45" fmla="*/ 16 h 361"/>
                <a:gd name="T46" fmla="*/ 19 w 361"/>
                <a:gd name="T47" fmla="*/ 18 h 361"/>
                <a:gd name="T48" fmla="*/ 19 w 361"/>
                <a:gd name="T49" fmla="*/ 20 h 361"/>
                <a:gd name="T50" fmla="*/ 18 w 361"/>
                <a:gd name="T51" fmla="*/ 21 h 361"/>
                <a:gd name="T52" fmla="*/ 18 w 361"/>
                <a:gd name="T53" fmla="*/ 21 h 361"/>
                <a:gd name="T54" fmla="*/ 20 w 361"/>
                <a:gd name="T55" fmla="*/ 19 h 361"/>
                <a:gd name="T56" fmla="*/ 21 w 361"/>
                <a:gd name="T57" fmla="*/ 16 h 361"/>
                <a:gd name="T58" fmla="*/ 22 w 361"/>
                <a:gd name="T59" fmla="*/ 14 h 361"/>
                <a:gd name="T60" fmla="*/ 22 w 361"/>
                <a:gd name="T61" fmla="*/ 11 h 361"/>
                <a:gd name="T62" fmla="*/ 22 w 361"/>
                <a:gd name="T63" fmla="*/ 8 h 361"/>
                <a:gd name="T64" fmla="*/ 21 w 361"/>
                <a:gd name="T65" fmla="*/ 6 h 361"/>
                <a:gd name="T66" fmla="*/ 19 w 361"/>
                <a:gd name="T67" fmla="*/ 4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17" name="Freeform 74"/>
            <p:cNvSpPr>
              <a:spLocks/>
            </p:cNvSpPr>
            <p:nvPr/>
          </p:nvSpPr>
          <p:spPr bwMode="auto">
            <a:xfrm>
              <a:off x="661" y="1525"/>
              <a:ext cx="249" cy="249"/>
            </a:xfrm>
            <a:custGeom>
              <a:avLst/>
              <a:gdLst>
                <a:gd name="T0" fmla="*/ 18 w 498"/>
                <a:gd name="T1" fmla="*/ 31 h 499"/>
                <a:gd name="T2" fmla="*/ 21 w 498"/>
                <a:gd name="T3" fmla="*/ 30 h 499"/>
                <a:gd name="T4" fmla="*/ 23 w 498"/>
                <a:gd name="T5" fmla="*/ 29 h 499"/>
                <a:gd name="T6" fmla="*/ 26 w 498"/>
                <a:gd name="T7" fmla="*/ 27 h 499"/>
                <a:gd name="T8" fmla="*/ 28 w 498"/>
                <a:gd name="T9" fmla="*/ 25 h 499"/>
                <a:gd name="T10" fmla="*/ 30 w 498"/>
                <a:gd name="T11" fmla="*/ 23 h 499"/>
                <a:gd name="T12" fmla="*/ 31 w 498"/>
                <a:gd name="T13" fmla="*/ 20 h 499"/>
                <a:gd name="T14" fmla="*/ 31 w 498"/>
                <a:gd name="T15" fmla="*/ 17 h 499"/>
                <a:gd name="T16" fmla="*/ 31 w 498"/>
                <a:gd name="T17" fmla="*/ 14 h 499"/>
                <a:gd name="T18" fmla="*/ 31 w 498"/>
                <a:gd name="T19" fmla="*/ 11 h 499"/>
                <a:gd name="T20" fmla="*/ 30 w 498"/>
                <a:gd name="T21" fmla="*/ 8 h 499"/>
                <a:gd name="T22" fmla="*/ 28 w 498"/>
                <a:gd name="T23" fmla="*/ 5 h 499"/>
                <a:gd name="T24" fmla="*/ 26 w 498"/>
                <a:gd name="T25" fmla="*/ 3 h 499"/>
                <a:gd name="T26" fmla="*/ 23 w 498"/>
                <a:gd name="T27" fmla="*/ 1 h 499"/>
                <a:gd name="T28" fmla="*/ 21 w 498"/>
                <a:gd name="T29" fmla="*/ 0 h 499"/>
                <a:gd name="T30" fmla="*/ 18 w 498"/>
                <a:gd name="T31" fmla="*/ 0 h 499"/>
                <a:gd name="T32" fmla="*/ 14 w 498"/>
                <a:gd name="T33" fmla="*/ 0 h 499"/>
                <a:gd name="T34" fmla="*/ 11 w 498"/>
                <a:gd name="T35" fmla="*/ 0 h 499"/>
                <a:gd name="T36" fmla="*/ 9 w 498"/>
                <a:gd name="T37" fmla="*/ 1 h 499"/>
                <a:gd name="T38" fmla="*/ 6 w 498"/>
                <a:gd name="T39" fmla="*/ 3 h 499"/>
                <a:gd name="T40" fmla="*/ 4 w 498"/>
                <a:gd name="T41" fmla="*/ 5 h 499"/>
                <a:gd name="T42" fmla="*/ 2 w 498"/>
                <a:gd name="T43" fmla="*/ 8 h 499"/>
                <a:gd name="T44" fmla="*/ 1 w 498"/>
                <a:gd name="T45" fmla="*/ 10 h 499"/>
                <a:gd name="T46" fmla="*/ 1 w 498"/>
                <a:gd name="T47" fmla="*/ 14 h 499"/>
                <a:gd name="T48" fmla="*/ 1 w 498"/>
                <a:gd name="T49" fmla="*/ 17 h 499"/>
                <a:gd name="T50" fmla="*/ 1 w 498"/>
                <a:gd name="T51" fmla="*/ 20 h 499"/>
                <a:gd name="T52" fmla="*/ 2 w 498"/>
                <a:gd name="T53" fmla="*/ 23 h 499"/>
                <a:gd name="T54" fmla="*/ 4 w 498"/>
                <a:gd name="T55" fmla="*/ 25 h 499"/>
                <a:gd name="T56" fmla="*/ 6 w 498"/>
                <a:gd name="T57" fmla="*/ 27 h 499"/>
                <a:gd name="T58" fmla="*/ 9 w 498"/>
                <a:gd name="T59" fmla="*/ 29 h 499"/>
                <a:gd name="T60" fmla="*/ 11 w 498"/>
                <a:gd name="T61" fmla="*/ 30 h 499"/>
                <a:gd name="T62" fmla="*/ 14 w 498"/>
                <a:gd name="T63" fmla="*/ 31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18" name="Freeform 75"/>
            <p:cNvSpPr>
              <a:spLocks/>
            </p:cNvSpPr>
            <p:nvPr/>
          </p:nvSpPr>
          <p:spPr bwMode="auto">
            <a:xfrm>
              <a:off x="685" y="1549"/>
              <a:ext cx="200" cy="201"/>
            </a:xfrm>
            <a:custGeom>
              <a:avLst/>
              <a:gdLst>
                <a:gd name="T0" fmla="*/ 0 w 401"/>
                <a:gd name="T1" fmla="*/ 11 h 403"/>
                <a:gd name="T2" fmla="*/ 0 w 401"/>
                <a:gd name="T3" fmla="*/ 8 h 403"/>
                <a:gd name="T4" fmla="*/ 1 w 401"/>
                <a:gd name="T5" fmla="*/ 6 h 403"/>
                <a:gd name="T6" fmla="*/ 2 w 401"/>
                <a:gd name="T7" fmla="*/ 4 h 403"/>
                <a:gd name="T8" fmla="*/ 4 w 401"/>
                <a:gd name="T9" fmla="*/ 2 h 403"/>
                <a:gd name="T10" fmla="*/ 6 w 401"/>
                <a:gd name="T11" fmla="*/ 1 h 403"/>
                <a:gd name="T12" fmla="*/ 8 w 401"/>
                <a:gd name="T13" fmla="*/ 0 h 403"/>
                <a:gd name="T14" fmla="*/ 11 w 401"/>
                <a:gd name="T15" fmla="*/ 0 h 403"/>
                <a:gd name="T16" fmla="*/ 13 w 401"/>
                <a:gd name="T17" fmla="*/ 0 h 403"/>
                <a:gd name="T18" fmla="*/ 16 w 401"/>
                <a:gd name="T19" fmla="*/ 0 h 403"/>
                <a:gd name="T20" fmla="*/ 18 w 401"/>
                <a:gd name="T21" fmla="*/ 1 h 403"/>
                <a:gd name="T22" fmla="*/ 20 w 401"/>
                <a:gd name="T23" fmla="*/ 2 h 403"/>
                <a:gd name="T24" fmla="*/ 22 w 401"/>
                <a:gd name="T25" fmla="*/ 4 h 403"/>
                <a:gd name="T26" fmla="*/ 23 w 401"/>
                <a:gd name="T27" fmla="*/ 6 h 403"/>
                <a:gd name="T28" fmla="*/ 24 w 401"/>
                <a:gd name="T29" fmla="*/ 8 h 403"/>
                <a:gd name="T30" fmla="*/ 25 w 401"/>
                <a:gd name="T31" fmla="*/ 11 h 403"/>
                <a:gd name="T32" fmla="*/ 25 w 401"/>
                <a:gd name="T33" fmla="*/ 13 h 403"/>
                <a:gd name="T34" fmla="*/ 24 w 401"/>
                <a:gd name="T35" fmla="*/ 16 h 403"/>
                <a:gd name="T36" fmla="*/ 23 w 401"/>
                <a:gd name="T37" fmla="*/ 18 h 403"/>
                <a:gd name="T38" fmla="*/ 22 w 401"/>
                <a:gd name="T39" fmla="*/ 20 h 403"/>
                <a:gd name="T40" fmla="*/ 20 w 401"/>
                <a:gd name="T41" fmla="*/ 22 h 403"/>
                <a:gd name="T42" fmla="*/ 18 w 401"/>
                <a:gd name="T43" fmla="*/ 23 h 403"/>
                <a:gd name="T44" fmla="*/ 16 w 401"/>
                <a:gd name="T45" fmla="*/ 24 h 403"/>
                <a:gd name="T46" fmla="*/ 13 w 401"/>
                <a:gd name="T47" fmla="*/ 25 h 403"/>
                <a:gd name="T48" fmla="*/ 11 w 401"/>
                <a:gd name="T49" fmla="*/ 25 h 403"/>
                <a:gd name="T50" fmla="*/ 8 w 401"/>
                <a:gd name="T51" fmla="*/ 24 h 403"/>
                <a:gd name="T52" fmla="*/ 6 w 401"/>
                <a:gd name="T53" fmla="*/ 23 h 403"/>
                <a:gd name="T54" fmla="*/ 4 w 401"/>
                <a:gd name="T55" fmla="*/ 22 h 403"/>
                <a:gd name="T56" fmla="*/ 2 w 401"/>
                <a:gd name="T57" fmla="*/ 20 h 403"/>
                <a:gd name="T58" fmla="*/ 1 w 401"/>
                <a:gd name="T59" fmla="*/ 18 h 403"/>
                <a:gd name="T60" fmla="*/ 0 w 401"/>
                <a:gd name="T61" fmla="*/ 16 h 403"/>
                <a:gd name="T62" fmla="*/ 0 w 401"/>
                <a:gd name="T63" fmla="*/ 13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19" name="Freeform 76"/>
            <p:cNvSpPr>
              <a:spLocks/>
            </p:cNvSpPr>
            <p:nvPr/>
          </p:nvSpPr>
          <p:spPr bwMode="auto">
            <a:xfrm>
              <a:off x="716" y="1549"/>
              <a:ext cx="169" cy="189"/>
            </a:xfrm>
            <a:custGeom>
              <a:avLst/>
              <a:gdLst>
                <a:gd name="T0" fmla="*/ 16 w 339"/>
                <a:gd name="T1" fmla="*/ 3 h 378"/>
                <a:gd name="T2" fmla="*/ 14 w 339"/>
                <a:gd name="T3" fmla="*/ 1 h 378"/>
                <a:gd name="T4" fmla="*/ 12 w 339"/>
                <a:gd name="T5" fmla="*/ 1 h 378"/>
                <a:gd name="T6" fmla="*/ 9 w 339"/>
                <a:gd name="T7" fmla="*/ 1 h 378"/>
                <a:gd name="T8" fmla="*/ 7 w 339"/>
                <a:gd name="T9" fmla="*/ 1 h 378"/>
                <a:gd name="T10" fmla="*/ 5 w 339"/>
                <a:gd name="T11" fmla="*/ 1 h 378"/>
                <a:gd name="T12" fmla="*/ 2 w 339"/>
                <a:gd name="T13" fmla="*/ 1 h 378"/>
                <a:gd name="T14" fmla="*/ 0 w 339"/>
                <a:gd name="T15" fmla="*/ 3 h 378"/>
                <a:gd name="T16" fmla="*/ 0 w 339"/>
                <a:gd name="T17" fmla="*/ 3 h 378"/>
                <a:gd name="T18" fmla="*/ 2 w 339"/>
                <a:gd name="T19" fmla="*/ 3 h 378"/>
                <a:gd name="T20" fmla="*/ 3 w 339"/>
                <a:gd name="T21" fmla="*/ 3 h 378"/>
                <a:gd name="T22" fmla="*/ 5 w 339"/>
                <a:gd name="T23" fmla="*/ 3 h 378"/>
                <a:gd name="T24" fmla="*/ 7 w 339"/>
                <a:gd name="T25" fmla="*/ 3 h 378"/>
                <a:gd name="T26" fmla="*/ 9 w 339"/>
                <a:gd name="T27" fmla="*/ 3 h 378"/>
                <a:gd name="T28" fmla="*/ 11 w 339"/>
                <a:gd name="T29" fmla="*/ 3 h 378"/>
                <a:gd name="T30" fmla="*/ 13 w 339"/>
                <a:gd name="T31" fmla="*/ 5 h 378"/>
                <a:gd name="T32" fmla="*/ 15 w 339"/>
                <a:gd name="T33" fmla="*/ 6 h 378"/>
                <a:gd name="T34" fmla="*/ 17 w 339"/>
                <a:gd name="T35" fmla="*/ 9 h 378"/>
                <a:gd name="T36" fmla="*/ 17 w 339"/>
                <a:gd name="T37" fmla="*/ 11 h 378"/>
                <a:gd name="T38" fmla="*/ 18 w 339"/>
                <a:gd name="T39" fmla="*/ 13 h 378"/>
                <a:gd name="T40" fmla="*/ 18 w 339"/>
                <a:gd name="T41" fmla="*/ 15 h 378"/>
                <a:gd name="T42" fmla="*/ 17 w 339"/>
                <a:gd name="T43" fmla="*/ 19 h 378"/>
                <a:gd name="T44" fmla="*/ 16 w 339"/>
                <a:gd name="T45" fmla="*/ 21 h 378"/>
                <a:gd name="T46" fmla="*/ 15 w 339"/>
                <a:gd name="T47" fmla="*/ 23 h 378"/>
                <a:gd name="T48" fmla="*/ 16 w 339"/>
                <a:gd name="T49" fmla="*/ 23 h 378"/>
                <a:gd name="T50" fmla="*/ 18 w 339"/>
                <a:gd name="T51" fmla="*/ 21 h 378"/>
                <a:gd name="T52" fmla="*/ 20 w 339"/>
                <a:gd name="T53" fmla="*/ 18 h 378"/>
                <a:gd name="T54" fmla="*/ 21 w 339"/>
                <a:gd name="T55" fmla="*/ 14 h 378"/>
                <a:gd name="T56" fmla="*/ 21 w 339"/>
                <a:gd name="T57" fmla="*/ 12 h 378"/>
                <a:gd name="T58" fmla="*/ 20 w 339"/>
                <a:gd name="T59" fmla="*/ 9 h 378"/>
                <a:gd name="T60" fmla="*/ 19 w 339"/>
                <a:gd name="T61" fmla="*/ 6 h 378"/>
                <a:gd name="T62" fmla="*/ 18 w 339"/>
                <a:gd name="T63" fmla="*/ 5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20" name="Freeform 77"/>
            <p:cNvSpPr>
              <a:spLocks/>
            </p:cNvSpPr>
            <p:nvPr/>
          </p:nvSpPr>
          <p:spPr bwMode="auto">
            <a:xfrm>
              <a:off x="661" y="1790"/>
              <a:ext cx="249" cy="250"/>
            </a:xfrm>
            <a:custGeom>
              <a:avLst/>
              <a:gdLst>
                <a:gd name="T0" fmla="*/ 18 w 498"/>
                <a:gd name="T1" fmla="*/ 31 h 500"/>
                <a:gd name="T2" fmla="*/ 21 w 498"/>
                <a:gd name="T3" fmla="*/ 31 h 500"/>
                <a:gd name="T4" fmla="*/ 23 w 498"/>
                <a:gd name="T5" fmla="*/ 30 h 500"/>
                <a:gd name="T6" fmla="*/ 26 w 498"/>
                <a:gd name="T7" fmla="*/ 28 h 500"/>
                <a:gd name="T8" fmla="*/ 28 w 498"/>
                <a:gd name="T9" fmla="*/ 26 h 500"/>
                <a:gd name="T10" fmla="*/ 30 w 498"/>
                <a:gd name="T11" fmla="*/ 23 h 500"/>
                <a:gd name="T12" fmla="*/ 31 w 498"/>
                <a:gd name="T13" fmla="*/ 21 h 500"/>
                <a:gd name="T14" fmla="*/ 31 w 498"/>
                <a:gd name="T15" fmla="*/ 18 h 500"/>
                <a:gd name="T16" fmla="*/ 31 w 498"/>
                <a:gd name="T17" fmla="*/ 15 h 500"/>
                <a:gd name="T18" fmla="*/ 31 w 498"/>
                <a:gd name="T19" fmla="*/ 12 h 500"/>
                <a:gd name="T20" fmla="*/ 30 w 498"/>
                <a:gd name="T21" fmla="*/ 9 h 500"/>
                <a:gd name="T22" fmla="*/ 28 w 498"/>
                <a:gd name="T23" fmla="*/ 6 h 500"/>
                <a:gd name="T24" fmla="*/ 26 w 498"/>
                <a:gd name="T25" fmla="*/ 4 h 500"/>
                <a:gd name="T26" fmla="*/ 23 w 498"/>
                <a:gd name="T27" fmla="*/ 2 h 500"/>
                <a:gd name="T28" fmla="*/ 21 w 498"/>
                <a:gd name="T29" fmla="*/ 1 h 500"/>
                <a:gd name="T30" fmla="*/ 18 w 498"/>
                <a:gd name="T31" fmla="*/ 1 h 500"/>
                <a:gd name="T32" fmla="*/ 14 w 498"/>
                <a:gd name="T33" fmla="*/ 1 h 500"/>
                <a:gd name="T34" fmla="*/ 11 w 498"/>
                <a:gd name="T35" fmla="*/ 1 h 500"/>
                <a:gd name="T36" fmla="*/ 9 w 498"/>
                <a:gd name="T37" fmla="*/ 2 h 500"/>
                <a:gd name="T38" fmla="*/ 6 w 498"/>
                <a:gd name="T39" fmla="*/ 4 h 500"/>
                <a:gd name="T40" fmla="*/ 4 w 498"/>
                <a:gd name="T41" fmla="*/ 6 h 500"/>
                <a:gd name="T42" fmla="*/ 2 w 498"/>
                <a:gd name="T43" fmla="*/ 9 h 500"/>
                <a:gd name="T44" fmla="*/ 1 w 498"/>
                <a:gd name="T45" fmla="*/ 11 h 500"/>
                <a:gd name="T46" fmla="*/ 1 w 498"/>
                <a:gd name="T47" fmla="*/ 15 h 500"/>
                <a:gd name="T48" fmla="*/ 1 w 498"/>
                <a:gd name="T49" fmla="*/ 18 h 500"/>
                <a:gd name="T50" fmla="*/ 1 w 498"/>
                <a:gd name="T51" fmla="*/ 21 h 500"/>
                <a:gd name="T52" fmla="*/ 2 w 498"/>
                <a:gd name="T53" fmla="*/ 23 h 500"/>
                <a:gd name="T54" fmla="*/ 4 w 498"/>
                <a:gd name="T55" fmla="*/ 26 h 500"/>
                <a:gd name="T56" fmla="*/ 6 w 498"/>
                <a:gd name="T57" fmla="*/ 28 h 500"/>
                <a:gd name="T58" fmla="*/ 9 w 498"/>
                <a:gd name="T59" fmla="*/ 30 h 500"/>
                <a:gd name="T60" fmla="*/ 11 w 498"/>
                <a:gd name="T61" fmla="*/ 31 h 500"/>
                <a:gd name="T62" fmla="*/ 14 w 498"/>
                <a:gd name="T63" fmla="*/ 3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21" name="Freeform 78"/>
            <p:cNvSpPr>
              <a:spLocks/>
            </p:cNvSpPr>
            <p:nvPr/>
          </p:nvSpPr>
          <p:spPr bwMode="auto">
            <a:xfrm>
              <a:off x="685" y="1814"/>
              <a:ext cx="200" cy="201"/>
            </a:xfrm>
            <a:custGeom>
              <a:avLst/>
              <a:gdLst>
                <a:gd name="T0" fmla="*/ 0 w 401"/>
                <a:gd name="T1" fmla="*/ 12 h 400"/>
                <a:gd name="T2" fmla="*/ 0 w 401"/>
                <a:gd name="T3" fmla="*/ 9 h 400"/>
                <a:gd name="T4" fmla="*/ 1 w 401"/>
                <a:gd name="T5" fmla="*/ 7 h 400"/>
                <a:gd name="T6" fmla="*/ 2 w 401"/>
                <a:gd name="T7" fmla="*/ 5 h 400"/>
                <a:gd name="T8" fmla="*/ 4 w 401"/>
                <a:gd name="T9" fmla="*/ 3 h 400"/>
                <a:gd name="T10" fmla="*/ 6 w 401"/>
                <a:gd name="T11" fmla="*/ 2 h 400"/>
                <a:gd name="T12" fmla="*/ 8 w 401"/>
                <a:gd name="T13" fmla="*/ 1 h 400"/>
                <a:gd name="T14" fmla="*/ 11 w 401"/>
                <a:gd name="T15" fmla="*/ 1 h 400"/>
                <a:gd name="T16" fmla="*/ 13 w 401"/>
                <a:gd name="T17" fmla="*/ 1 h 400"/>
                <a:gd name="T18" fmla="*/ 16 w 401"/>
                <a:gd name="T19" fmla="*/ 1 h 400"/>
                <a:gd name="T20" fmla="*/ 18 w 401"/>
                <a:gd name="T21" fmla="*/ 2 h 400"/>
                <a:gd name="T22" fmla="*/ 20 w 401"/>
                <a:gd name="T23" fmla="*/ 3 h 400"/>
                <a:gd name="T24" fmla="*/ 22 w 401"/>
                <a:gd name="T25" fmla="*/ 5 h 400"/>
                <a:gd name="T26" fmla="*/ 23 w 401"/>
                <a:gd name="T27" fmla="*/ 7 h 400"/>
                <a:gd name="T28" fmla="*/ 24 w 401"/>
                <a:gd name="T29" fmla="*/ 9 h 400"/>
                <a:gd name="T30" fmla="*/ 25 w 401"/>
                <a:gd name="T31" fmla="*/ 12 h 400"/>
                <a:gd name="T32" fmla="*/ 25 w 401"/>
                <a:gd name="T33" fmla="*/ 14 h 400"/>
                <a:gd name="T34" fmla="*/ 24 w 401"/>
                <a:gd name="T35" fmla="*/ 17 h 400"/>
                <a:gd name="T36" fmla="*/ 23 w 401"/>
                <a:gd name="T37" fmla="*/ 19 h 400"/>
                <a:gd name="T38" fmla="*/ 22 w 401"/>
                <a:gd name="T39" fmla="*/ 21 h 400"/>
                <a:gd name="T40" fmla="*/ 20 w 401"/>
                <a:gd name="T41" fmla="*/ 23 h 400"/>
                <a:gd name="T42" fmla="*/ 18 w 401"/>
                <a:gd name="T43" fmla="*/ 24 h 400"/>
                <a:gd name="T44" fmla="*/ 16 w 401"/>
                <a:gd name="T45" fmla="*/ 25 h 400"/>
                <a:gd name="T46" fmla="*/ 13 w 401"/>
                <a:gd name="T47" fmla="*/ 26 h 400"/>
                <a:gd name="T48" fmla="*/ 11 w 401"/>
                <a:gd name="T49" fmla="*/ 26 h 400"/>
                <a:gd name="T50" fmla="*/ 8 w 401"/>
                <a:gd name="T51" fmla="*/ 25 h 400"/>
                <a:gd name="T52" fmla="*/ 6 w 401"/>
                <a:gd name="T53" fmla="*/ 24 h 400"/>
                <a:gd name="T54" fmla="*/ 4 w 401"/>
                <a:gd name="T55" fmla="*/ 23 h 400"/>
                <a:gd name="T56" fmla="*/ 2 w 401"/>
                <a:gd name="T57" fmla="*/ 21 h 400"/>
                <a:gd name="T58" fmla="*/ 1 w 401"/>
                <a:gd name="T59" fmla="*/ 19 h 400"/>
                <a:gd name="T60" fmla="*/ 0 w 401"/>
                <a:gd name="T61" fmla="*/ 17 h 400"/>
                <a:gd name="T62" fmla="*/ 0 w 401"/>
                <a:gd name="T63" fmla="*/ 14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22" name="Freeform 79"/>
            <p:cNvSpPr>
              <a:spLocks/>
            </p:cNvSpPr>
            <p:nvPr/>
          </p:nvSpPr>
          <p:spPr bwMode="auto">
            <a:xfrm>
              <a:off x="705" y="1814"/>
              <a:ext cx="180" cy="181"/>
            </a:xfrm>
            <a:custGeom>
              <a:avLst/>
              <a:gdLst>
                <a:gd name="T0" fmla="*/ 17 w 361"/>
                <a:gd name="T1" fmla="*/ 3 h 361"/>
                <a:gd name="T2" fmla="*/ 15 w 361"/>
                <a:gd name="T3" fmla="*/ 2 h 361"/>
                <a:gd name="T4" fmla="*/ 13 w 361"/>
                <a:gd name="T5" fmla="*/ 1 h 361"/>
                <a:gd name="T6" fmla="*/ 11 w 361"/>
                <a:gd name="T7" fmla="*/ 1 h 361"/>
                <a:gd name="T8" fmla="*/ 8 w 361"/>
                <a:gd name="T9" fmla="*/ 1 h 361"/>
                <a:gd name="T10" fmla="*/ 6 w 361"/>
                <a:gd name="T11" fmla="*/ 1 h 361"/>
                <a:gd name="T12" fmla="*/ 4 w 361"/>
                <a:gd name="T13" fmla="*/ 2 h 361"/>
                <a:gd name="T14" fmla="*/ 2 w 361"/>
                <a:gd name="T15" fmla="*/ 3 h 361"/>
                <a:gd name="T16" fmla="*/ 0 w 361"/>
                <a:gd name="T17" fmla="*/ 4 h 361"/>
                <a:gd name="T18" fmla="*/ 0 w 361"/>
                <a:gd name="T19" fmla="*/ 5 h 361"/>
                <a:gd name="T20" fmla="*/ 0 w 361"/>
                <a:gd name="T21" fmla="*/ 5 h 361"/>
                <a:gd name="T22" fmla="*/ 2 w 361"/>
                <a:gd name="T23" fmla="*/ 4 h 361"/>
                <a:gd name="T24" fmla="*/ 4 w 361"/>
                <a:gd name="T25" fmla="*/ 3 h 361"/>
                <a:gd name="T26" fmla="*/ 6 w 361"/>
                <a:gd name="T27" fmla="*/ 3 h 361"/>
                <a:gd name="T28" fmla="*/ 8 w 361"/>
                <a:gd name="T29" fmla="*/ 3 h 361"/>
                <a:gd name="T30" fmla="*/ 11 w 361"/>
                <a:gd name="T31" fmla="*/ 4 h 361"/>
                <a:gd name="T32" fmla="*/ 13 w 361"/>
                <a:gd name="T33" fmla="*/ 4 h 361"/>
                <a:gd name="T34" fmla="*/ 15 w 361"/>
                <a:gd name="T35" fmla="*/ 6 h 361"/>
                <a:gd name="T36" fmla="*/ 17 w 361"/>
                <a:gd name="T37" fmla="*/ 8 h 361"/>
                <a:gd name="T38" fmla="*/ 18 w 361"/>
                <a:gd name="T39" fmla="*/ 10 h 361"/>
                <a:gd name="T40" fmla="*/ 19 w 361"/>
                <a:gd name="T41" fmla="*/ 12 h 361"/>
                <a:gd name="T42" fmla="*/ 19 w 361"/>
                <a:gd name="T43" fmla="*/ 14 h 361"/>
                <a:gd name="T44" fmla="*/ 19 w 361"/>
                <a:gd name="T45" fmla="*/ 17 h 361"/>
                <a:gd name="T46" fmla="*/ 19 w 361"/>
                <a:gd name="T47" fmla="*/ 19 h 361"/>
                <a:gd name="T48" fmla="*/ 19 w 361"/>
                <a:gd name="T49" fmla="*/ 21 h 361"/>
                <a:gd name="T50" fmla="*/ 18 w 361"/>
                <a:gd name="T51" fmla="*/ 22 h 361"/>
                <a:gd name="T52" fmla="*/ 18 w 361"/>
                <a:gd name="T53" fmla="*/ 22 h 361"/>
                <a:gd name="T54" fmla="*/ 20 w 361"/>
                <a:gd name="T55" fmla="*/ 20 h 361"/>
                <a:gd name="T56" fmla="*/ 21 w 361"/>
                <a:gd name="T57" fmla="*/ 17 h 361"/>
                <a:gd name="T58" fmla="*/ 22 w 361"/>
                <a:gd name="T59" fmla="*/ 14 h 361"/>
                <a:gd name="T60" fmla="*/ 22 w 361"/>
                <a:gd name="T61" fmla="*/ 12 h 361"/>
                <a:gd name="T62" fmla="*/ 22 w 361"/>
                <a:gd name="T63" fmla="*/ 9 h 361"/>
                <a:gd name="T64" fmla="*/ 21 w 361"/>
                <a:gd name="T65" fmla="*/ 7 h 361"/>
                <a:gd name="T66" fmla="*/ 19 w 361"/>
                <a:gd name="T67" fmla="*/ 5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grpSp>
      <p:grpSp>
        <p:nvGrpSpPr>
          <p:cNvPr id="8197" name="Group 61"/>
          <p:cNvGrpSpPr>
            <a:grpSpLocks/>
          </p:cNvGrpSpPr>
          <p:nvPr/>
        </p:nvGrpSpPr>
        <p:grpSpPr bwMode="auto">
          <a:xfrm>
            <a:off x="6937375" y="1030288"/>
            <a:ext cx="319088" cy="355600"/>
            <a:chOff x="410" y="1186"/>
            <a:chExt cx="745" cy="919"/>
          </a:xfrm>
        </p:grpSpPr>
        <p:sp>
          <p:nvSpPr>
            <p:cNvPr id="8287" name="Freeform 62"/>
            <p:cNvSpPr>
              <a:spLocks/>
            </p:cNvSpPr>
            <p:nvPr/>
          </p:nvSpPr>
          <p:spPr bwMode="auto">
            <a:xfrm>
              <a:off x="410" y="1186"/>
              <a:ext cx="745" cy="919"/>
            </a:xfrm>
            <a:custGeom>
              <a:avLst/>
              <a:gdLst>
                <a:gd name="T0" fmla="*/ 94 w 1489"/>
                <a:gd name="T1" fmla="*/ 42 h 1836"/>
                <a:gd name="T2" fmla="*/ 73 w 1489"/>
                <a:gd name="T3" fmla="*/ 30 h 1836"/>
                <a:gd name="T4" fmla="*/ 78 w 1489"/>
                <a:gd name="T5" fmla="*/ 25 h 1836"/>
                <a:gd name="T6" fmla="*/ 82 w 1489"/>
                <a:gd name="T7" fmla="*/ 22 h 1836"/>
                <a:gd name="T8" fmla="*/ 86 w 1489"/>
                <a:gd name="T9" fmla="*/ 20 h 1836"/>
                <a:gd name="T10" fmla="*/ 88 w 1489"/>
                <a:gd name="T11" fmla="*/ 20 h 1836"/>
                <a:gd name="T12" fmla="*/ 90 w 1489"/>
                <a:gd name="T13" fmla="*/ 20 h 1836"/>
                <a:gd name="T14" fmla="*/ 72 w 1489"/>
                <a:gd name="T15" fmla="*/ 8 h 1836"/>
                <a:gd name="T16" fmla="*/ 23 w 1489"/>
                <a:gd name="T17" fmla="*/ 8 h 1836"/>
                <a:gd name="T18" fmla="*/ 4 w 1489"/>
                <a:gd name="T19" fmla="*/ 20 h 1836"/>
                <a:gd name="T20" fmla="*/ 6 w 1489"/>
                <a:gd name="T21" fmla="*/ 20 h 1836"/>
                <a:gd name="T22" fmla="*/ 8 w 1489"/>
                <a:gd name="T23" fmla="*/ 20 h 1836"/>
                <a:gd name="T24" fmla="*/ 12 w 1489"/>
                <a:gd name="T25" fmla="*/ 22 h 1836"/>
                <a:gd name="T26" fmla="*/ 17 w 1489"/>
                <a:gd name="T27" fmla="*/ 25 h 1836"/>
                <a:gd name="T28" fmla="*/ 21 w 1489"/>
                <a:gd name="T29" fmla="*/ 30 h 1836"/>
                <a:gd name="T30" fmla="*/ 22 w 1489"/>
                <a:gd name="T31" fmla="*/ 33 h 1836"/>
                <a:gd name="T32" fmla="*/ 23 w 1489"/>
                <a:gd name="T33" fmla="*/ 42 h 1836"/>
                <a:gd name="T34" fmla="*/ 4 w 1489"/>
                <a:gd name="T35" fmla="*/ 55 h 1836"/>
                <a:gd name="T36" fmla="*/ 6 w 1489"/>
                <a:gd name="T37" fmla="*/ 55 h 1836"/>
                <a:gd name="T38" fmla="*/ 8 w 1489"/>
                <a:gd name="T39" fmla="*/ 55 h 1836"/>
                <a:gd name="T40" fmla="*/ 12 w 1489"/>
                <a:gd name="T41" fmla="*/ 56 h 1836"/>
                <a:gd name="T42" fmla="*/ 17 w 1489"/>
                <a:gd name="T43" fmla="*/ 60 h 1836"/>
                <a:gd name="T44" fmla="*/ 21 w 1489"/>
                <a:gd name="T45" fmla="*/ 65 h 1836"/>
                <a:gd name="T46" fmla="*/ 22 w 1489"/>
                <a:gd name="T47" fmla="*/ 68 h 1836"/>
                <a:gd name="T48" fmla="*/ 23 w 1489"/>
                <a:gd name="T49" fmla="*/ 76 h 1836"/>
                <a:gd name="T50" fmla="*/ 4 w 1489"/>
                <a:gd name="T51" fmla="*/ 88 h 1836"/>
                <a:gd name="T52" fmla="*/ 6 w 1489"/>
                <a:gd name="T53" fmla="*/ 88 h 1836"/>
                <a:gd name="T54" fmla="*/ 8 w 1489"/>
                <a:gd name="T55" fmla="*/ 89 h 1836"/>
                <a:gd name="T56" fmla="*/ 12 w 1489"/>
                <a:gd name="T57" fmla="*/ 90 h 1836"/>
                <a:gd name="T58" fmla="*/ 17 w 1489"/>
                <a:gd name="T59" fmla="*/ 93 h 1836"/>
                <a:gd name="T60" fmla="*/ 21 w 1489"/>
                <a:gd name="T61" fmla="*/ 99 h 1836"/>
                <a:gd name="T62" fmla="*/ 22 w 1489"/>
                <a:gd name="T63" fmla="*/ 101 h 1836"/>
                <a:gd name="T64" fmla="*/ 23 w 1489"/>
                <a:gd name="T65" fmla="*/ 115 h 1836"/>
                <a:gd name="T66" fmla="*/ 73 w 1489"/>
                <a:gd name="T67" fmla="*/ 98 h 1836"/>
                <a:gd name="T68" fmla="*/ 78 w 1489"/>
                <a:gd name="T69" fmla="*/ 93 h 1836"/>
                <a:gd name="T70" fmla="*/ 82 w 1489"/>
                <a:gd name="T71" fmla="*/ 90 h 1836"/>
                <a:gd name="T72" fmla="*/ 86 w 1489"/>
                <a:gd name="T73" fmla="*/ 89 h 1836"/>
                <a:gd name="T74" fmla="*/ 88 w 1489"/>
                <a:gd name="T75" fmla="*/ 88 h 1836"/>
                <a:gd name="T76" fmla="*/ 90 w 1489"/>
                <a:gd name="T77" fmla="*/ 88 h 1836"/>
                <a:gd name="T78" fmla="*/ 72 w 1489"/>
                <a:gd name="T79" fmla="*/ 76 h 1836"/>
                <a:gd name="T80" fmla="*/ 75 w 1489"/>
                <a:gd name="T81" fmla="*/ 62 h 1836"/>
                <a:gd name="T82" fmla="*/ 79 w 1489"/>
                <a:gd name="T83" fmla="*/ 58 h 1836"/>
                <a:gd name="T84" fmla="*/ 83 w 1489"/>
                <a:gd name="T85" fmla="*/ 56 h 1836"/>
                <a:gd name="T86" fmla="*/ 87 w 1489"/>
                <a:gd name="T87" fmla="*/ 55 h 1836"/>
                <a:gd name="T88" fmla="*/ 89 w 1489"/>
                <a:gd name="T89" fmla="*/ 55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88" name="Freeform 63"/>
            <p:cNvSpPr>
              <a:spLocks/>
            </p:cNvSpPr>
            <p:nvPr/>
          </p:nvSpPr>
          <p:spPr bwMode="auto">
            <a:xfrm>
              <a:off x="426" y="1203"/>
              <a:ext cx="712" cy="885"/>
            </a:xfrm>
            <a:custGeom>
              <a:avLst/>
              <a:gdLst>
                <a:gd name="T0" fmla="*/ 89 w 1423"/>
                <a:gd name="T1" fmla="*/ 41 h 1772"/>
                <a:gd name="T2" fmla="*/ 69 w 1423"/>
                <a:gd name="T3" fmla="*/ 26 h 1772"/>
                <a:gd name="T4" fmla="*/ 74 w 1423"/>
                <a:gd name="T5" fmla="*/ 20 h 1772"/>
                <a:gd name="T6" fmla="*/ 79 w 1423"/>
                <a:gd name="T7" fmla="*/ 17 h 1772"/>
                <a:gd name="T8" fmla="*/ 83 w 1423"/>
                <a:gd name="T9" fmla="*/ 15 h 1772"/>
                <a:gd name="T10" fmla="*/ 86 w 1423"/>
                <a:gd name="T11" fmla="*/ 15 h 1772"/>
                <a:gd name="T12" fmla="*/ 88 w 1423"/>
                <a:gd name="T13" fmla="*/ 15 h 1772"/>
                <a:gd name="T14" fmla="*/ 68 w 1423"/>
                <a:gd name="T15" fmla="*/ 7 h 1772"/>
                <a:gd name="T16" fmla="*/ 23 w 1423"/>
                <a:gd name="T17" fmla="*/ 7 h 1772"/>
                <a:gd name="T18" fmla="*/ 2 w 1423"/>
                <a:gd name="T19" fmla="*/ 15 h 1772"/>
                <a:gd name="T20" fmla="*/ 4 w 1423"/>
                <a:gd name="T21" fmla="*/ 15 h 1772"/>
                <a:gd name="T22" fmla="*/ 7 w 1423"/>
                <a:gd name="T23" fmla="*/ 15 h 1772"/>
                <a:gd name="T24" fmla="*/ 11 w 1423"/>
                <a:gd name="T25" fmla="*/ 17 h 1772"/>
                <a:gd name="T26" fmla="*/ 16 w 1423"/>
                <a:gd name="T27" fmla="*/ 20 h 1772"/>
                <a:gd name="T28" fmla="*/ 21 w 1423"/>
                <a:gd name="T29" fmla="*/ 26 h 1772"/>
                <a:gd name="T30" fmla="*/ 22 w 1423"/>
                <a:gd name="T31" fmla="*/ 29 h 1772"/>
                <a:gd name="T32" fmla="*/ 23 w 1423"/>
                <a:gd name="T33" fmla="*/ 41 h 1772"/>
                <a:gd name="T34" fmla="*/ 2 w 1423"/>
                <a:gd name="T35" fmla="*/ 50 h 1772"/>
                <a:gd name="T36" fmla="*/ 4 w 1423"/>
                <a:gd name="T37" fmla="*/ 50 h 1772"/>
                <a:gd name="T38" fmla="*/ 7 w 1423"/>
                <a:gd name="T39" fmla="*/ 50 h 1772"/>
                <a:gd name="T40" fmla="*/ 11 w 1423"/>
                <a:gd name="T41" fmla="*/ 52 h 1772"/>
                <a:gd name="T42" fmla="*/ 16 w 1423"/>
                <a:gd name="T43" fmla="*/ 55 h 1772"/>
                <a:gd name="T44" fmla="*/ 21 w 1423"/>
                <a:gd name="T45" fmla="*/ 61 h 1772"/>
                <a:gd name="T46" fmla="*/ 22 w 1423"/>
                <a:gd name="T47" fmla="*/ 64 h 1772"/>
                <a:gd name="T48" fmla="*/ 23 w 1423"/>
                <a:gd name="T49" fmla="*/ 75 h 1772"/>
                <a:gd name="T50" fmla="*/ 2 w 1423"/>
                <a:gd name="T51" fmla="*/ 83 h 1772"/>
                <a:gd name="T52" fmla="*/ 4 w 1423"/>
                <a:gd name="T53" fmla="*/ 83 h 1772"/>
                <a:gd name="T54" fmla="*/ 7 w 1423"/>
                <a:gd name="T55" fmla="*/ 84 h 1772"/>
                <a:gd name="T56" fmla="*/ 11 w 1423"/>
                <a:gd name="T57" fmla="*/ 85 h 1772"/>
                <a:gd name="T58" fmla="*/ 16 w 1423"/>
                <a:gd name="T59" fmla="*/ 89 h 1772"/>
                <a:gd name="T60" fmla="*/ 21 w 1423"/>
                <a:gd name="T61" fmla="*/ 95 h 1772"/>
                <a:gd name="T62" fmla="*/ 22 w 1423"/>
                <a:gd name="T63" fmla="*/ 98 h 1772"/>
                <a:gd name="T64" fmla="*/ 23 w 1423"/>
                <a:gd name="T65" fmla="*/ 110 h 1772"/>
                <a:gd name="T66" fmla="*/ 69 w 1423"/>
                <a:gd name="T67" fmla="*/ 94 h 1772"/>
                <a:gd name="T68" fmla="*/ 74 w 1423"/>
                <a:gd name="T69" fmla="*/ 89 h 1772"/>
                <a:gd name="T70" fmla="*/ 79 w 1423"/>
                <a:gd name="T71" fmla="*/ 85 h 1772"/>
                <a:gd name="T72" fmla="*/ 83 w 1423"/>
                <a:gd name="T73" fmla="*/ 84 h 1772"/>
                <a:gd name="T74" fmla="*/ 86 w 1423"/>
                <a:gd name="T75" fmla="*/ 83 h 1772"/>
                <a:gd name="T76" fmla="*/ 88 w 1423"/>
                <a:gd name="T77" fmla="*/ 83 h 1772"/>
                <a:gd name="T78" fmla="*/ 68 w 1423"/>
                <a:gd name="T79" fmla="*/ 75 h 1772"/>
                <a:gd name="T80" fmla="*/ 71 w 1423"/>
                <a:gd name="T81" fmla="*/ 58 h 1772"/>
                <a:gd name="T82" fmla="*/ 76 w 1423"/>
                <a:gd name="T83" fmla="*/ 54 h 1772"/>
                <a:gd name="T84" fmla="*/ 81 w 1423"/>
                <a:gd name="T85" fmla="*/ 51 h 1772"/>
                <a:gd name="T86" fmla="*/ 84 w 1423"/>
                <a:gd name="T87" fmla="*/ 50 h 1772"/>
                <a:gd name="T88" fmla="*/ 87 w 1423"/>
                <a:gd name="T89" fmla="*/ 5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89" name="Freeform 64"/>
            <p:cNvSpPr>
              <a:spLocks/>
            </p:cNvSpPr>
            <p:nvPr/>
          </p:nvSpPr>
          <p:spPr bwMode="auto">
            <a:xfrm>
              <a:off x="967" y="1563"/>
              <a:ext cx="147" cy="102"/>
            </a:xfrm>
            <a:custGeom>
              <a:avLst/>
              <a:gdLst>
                <a:gd name="T0" fmla="*/ 18 w 294"/>
                <a:gd name="T1" fmla="*/ 0 h 205"/>
                <a:gd name="T2" fmla="*/ 18 w 294"/>
                <a:gd name="T3" fmla="*/ 1 h 205"/>
                <a:gd name="T4" fmla="*/ 18 w 294"/>
                <a:gd name="T5" fmla="*/ 2 h 205"/>
                <a:gd name="T6" fmla="*/ 17 w 294"/>
                <a:gd name="T7" fmla="*/ 2 h 205"/>
                <a:gd name="T8" fmla="*/ 15 w 294"/>
                <a:gd name="T9" fmla="*/ 2 h 205"/>
                <a:gd name="T10" fmla="*/ 14 w 294"/>
                <a:gd name="T11" fmla="*/ 2 h 205"/>
                <a:gd name="T12" fmla="*/ 13 w 294"/>
                <a:gd name="T13" fmla="*/ 2 h 205"/>
                <a:gd name="T14" fmla="*/ 12 w 294"/>
                <a:gd name="T15" fmla="*/ 2 h 205"/>
                <a:gd name="T16" fmla="*/ 11 w 294"/>
                <a:gd name="T17" fmla="*/ 3 h 205"/>
                <a:gd name="T18" fmla="*/ 10 w 294"/>
                <a:gd name="T19" fmla="*/ 3 h 205"/>
                <a:gd name="T20" fmla="*/ 9 w 294"/>
                <a:gd name="T21" fmla="*/ 4 h 205"/>
                <a:gd name="T22" fmla="*/ 7 w 294"/>
                <a:gd name="T23" fmla="*/ 5 h 205"/>
                <a:gd name="T24" fmla="*/ 6 w 294"/>
                <a:gd name="T25" fmla="*/ 6 h 205"/>
                <a:gd name="T26" fmla="*/ 5 w 294"/>
                <a:gd name="T27" fmla="*/ 7 h 205"/>
                <a:gd name="T28" fmla="*/ 3 w 294"/>
                <a:gd name="T29" fmla="*/ 8 h 205"/>
                <a:gd name="T30" fmla="*/ 2 w 294"/>
                <a:gd name="T31" fmla="*/ 9 h 205"/>
                <a:gd name="T32" fmla="*/ 1 w 294"/>
                <a:gd name="T33" fmla="*/ 11 h 205"/>
                <a:gd name="T34" fmla="*/ 0 w 294"/>
                <a:gd name="T35" fmla="*/ 12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90" name="Freeform 65"/>
            <p:cNvSpPr>
              <a:spLocks/>
            </p:cNvSpPr>
            <p:nvPr/>
          </p:nvSpPr>
          <p:spPr bwMode="auto">
            <a:xfrm>
              <a:off x="967" y="1284"/>
              <a:ext cx="147" cy="103"/>
            </a:xfrm>
            <a:custGeom>
              <a:avLst/>
              <a:gdLst>
                <a:gd name="T0" fmla="*/ 18 w 294"/>
                <a:gd name="T1" fmla="*/ 0 h 205"/>
                <a:gd name="T2" fmla="*/ 18 w 294"/>
                <a:gd name="T3" fmla="*/ 2 h 205"/>
                <a:gd name="T4" fmla="*/ 18 w 294"/>
                <a:gd name="T5" fmla="*/ 2 h 205"/>
                <a:gd name="T6" fmla="*/ 17 w 294"/>
                <a:gd name="T7" fmla="*/ 3 h 205"/>
                <a:gd name="T8" fmla="*/ 15 w 294"/>
                <a:gd name="T9" fmla="*/ 3 h 205"/>
                <a:gd name="T10" fmla="*/ 14 w 294"/>
                <a:gd name="T11" fmla="*/ 3 h 205"/>
                <a:gd name="T12" fmla="*/ 13 w 294"/>
                <a:gd name="T13" fmla="*/ 3 h 205"/>
                <a:gd name="T14" fmla="*/ 12 w 294"/>
                <a:gd name="T15" fmla="*/ 3 h 205"/>
                <a:gd name="T16" fmla="*/ 11 w 294"/>
                <a:gd name="T17" fmla="*/ 4 h 205"/>
                <a:gd name="T18" fmla="*/ 10 w 294"/>
                <a:gd name="T19" fmla="*/ 4 h 205"/>
                <a:gd name="T20" fmla="*/ 9 w 294"/>
                <a:gd name="T21" fmla="*/ 5 h 205"/>
                <a:gd name="T22" fmla="*/ 7 w 294"/>
                <a:gd name="T23" fmla="*/ 6 h 205"/>
                <a:gd name="T24" fmla="*/ 6 w 294"/>
                <a:gd name="T25" fmla="*/ 7 h 205"/>
                <a:gd name="T26" fmla="*/ 5 w 294"/>
                <a:gd name="T27" fmla="*/ 8 h 205"/>
                <a:gd name="T28" fmla="*/ 3 w 294"/>
                <a:gd name="T29" fmla="*/ 9 h 205"/>
                <a:gd name="T30" fmla="*/ 2 w 294"/>
                <a:gd name="T31" fmla="*/ 10 h 205"/>
                <a:gd name="T32" fmla="*/ 1 w 294"/>
                <a:gd name="T33" fmla="*/ 12 h 205"/>
                <a:gd name="T34" fmla="*/ 0 w 294"/>
                <a:gd name="T35" fmla="*/ 13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91" name="Freeform 66"/>
            <p:cNvSpPr>
              <a:spLocks/>
            </p:cNvSpPr>
            <p:nvPr/>
          </p:nvSpPr>
          <p:spPr bwMode="auto">
            <a:xfrm>
              <a:off x="451" y="1284"/>
              <a:ext cx="153" cy="111"/>
            </a:xfrm>
            <a:custGeom>
              <a:avLst/>
              <a:gdLst>
                <a:gd name="T0" fmla="*/ 0 w 306"/>
                <a:gd name="T1" fmla="*/ 2 h 221"/>
                <a:gd name="T2" fmla="*/ 0 w 306"/>
                <a:gd name="T3" fmla="*/ 0 h 221"/>
                <a:gd name="T4" fmla="*/ 19 w 306"/>
                <a:gd name="T5" fmla="*/ 0 h 221"/>
                <a:gd name="T6" fmla="*/ 19 w 306"/>
                <a:gd name="T7" fmla="*/ 14 h 221"/>
                <a:gd name="T8" fmla="*/ 18 w 306"/>
                <a:gd name="T9" fmla="*/ 12 h 221"/>
                <a:gd name="T10" fmla="*/ 17 w 306"/>
                <a:gd name="T11" fmla="*/ 11 h 221"/>
                <a:gd name="T12" fmla="*/ 15 w 306"/>
                <a:gd name="T13" fmla="*/ 9 h 221"/>
                <a:gd name="T14" fmla="*/ 13 w 306"/>
                <a:gd name="T15" fmla="*/ 8 h 221"/>
                <a:gd name="T16" fmla="*/ 12 w 306"/>
                <a:gd name="T17" fmla="*/ 7 h 221"/>
                <a:gd name="T18" fmla="*/ 11 w 306"/>
                <a:gd name="T19" fmla="*/ 6 h 221"/>
                <a:gd name="T20" fmla="*/ 10 w 306"/>
                <a:gd name="T21" fmla="*/ 5 h 221"/>
                <a:gd name="T22" fmla="*/ 9 w 306"/>
                <a:gd name="T23" fmla="*/ 5 h 221"/>
                <a:gd name="T24" fmla="*/ 7 w 306"/>
                <a:gd name="T25" fmla="*/ 4 h 221"/>
                <a:gd name="T26" fmla="*/ 5 w 306"/>
                <a:gd name="T27" fmla="*/ 4 h 221"/>
                <a:gd name="T28" fmla="*/ 5 w 306"/>
                <a:gd name="T29" fmla="*/ 3 h 221"/>
                <a:gd name="T30" fmla="*/ 3 w 306"/>
                <a:gd name="T31" fmla="*/ 3 h 221"/>
                <a:gd name="T32" fmla="*/ 2 w 306"/>
                <a:gd name="T33" fmla="*/ 3 h 221"/>
                <a:gd name="T34" fmla="*/ 1 w 306"/>
                <a:gd name="T35" fmla="*/ 3 h 221"/>
                <a:gd name="T36" fmla="*/ 1 w 306"/>
                <a:gd name="T37" fmla="*/ 2 h 221"/>
                <a:gd name="T38" fmla="*/ 0 w 306"/>
                <a:gd name="T39" fmla="*/ 2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92" name="Freeform 67"/>
            <p:cNvSpPr>
              <a:spLocks/>
            </p:cNvSpPr>
            <p:nvPr/>
          </p:nvSpPr>
          <p:spPr bwMode="auto">
            <a:xfrm>
              <a:off x="451" y="1563"/>
              <a:ext cx="153" cy="110"/>
            </a:xfrm>
            <a:custGeom>
              <a:avLst/>
              <a:gdLst>
                <a:gd name="T0" fmla="*/ 0 w 306"/>
                <a:gd name="T1" fmla="*/ 1 h 221"/>
                <a:gd name="T2" fmla="*/ 0 w 306"/>
                <a:gd name="T3" fmla="*/ 0 h 221"/>
                <a:gd name="T4" fmla="*/ 19 w 306"/>
                <a:gd name="T5" fmla="*/ 0 h 221"/>
                <a:gd name="T6" fmla="*/ 19 w 306"/>
                <a:gd name="T7" fmla="*/ 13 h 221"/>
                <a:gd name="T8" fmla="*/ 18 w 306"/>
                <a:gd name="T9" fmla="*/ 12 h 221"/>
                <a:gd name="T10" fmla="*/ 17 w 306"/>
                <a:gd name="T11" fmla="*/ 10 h 221"/>
                <a:gd name="T12" fmla="*/ 15 w 306"/>
                <a:gd name="T13" fmla="*/ 8 h 221"/>
                <a:gd name="T14" fmla="*/ 13 w 306"/>
                <a:gd name="T15" fmla="*/ 7 h 221"/>
                <a:gd name="T16" fmla="*/ 12 w 306"/>
                <a:gd name="T17" fmla="*/ 6 h 221"/>
                <a:gd name="T18" fmla="*/ 11 w 306"/>
                <a:gd name="T19" fmla="*/ 5 h 221"/>
                <a:gd name="T20" fmla="*/ 10 w 306"/>
                <a:gd name="T21" fmla="*/ 4 h 221"/>
                <a:gd name="T22" fmla="*/ 9 w 306"/>
                <a:gd name="T23" fmla="*/ 4 h 221"/>
                <a:gd name="T24" fmla="*/ 7 w 306"/>
                <a:gd name="T25" fmla="*/ 3 h 221"/>
                <a:gd name="T26" fmla="*/ 5 w 306"/>
                <a:gd name="T27" fmla="*/ 3 h 221"/>
                <a:gd name="T28" fmla="*/ 5 w 306"/>
                <a:gd name="T29" fmla="*/ 2 h 221"/>
                <a:gd name="T30" fmla="*/ 3 w 306"/>
                <a:gd name="T31" fmla="*/ 2 h 221"/>
                <a:gd name="T32" fmla="*/ 2 w 306"/>
                <a:gd name="T33" fmla="*/ 2 h 221"/>
                <a:gd name="T34" fmla="*/ 1 w 306"/>
                <a:gd name="T35" fmla="*/ 2 h 221"/>
                <a:gd name="T36" fmla="*/ 1 w 306"/>
                <a:gd name="T37" fmla="*/ 2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93" name="Freeform 68"/>
            <p:cNvSpPr>
              <a:spLocks/>
            </p:cNvSpPr>
            <p:nvPr/>
          </p:nvSpPr>
          <p:spPr bwMode="auto">
            <a:xfrm>
              <a:off x="451" y="1832"/>
              <a:ext cx="153" cy="111"/>
            </a:xfrm>
            <a:custGeom>
              <a:avLst/>
              <a:gdLst>
                <a:gd name="T0" fmla="*/ 0 w 306"/>
                <a:gd name="T1" fmla="*/ 2 h 223"/>
                <a:gd name="T2" fmla="*/ 0 w 306"/>
                <a:gd name="T3" fmla="*/ 0 h 223"/>
                <a:gd name="T4" fmla="*/ 19 w 306"/>
                <a:gd name="T5" fmla="*/ 0 h 223"/>
                <a:gd name="T6" fmla="*/ 19 w 306"/>
                <a:gd name="T7" fmla="*/ 13 h 223"/>
                <a:gd name="T8" fmla="*/ 18 w 306"/>
                <a:gd name="T9" fmla="*/ 12 h 223"/>
                <a:gd name="T10" fmla="*/ 17 w 306"/>
                <a:gd name="T11" fmla="*/ 10 h 223"/>
                <a:gd name="T12" fmla="*/ 15 w 306"/>
                <a:gd name="T13" fmla="*/ 9 h 223"/>
                <a:gd name="T14" fmla="*/ 13 w 306"/>
                <a:gd name="T15" fmla="*/ 7 h 223"/>
                <a:gd name="T16" fmla="*/ 12 w 306"/>
                <a:gd name="T17" fmla="*/ 6 h 223"/>
                <a:gd name="T18" fmla="*/ 11 w 306"/>
                <a:gd name="T19" fmla="*/ 5 h 223"/>
                <a:gd name="T20" fmla="*/ 10 w 306"/>
                <a:gd name="T21" fmla="*/ 4 h 223"/>
                <a:gd name="T22" fmla="*/ 9 w 306"/>
                <a:gd name="T23" fmla="*/ 4 h 223"/>
                <a:gd name="T24" fmla="*/ 7 w 306"/>
                <a:gd name="T25" fmla="*/ 3 h 223"/>
                <a:gd name="T26" fmla="*/ 5 w 306"/>
                <a:gd name="T27" fmla="*/ 3 h 223"/>
                <a:gd name="T28" fmla="*/ 5 w 306"/>
                <a:gd name="T29" fmla="*/ 2 h 223"/>
                <a:gd name="T30" fmla="*/ 3 w 306"/>
                <a:gd name="T31" fmla="*/ 2 h 223"/>
                <a:gd name="T32" fmla="*/ 2 w 306"/>
                <a:gd name="T33" fmla="*/ 2 h 223"/>
                <a:gd name="T34" fmla="*/ 1 w 306"/>
                <a:gd name="T35" fmla="*/ 2 h 223"/>
                <a:gd name="T36" fmla="*/ 1 w 306"/>
                <a:gd name="T37" fmla="*/ 2 h 223"/>
                <a:gd name="T38" fmla="*/ 0 w 306"/>
                <a:gd name="T39" fmla="*/ 2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94" name="Freeform 69"/>
            <p:cNvSpPr>
              <a:spLocks/>
            </p:cNvSpPr>
            <p:nvPr/>
          </p:nvSpPr>
          <p:spPr bwMode="auto">
            <a:xfrm>
              <a:off x="967" y="1832"/>
              <a:ext cx="147" cy="103"/>
            </a:xfrm>
            <a:custGeom>
              <a:avLst/>
              <a:gdLst>
                <a:gd name="T0" fmla="*/ 18 w 294"/>
                <a:gd name="T1" fmla="*/ 0 h 205"/>
                <a:gd name="T2" fmla="*/ 18 w 294"/>
                <a:gd name="T3" fmla="*/ 3 h 205"/>
                <a:gd name="T4" fmla="*/ 18 w 294"/>
                <a:gd name="T5" fmla="*/ 3 h 205"/>
                <a:gd name="T6" fmla="*/ 17 w 294"/>
                <a:gd name="T7" fmla="*/ 3 h 205"/>
                <a:gd name="T8" fmla="*/ 15 w 294"/>
                <a:gd name="T9" fmla="*/ 3 h 205"/>
                <a:gd name="T10" fmla="*/ 14 w 294"/>
                <a:gd name="T11" fmla="*/ 3 h 205"/>
                <a:gd name="T12" fmla="*/ 13 w 294"/>
                <a:gd name="T13" fmla="*/ 3 h 205"/>
                <a:gd name="T14" fmla="*/ 12 w 294"/>
                <a:gd name="T15" fmla="*/ 4 h 205"/>
                <a:gd name="T16" fmla="*/ 11 w 294"/>
                <a:gd name="T17" fmla="*/ 4 h 205"/>
                <a:gd name="T18" fmla="*/ 10 w 294"/>
                <a:gd name="T19" fmla="*/ 4 h 205"/>
                <a:gd name="T20" fmla="*/ 9 w 294"/>
                <a:gd name="T21" fmla="*/ 5 h 205"/>
                <a:gd name="T22" fmla="*/ 7 w 294"/>
                <a:gd name="T23" fmla="*/ 6 h 205"/>
                <a:gd name="T24" fmla="*/ 6 w 294"/>
                <a:gd name="T25" fmla="*/ 7 h 205"/>
                <a:gd name="T26" fmla="*/ 5 w 294"/>
                <a:gd name="T27" fmla="*/ 8 h 205"/>
                <a:gd name="T28" fmla="*/ 3 w 294"/>
                <a:gd name="T29" fmla="*/ 9 h 205"/>
                <a:gd name="T30" fmla="*/ 2 w 294"/>
                <a:gd name="T31" fmla="*/ 10 h 205"/>
                <a:gd name="T32" fmla="*/ 1 w 294"/>
                <a:gd name="T33" fmla="*/ 12 h 205"/>
                <a:gd name="T34" fmla="*/ 0 w 294"/>
                <a:gd name="T35" fmla="*/ 13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95"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96" name="Freeform 71"/>
            <p:cNvSpPr>
              <a:spLocks/>
            </p:cNvSpPr>
            <p:nvPr/>
          </p:nvSpPr>
          <p:spPr bwMode="auto">
            <a:xfrm>
              <a:off x="661" y="1243"/>
              <a:ext cx="249" cy="250"/>
            </a:xfrm>
            <a:custGeom>
              <a:avLst/>
              <a:gdLst>
                <a:gd name="T0" fmla="*/ 18 w 498"/>
                <a:gd name="T1" fmla="*/ 31 h 500"/>
                <a:gd name="T2" fmla="*/ 21 w 498"/>
                <a:gd name="T3" fmla="*/ 31 h 500"/>
                <a:gd name="T4" fmla="*/ 23 w 498"/>
                <a:gd name="T5" fmla="*/ 30 h 500"/>
                <a:gd name="T6" fmla="*/ 26 w 498"/>
                <a:gd name="T7" fmla="*/ 28 h 500"/>
                <a:gd name="T8" fmla="*/ 28 w 498"/>
                <a:gd name="T9" fmla="*/ 26 h 500"/>
                <a:gd name="T10" fmla="*/ 30 w 498"/>
                <a:gd name="T11" fmla="*/ 23 h 500"/>
                <a:gd name="T12" fmla="*/ 31 w 498"/>
                <a:gd name="T13" fmla="*/ 21 h 500"/>
                <a:gd name="T14" fmla="*/ 31 w 498"/>
                <a:gd name="T15" fmla="*/ 18 h 500"/>
                <a:gd name="T16" fmla="*/ 31 w 498"/>
                <a:gd name="T17" fmla="*/ 14 h 500"/>
                <a:gd name="T18" fmla="*/ 31 w 498"/>
                <a:gd name="T19" fmla="*/ 12 h 500"/>
                <a:gd name="T20" fmla="*/ 30 w 498"/>
                <a:gd name="T21" fmla="*/ 9 h 500"/>
                <a:gd name="T22" fmla="*/ 28 w 498"/>
                <a:gd name="T23" fmla="*/ 6 h 500"/>
                <a:gd name="T24" fmla="*/ 26 w 498"/>
                <a:gd name="T25" fmla="*/ 4 h 500"/>
                <a:gd name="T26" fmla="*/ 23 w 498"/>
                <a:gd name="T27" fmla="*/ 2 h 500"/>
                <a:gd name="T28" fmla="*/ 21 w 498"/>
                <a:gd name="T29" fmla="*/ 1 h 500"/>
                <a:gd name="T30" fmla="*/ 18 w 498"/>
                <a:gd name="T31" fmla="*/ 1 h 500"/>
                <a:gd name="T32" fmla="*/ 14 w 498"/>
                <a:gd name="T33" fmla="*/ 1 h 500"/>
                <a:gd name="T34" fmla="*/ 11 w 498"/>
                <a:gd name="T35" fmla="*/ 1 h 500"/>
                <a:gd name="T36" fmla="*/ 9 w 498"/>
                <a:gd name="T37" fmla="*/ 2 h 500"/>
                <a:gd name="T38" fmla="*/ 6 w 498"/>
                <a:gd name="T39" fmla="*/ 4 h 500"/>
                <a:gd name="T40" fmla="*/ 4 w 498"/>
                <a:gd name="T41" fmla="*/ 6 h 500"/>
                <a:gd name="T42" fmla="*/ 2 w 498"/>
                <a:gd name="T43" fmla="*/ 9 h 500"/>
                <a:gd name="T44" fmla="*/ 1 w 498"/>
                <a:gd name="T45" fmla="*/ 11 h 500"/>
                <a:gd name="T46" fmla="*/ 1 w 498"/>
                <a:gd name="T47" fmla="*/ 14 h 500"/>
                <a:gd name="T48" fmla="*/ 1 w 498"/>
                <a:gd name="T49" fmla="*/ 18 h 500"/>
                <a:gd name="T50" fmla="*/ 1 w 498"/>
                <a:gd name="T51" fmla="*/ 21 h 500"/>
                <a:gd name="T52" fmla="*/ 2 w 498"/>
                <a:gd name="T53" fmla="*/ 23 h 500"/>
                <a:gd name="T54" fmla="*/ 4 w 498"/>
                <a:gd name="T55" fmla="*/ 26 h 500"/>
                <a:gd name="T56" fmla="*/ 6 w 498"/>
                <a:gd name="T57" fmla="*/ 28 h 500"/>
                <a:gd name="T58" fmla="*/ 9 w 498"/>
                <a:gd name="T59" fmla="*/ 30 h 500"/>
                <a:gd name="T60" fmla="*/ 11 w 498"/>
                <a:gd name="T61" fmla="*/ 31 h 500"/>
                <a:gd name="T62" fmla="*/ 14 w 498"/>
                <a:gd name="T63" fmla="*/ 3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97" name="Freeform 72"/>
            <p:cNvSpPr>
              <a:spLocks/>
            </p:cNvSpPr>
            <p:nvPr/>
          </p:nvSpPr>
          <p:spPr bwMode="auto">
            <a:xfrm>
              <a:off x="685" y="1268"/>
              <a:ext cx="200" cy="200"/>
            </a:xfrm>
            <a:custGeom>
              <a:avLst/>
              <a:gdLst>
                <a:gd name="T0" fmla="*/ 0 w 401"/>
                <a:gd name="T1" fmla="*/ 11 h 401"/>
                <a:gd name="T2" fmla="*/ 0 w 401"/>
                <a:gd name="T3" fmla="*/ 8 h 401"/>
                <a:gd name="T4" fmla="*/ 1 w 401"/>
                <a:gd name="T5" fmla="*/ 6 h 401"/>
                <a:gd name="T6" fmla="*/ 2 w 401"/>
                <a:gd name="T7" fmla="*/ 4 h 401"/>
                <a:gd name="T8" fmla="*/ 4 w 401"/>
                <a:gd name="T9" fmla="*/ 2 h 401"/>
                <a:gd name="T10" fmla="*/ 6 w 401"/>
                <a:gd name="T11" fmla="*/ 1 h 401"/>
                <a:gd name="T12" fmla="*/ 8 w 401"/>
                <a:gd name="T13" fmla="*/ 0 h 401"/>
                <a:gd name="T14" fmla="*/ 11 w 401"/>
                <a:gd name="T15" fmla="*/ 0 h 401"/>
                <a:gd name="T16" fmla="*/ 13 w 401"/>
                <a:gd name="T17" fmla="*/ 0 h 401"/>
                <a:gd name="T18" fmla="*/ 16 w 401"/>
                <a:gd name="T19" fmla="*/ 0 h 401"/>
                <a:gd name="T20" fmla="*/ 18 w 401"/>
                <a:gd name="T21" fmla="*/ 1 h 401"/>
                <a:gd name="T22" fmla="*/ 20 w 401"/>
                <a:gd name="T23" fmla="*/ 2 h 401"/>
                <a:gd name="T24" fmla="*/ 22 w 401"/>
                <a:gd name="T25" fmla="*/ 4 h 401"/>
                <a:gd name="T26" fmla="*/ 23 w 401"/>
                <a:gd name="T27" fmla="*/ 6 h 401"/>
                <a:gd name="T28" fmla="*/ 24 w 401"/>
                <a:gd name="T29" fmla="*/ 8 h 401"/>
                <a:gd name="T30" fmla="*/ 25 w 401"/>
                <a:gd name="T31" fmla="*/ 11 h 401"/>
                <a:gd name="T32" fmla="*/ 25 w 401"/>
                <a:gd name="T33" fmla="*/ 13 h 401"/>
                <a:gd name="T34" fmla="*/ 24 w 401"/>
                <a:gd name="T35" fmla="*/ 16 h 401"/>
                <a:gd name="T36" fmla="*/ 23 w 401"/>
                <a:gd name="T37" fmla="*/ 18 h 401"/>
                <a:gd name="T38" fmla="*/ 22 w 401"/>
                <a:gd name="T39" fmla="*/ 20 h 401"/>
                <a:gd name="T40" fmla="*/ 20 w 401"/>
                <a:gd name="T41" fmla="*/ 22 h 401"/>
                <a:gd name="T42" fmla="*/ 18 w 401"/>
                <a:gd name="T43" fmla="*/ 23 h 401"/>
                <a:gd name="T44" fmla="*/ 16 w 401"/>
                <a:gd name="T45" fmla="*/ 24 h 401"/>
                <a:gd name="T46" fmla="*/ 13 w 401"/>
                <a:gd name="T47" fmla="*/ 25 h 401"/>
                <a:gd name="T48" fmla="*/ 11 w 401"/>
                <a:gd name="T49" fmla="*/ 25 h 401"/>
                <a:gd name="T50" fmla="*/ 8 w 401"/>
                <a:gd name="T51" fmla="*/ 24 h 401"/>
                <a:gd name="T52" fmla="*/ 6 w 401"/>
                <a:gd name="T53" fmla="*/ 23 h 401"/>
                <a:gd name="T54" fmla="*/ 4 w 401"/>
                <a:gd name="T55" fmla="*/ 22 h 401"/>
                <a:gd name="T56" fmla="*/ 2 w 401"/>
                <a:gd name="T57" fmla="*/ 20 h 401"/>
                <a:gd name="T58" fmla="*/ 1 w 401"/>
                <a:gd name="T59" fmla="*/ 18 h 401"/>
                <a:gd name="T60" fmla="*/ 0 w 401"/>
                <a:gd name="T61" fmla="*/ 16 h 401"/>
                <a:gd name="T62" fmla="*/ 0 w 401"/>
                <a:gd name="T63" fmla="*/ 13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98" name="Freeform 73"/>
            <p:cNvSpPr>
              <a:spLocks/>
            </p:cNvSpPr>
            <p:nvPr/>
          </p:nvSpPr>
          <p:spPr bwMode="auto">
            <a:xfrm>
              <a:off x="705" y="1268"/>
              <a:ext cx="180" cy="180"/>
            </a:xfrm>
            <a:custGeom>
              <a:avLst/>
              <a:gdLst>
                <a:gd name="T0" fmla="*/ 17 w 361"/>
                <a:gd name="T1" fmla="*/ 2 h 361"/>
                <a:gd name="T2" fmla="*/ 15 w 361"/>
                <a:gd name="T3" fmla="*/ 1 h 361"/>
                <a:gd name="T4" fmla="*/ 13 w 361"/>
                <a:gd name="T5" fmla="*/ 0 h 361"/>
                <a:gd name="T6" fmla="*/ 11 w 361"/>
                <a:gd name="T7" fmla="*/ 0 h 361"/>
                <a:gd name="T8" fmla="*/ 8 w 361"/>
                <a:gd name="T9" fmla="*/ 0 h 361"/>
                <a:gd name="T10" fmla="*/ 6 w 361"/>
                <a:gd name="T11" fmla="*/ 0 h 361"/>
                <a:gd name="T12" fmla="*/ 4 w 361"/>
                <a:gd name="T13" fmla="*/ 1 h 361"/>
                <a:gd name="T14" fmla="*/ 2 w 361"/>
                <a:gd name="T15" fmla="*/ 2 h 361"/>
                <a:gd name="T16" fmla="*/ 0 w 361"/>
                <a:gd name="T17" fmla="*/ 4 h 361"/>
                <a:gd name="T18" fmla="*/ 0 w 361"/>
                <a:gd name="T19" fmla="*/ 4 h 361"/>
                <a:gd name="T20" fmla="*/ 0 w 361"/>
                <a:gd name="T21" fmla="*/ 4 h 361"/>
                <a:gd name="T22" fmla="*/ 2 w 361"/>
                <a:gd name="T23" fmla="*/ 3 h 361"/>
                <a:gd name="T24" fmla="*/ 4 w 361"/>
                <a:gd name="T25" fmla="*/ 2 h 361"/>
                <a:gd name="T26" fmla="*/ 6 w 361"/>
                <a:gd name="T27" fmla="*/ 2 h 361"/>
                <a:gd name="T28" fmla="*/ 8 w 361"/>
                <a:gd name="T29" fmla="*/ 2 h 361"/>
                <a:gd name="T30" fmla="*/ 11 w 361"/>
                <a:gd name="T31" fmla="*/ 3 h 361"/>
                <a:gd name="T32" fmla="*/ 13 w 361"/>
                <a:gd name="T33" fmla="*/ 4 h 361"/>
                <a:gd name="T34" fmla="*/ 15 w 361"/>
                <a:gd name="T35" fmla="*/ 5 h 361"/>
                <a:gd name="T36" fmla="*/ 17 w 361"/>
                <a:gd name="T37" fmla="*/ 7 h 361"/>
                <a:gd name="T38" fmla="*/ 18 w 361"/>
                <a:gd name="T39" fmla="*/ 9 h 361"/>
                <a:gd name="T40" fmla="*/ 19 w 361"/>
                <a:gd name="T41" fmla="*/ 11 h 361"/>
                <a:gd name="T42" fmla="*/ 19 w 361"/>
                <a:gd name="T43" fmla="*/ 13 h 361"/>
                <a:gd name="T44" fmla="*/ 19 w 361"/>
                <a:gd name="T45" fmla="*/ 16 h 361"/>
                <a:gd name="T46" fmla="*/ 19 w 361"/>
                <a:gd name="T47" fmla="*/ 18 h 361"/>
                <a:gd name="T48" fmla="*/ 19 w 361"/>
                <a:gd name="T49" fmla="*/ 20 h 361"/>
                <a:gd name="T50" fmla="*/ 18 w 361"/>
                <a:gd name="T51" fmla="*/ 21 h 361"/>
                <a:gd name="T52" fmla="*/ 18 w 361"/>
                <a:gd name="T53" fmla="*/ 21 h 361"/>
                <a:gd name="T54" fmla="*/ 20 w 361"/>
                <a:gd name="T55" fmla="*/ 19 h 361"/>
                <a:gd name="T56" fmla="*/ 21 w 361"/>
                <a:gd name="T57" fmla="*/ 16 h 361"/>
                <a:gd name="T58" fmla="*/ 22 w 361"/>
                <a:gd name="T59" fmla="*/ 14 h 361"/>
                <a:gd name="T60" fmla="*/ 22 w 361"/>
                <a:gd name="T61" fmla="*/ 11 h 361"/>
                <a:gd name="T62" fmla="*/ 22 w 361"/>
                <a:gd name="T63" fmla="*/ 8 h 361"/>
                <a:gd name="T64" fmla="*/ 21 w 361"/>
                <a:gd name="T65" fmla="*/ 6 h 361"/>
                <a:gd name="T66" fmla="*/ 19 w 361"/>
                <a:gd name="T67" fmla="*/ 4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99" name="Freeform 74"/>
            <p:cNvSpPr>
              <a:spLocks/>
            </p:cNvSpPr>
            <p:nvPr/>
          </p:nvSpPr>
          <p:spPr bwMode="auto">
            <a:xfrm>
              <a:off x="661" y="1525"/>
              <a:ext cx="249" cy="249"/>
            </a:xfrm>
            <a:custGeom>
              <a:avLst/>
              <a:gdLst>
                <a:gd name="T0" fmla="*/ 18 w 498"/>
                <a:gd name="T1" fmla="*/ 31 h 499"/>
                <a:gd name="T2" fmla="*/ 21 w 498"/>
                <a:gd name="T3" fmla="*/ 30 h 499"/>
                <a:gd name="T4" fmla="*/ 23 w 498"/>
                <a:gd name="T5" fmla="*/ 29 h 499"/>
                <a:gd name="T6" fmla="*/ 26 w 498"/>
                <a:gd name="T7" fmla="*/ 27 h 499"/>
                <a:gd name="T8" fmla="*/ 28 w 498"/>
                <a:gd name="T9" fmla="*/ 25 h 499"/>
                <a:gd name="T10" fmla="*/ 30 w 498"/>
                <a:gd name="T11" fmla="*/ 23 h 499"/>
                <a:gd name="T12" fmla="*/ 31 w 498"/>
                <a:gd name="T13" fmla="*/ 20 h 499"/>
                <a:gd name="T14" fmla="*/ 31 w 498"/>
                <a:gd name="T15" fmla="*/ 17 h 499"/>
                <a:gd name="T16" fmla="*/ 31 w 498"/>
                <a:gd name="T17" fmla="*/ 14 h 499"/>
                <a:gd name="T18" fmla="*/ 31 w 498"/>
                <a:gd name="T19" fmla="*/ 11 h 499"/>
                <a:gd name="T20" fmla="*/ 30 w 498"/>
                <a:gd name="T21" fmla="*/ 8 h 499"/>
                <a:gd name="T22" fmla="*/ 28 w 498"/>
                <a:gd name="T23" fmla="*/ 5 h 499"/>
                <a:gd name="T24" fmla="*/ 26 w 498"/>
                <a:gd name="T25" fmla="*/ 3 h 499"/>
                <a:gd name="T26" fmla="*/ 23 w 498"/>
                <a:gd name="T27" fmla="*/ 1 h 499"/>
                <a:gd name="T28" fmla="*/ 21 w 498"/>
                <a:gd name="T29" fmla="*/ 0 h 499"/>
                <a:gd name="T30" fmla="*/ 18 w 498"/>
                <a:gd name="T31" fmla="*/ 0 h 499"/>
                <a:gd name="T32" fmla="*/ 14 w 498"/>
                <a:gd name="T33" fmla="*/ 0 h 499"/>
                <a:gd name="T34" fmla="*/ 11 w 498"/>
                <a:gd name="T35" fmla="*/ 0 h 499"/>
                <a:gd name="T36" fmla="*/ 9 w 498"/>
                <a:gd name="T37" fmla="*/ 1 h 499"/>
                <a:gd name="T38" fmla="*/ 6 w 498"/>
                <a:gd name="T39" fmla="*/ 3 h 499"/>
                <a:gd name="T40" fmla="*/ 4 w 498"/>
                <a:gd name="T41" fmla="*/ 5 h 499"/>
                <a:gd name="T42" fmla="*/ 2 w 498"/>
                <a:gd name="T43" fmla="*/ 8 h 499"/>
                <a:gd name="T44" fmla="*/ 1 w 498"/>
                <a:gd name="T45" fmla="*/ 10 h 499"/>
                <a:gd name="T46" fmla="*/ 1 w 498"/>
                <a:gd name="T47" fmla="*/ 14 h 499"/>
                <a:gd name="T48" fmla="*/ 1 w 498"/>
                <a:gd name="T49" fmla="*/ 17 h 499"/>
                <a:gd name="T50" fmla="*/ 1 w 498"/>
                <a:gd name="T51" fmla="*/ 20 h 499"/>
                <a:gd name="T52" fmla="*/ 2 w 498"/>
                <a:gd name="T53" fmla="*/ 23 h 499"/>
                <a:gd name="T54" fmla="*/ 4 w 498"/>
                <a:gd name="T55" fmla="*/ 25 h 499"/>
                <a:gd name="T56" fmla="*/ 6 w 498"/>
                <a:gd name="T57" fmla="*/ 27 h 499"/>
                <a:gd name="T58" fmla="*/ 9 w 498"/>
                <a:gd name="T59" fmla="*/ 29 h 499"/>
                <a:gd name="T60" fmla="*/ 11 w 498"/>
                <a:gd name="T61" fmla="*/ 30 h 499"/>
                <a:gd name="T62" fmla="*/ 14 w 498"/>
                <a:gd name="T63" fmla="*/ 31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00" name="Freeform 75"/>
            <p:cNvSpPr>
              <a:spLocks/>
            </p:cNvSpPr>
            <p:nvPr/>
          </p:nvSpPr>
          <p:spPr bwMode="auto">
            <a:xfrm>
              <a:off x="685" y="1549"/>
              <a:ext cx="200" cy="201"/>
            </a:xfrm>
            <a:custGeom>
              <a:avLst/>
              <a:gdLst>
                <a:gd name="T0" fmla="*/ 0 w 401"/>
                <a:gd name="T1" fmla="*/ 11 h 403"/>
                <a:gd name="T2" fmla="*/ 0 w 401"/>
                <a:gd name="T3" fmla="*/ 8 h 403"/>
                <a:gd name="T4" fmla="*/ 1 w 401"/>
                <a:gd name="T5" fmla="*/ 6 h 403"/>
                <a:gd name="T6" fmla="*/ 2 w 401"/>
                <a:gd name="T7" fmla="*/ 4 h 403"/>
                <a:gd name="T8" fmla="*/ 4 w 401"/>
                <a:gd name="T9" fmla="*/ 2 h 403"/>
                <a:gd name="T10" fmla="*/ 6 w 401"/>
                <a:gd name="T11" fmla="*/ 1 h 403"/>
                <a:gd name="T12" fmla="*/ 8 w 401"/>
                <a:gd name="T13" fmla="*/ 0 h 403"/>
                <a:gd name="T14" fmla="*/ 11 w 401"/>
                <a:gd name="T15" fmla="*/ 0 h 403"/>
                <a:gd name="T16" fmla="*/ 13 w 401"/>
                <a:gd name="T17" fmla="*/ 0 h 403"/>
                <a:gd name="T18" fmla="*/ 16 w 401"/>
                <a:gd name="T19" fmla="*/ 0 h 403"/>
                <a:gd name="T20" fmla="*/ 18 w 401"/>
                <a:gd name="T21" fmla="*/ 1 h 403"/>
                <a:gd name="T22" fmla="*/ 20 w 401"/>
                <a:gd name="T23" fmla="*/ 2 h 403"/>
                <a:gd name="T24" fmla="*/ 22 w 401"/>
                <a:gd name="T25" fmla="*/ 4 h 403"/>
                <a:gd name="T26" fmla="*/ 23 w 401"/>
                <a:gd name="T27" fmla="*/ 6 h 403"/>
                <a:gd name="T28" fmla="*/ 24 w 401"/>
                <a:gd name="T29" fmla="*/ 8 h 403"/>
                <a:gd name="T30" fmla="*/ 25 w 401"/>
                <a:gd name="T31" fmla="*/ 11 h 403"/>
                <a:gd name="T32" fmla="*/ 25 w 401"/>
                <a:gd name="T33" fmla="*/ 13 h 403"/>
                <a:gd name="T34" fmla="*/ 24 w 401"/>
                <a:gd name="T35" fmla="*/ 16 h 403"/>
                <a:gd name="T36" fmla="*/ 23 w 401"/>
                <a:gd name="T37" fmla="*/ 18 h 403"/>
                <a:gd name="T38" fmla="*/ 22 w 401"/>
                <a:gd name="T39" fmla="*/ 20 h 403"/>
                <a:gd name="T40" fmla="*/ 20 w 401"/>
                <a:gd name="T41" fmla="*/ 22 h 403"/>
                <a:gd name="T42" fmla="*/ 18 w 401"/>
                <a:gd name="T43" fmla="*/ 23 h 403"/>
                <a:gd name="T44" fmla="*/ 16 w 401"/>
                <a:gd name="T45" fmla="*/ 24 h 403"/>
                <a:gd name="T46" fmla="*/ 13 w 401"/>
                <a:gd name="T47" fmla="*/ 25 h 403"/>
                <a:gd name="T48" fmla="*/ 11 w 401"/>
                <a:gd name="T49" fmla="*/ 25 h 403"/>
                <a:gd name="T50" fmla="*/ 8 w 401"/>
                <a:gd name="T51" fmla="*/ 24 h 403"/>
                <a:gd name="T52" fmla="*/ 6 w 401"/>
                <a:gd name="T53" fmla="*/ 23 h 403"/>
                <a:gd name="T54" fmla="*/ 4 w 401"/>
                <a:gd name="T55" fmla="*/ 22 h 403"/>
                <a:gd name="T56" fmla="*/ 2 w 401"/>
                <a:gd name="T57" fmla="*/ 20 h 403"/>
                <a:gd name="T58" fmla="*/ 1 w 401"/>
                <a:gd name="T59" fmla="*/ 18 h 403"/>
                <a:gd name="T60" fmla="*/ 0 w 401"/>
                <a:gd name="T61" fmla="*/ 16 h 403"/>
                <a:gd name="T62" fmla="*/ 0 w 401"/>
                <a:gd name="T63" fmla="*/ 13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01" name="Freeform 76"/>
            <p:cNvSpPr>
              <a:spLocks/>
            </p:cNvSpPr>
            <p:nvPr/>
          </p:nvSpPr>
          <p:spPr bwMode="auto">
            <a:xfrm>
              <a:off x="716" y="1549"/>
              <a:ext cx="169" cy="189"/>
            </a:xfrm>
            <a:custGeom>
              <a:avLst/>
              <a:gdLst>
                <a:gd name="T0" fmla="*/ 16 w 339"/>
                <a:gd name="T1" fmla="*/ 3 h 378"/>
                <a:gd name="T2" fmla="*/ 14 w 339"/>
                <a:gd name="T3" fmla="*/ 1 h 378"/>
                <a:gd name="T4" fmla="*/ 12 w 339"/>
                <a:gd name="T5" fmla="*/ 1 h 378"/>
                <a:gd name="T6" fmla="*/ 9 w 339"/>
                <a:gd name="T7" fmla="*/ 1 h 378"/>
                <a:gd name="T8" fmla="*/ 7 w 339"/>
                <a:gd name="T9" fmla="*/ 1 h 378"/>
                <a:gd name="T10" fmla="*/ 5 w 339"/>
                <a:gd name="T11" fmla="*/ 1 h 378"/>
                <a:gd name="T12" fmla="*/ 2 w 339"/>
                <a:gd name="T13" fmla="*/ 1 h 378"/>
                <a:gd name="T14" fmla="*/ 0 w 339"/>
                <a:gd name="T15" fmla="*/ 3 h 378"/>
                <a:gd name="T16" fmla="*/ 0 w 339"/>
                <a:gd name="T17" fmla="*/ 3 h 378"/>
                <a:gd name="T18" fmla="*/ 2 w 339"/>
                <a:gd name="T19" fmla="*/ 3 h 378"/>
                <a:gd name="T20" fmla="*/ 3 w 339"/>
                <a:gd name="T21" fmla="*/ 3 h 378"/>
                <a:gd name="T22" fmla="*/ 5 w 339"/>
                <a:gd name="T23" fmla="*/ 3 h 378"/>
                <a:gd name="T24" fmla="*/ 7 w 339"/>
                <a:gd name="T25" fmla="*/ 3 h 378"/>
                <a:gd name="T26" fmla="*/ 9 w 339"/>
                <a:gd name="T27" fmla="*/ 3 h 378"/>
                <a:gd name="T28" fmla="*/ 11 w 339"/>
                <a:gd name="T29" fmla="*/ 3 h 378"/>
                <a:gd name="T30" fmla="*/ 13 w 339"/>
                <a:gd name="T31" fmla="*/ 5 h 378"/>
                <a:gd name="T32" fmla="*/ 15 w 339"/>
                <a:gd name="T33" fmla="*/ 6 h 378"/>
                <a:gd name="T34" fmla="*/ 17 w 339"/>
                <a:gd name="T35" fmla="*/ 9 h 378"/>
                <a:gd name="T36" fmla="*/ 17 w 339"/>
                <a:gd name="T37" fmla="*/ 11 h 378"/>
                <a:gd name="T38" fmla="*/ 18 w 339"/>
                <a:gd name="T39" fmla="*/ 13 h 378"/>
                <a:gd name="T40" fmla="*/ 18 w 339"/>
                <a:gd name="T41" fmla="*/ 15 h 378"/>
                <a:gd name="T42" fmla="*/ 17 w 339"/>
                <a:gd name="T43" fmla="*/ 19 h 378"/>
                <a:gd name="T44" fmla="*/ 16 w 339"/>
                <a:gd name="T45" fmla="*/ 21 h 378"/>
                <a:gd name="T46" fmla="*/ 15 w 339"/>
                <a:gd name="T47" fmla="*/ 23 h 378"/>
                <a:gd name="T48" fmla="*/ 16 w 339"/>
                <a:gd name="T49" fmla="*/ 23 h 378"/>
                <a:gd name="T50" fmla="*/ 18 w 339"/>
                <a:gd name="T51" fmla="*/ 21 h 378"/>
                <a:gd name="T52" fmla="*/ 20 w 339"/>
                <a:gd name="T53" fmla="*/ 18 h 378"/>
                <a:gd name="T54" fmla="*/ 21 w 339"/>
                <a:gd name="T55" fmla="*/ 14 h 378"/>
                <a:gd name="T56" fmla="*/ 21 w 339"/>
                <a:gd name="T57" fmla="*/ 12 h 378"/>
                <a:gd name="T58" fmla="*/ 20 w 339"/>
                <a:gd name="T59" fmla="*/ 9 h 378"/>
                <a:gd name="T60" fmla="*/ 19 w 339"/>
                <a:gd name="T61" fmla="*/ 6 h 378"/>
                <a:gd name="T62" fmla="*/ 18 w 339"/>
                <a:gd name="T63" fmla="*/ 5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02" name="Freeform 77"/>
            <p:cNvSpPr>
              <a:spLocks/>
            </p:cNvSpPr>
            <p:nvPr/>
          </p:nvSpPr>
          <p:spPr bwMode="auto">
            <a:xfrm>
              <a:off x="661" y="1790"/>
              <a:ext cx="249" cy="250"/>
            </a:xfrm>
            <a:custGeom>
              <a:avLst/>
              <a:gdLst>
                <a:gd name="T0" fmla="*/ 18 w 498"/>
                <a:gd name="T1" fmla="*/ 31 h 500"/>
                <a:gd name="T2" fmla="*/ 21 w 498"/>
                <a:gd name="T3" fmla="*/ 31 h 500"/>
                <a:gd name="T4" fmla="*/ 23 w 498"/>
                <a:gd name="T5" fmla="*/ 30 h 500"/>
                <a:gd name="T6" fmla="*/ 26 w 498"/>
                <a:gd name="T7" fmla="*/ 28 h 500"/>
                <a:gd name="T8" fmla="*/ 28 w 498"/>
                <a:gd name="T9" fmla="*/ 26 h 500"/>
                <a:gd name="T10" fmla="*/ 30 w 498"/>
                <a:gd name="T11" fmla="*/ 23 h 500"/>
                <a:gd name="T12" fmla="*/ 31 w 498"/>
                <a:gd name="T13" fmla="*/ 21 h 500"/>
                <a:gd name="T14" fmla="*/ 31 w 498"/>
                <a:gd name="T15" fmla="*/ 18 h 500"/>
                <a:gd name="T16" fmla="*/ 31 w 498"/>
                <a:gd name="T17" fmla="*/ 15 h 500"/>
                <a:gd name="T18" fmla="*/ 31 w 498"/>
                <a:gd name="T19" fmla="*/ 12 h 500"/>
                <a:gd name="T20" fmla="*/ 30 w 498"/>
                <a:gd name="T21" fmla="*/ 9 h 500"/>
                <a:gd name="T22" fmla="*/ 28 w 498"/>
                <a:gd name="T23" fmla="*/ 6 h 500"/>
                <a:gd name="T24" fmla="*/ 26 w 498"/>
                <a:gd name="T25" fmla="*/ 4 h 500"/>
                <a:gd name="T26" fmla="*/ 23 w 498"/>
                <a:gd name="T27" fmla="*/ 2 h 500"/>
                <a:gd name="T28" fmla="*/ 21 w 498"/>
                <a:gd name="T29" fmla="*/ 1 h 500"/>
                <a:gd name="T30" fmla="*/ 18 w 498"/>
                <a:gd name="T31" fmla="*/ 1 h 500"/>
                <a:gd name="T32" fmla="*/ 14 w 498"/>
                <a:gd name="T33" fmla="*/ 1 h 500"/>
                <a:gd name="T34" fmla="*/ 11 w 498"/>
                <a:gd name="T35" fmla="*/ 1 h 500"/>
                <a:gd name="T36" fmla="*/ 9 w 498"/>
                <a:gd name="T37" fmla="*/ 2 h 500"/>
                <a:gd name="T38" fmla="*/ 6 w 498"/>
                <a:gd name="T39" fmla="*/ 4 h 500"/>
                <a:gd name="T40" fmla="*/ 4 w 498"/>
                <a:gd name="T41" fmla="*/ 6 h 500"/>
                <a:gd name="T42" fmla="*/ 2 w 498"/>
                <a:gd name="T43" fmla="*/ 9 h 500"/>
                <a:gd name="T44" fmla="*/ 1 w 498"/>
                <a:gd name="T45" fmla="*/ 11 h 500"/>
                <a:gd name="T46" fmla="*/ 1 w 498"/>
                <a:gd name="T47" fmla="*/ 15 h 500"/>
                <a:gd name="T48" fmla="*/ 1 w 498"/>
                <a:gd name="T49" fmla="*/ 18 h 500"/>
                <a:gd name="T50" fmla="*/ 1 w 498"/>
                <a:gd name="T51" fmla="*/ 21 h 500"/>
                <a:gd name="T52" fmla="*/ 2 w 498"/>
                <a:gd name="T53" fmla="*/ 23 h 500"/>
                <a:gd name="T54" fmla="*/ 4 w 498"/>
                <a:gd name="T55" fmla="*/ 26 h 500"/>
                <a:gd name="T56" fmla="*/ 6 w 498"/>
                <a:gd name="T57" fmla="*/ 28 h 500"/>
                <a:gd name="T58" fmla="*/ 9 w 498"/>
                <a:gd name="T59" fmla="*/ 30 h 500"/>
                <a:gd name="T60" fmla="*/ 11 w 498"/>
                <a:gd name="T61" fmla="*/ 31 h 500"/>
                <a:gd name="T62" fmla="*/ 14 w 498"/>
                <a:gd name="T63" fmla="*/ 3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03" name="Freeform 78"/>
            <p:cNvSpPr>
              <a:spLocks/>
            </p:cNvSpPr>
            <p:nvPr/>
          </p:nvSpPr>
          <p:spPr bwMode="auto">
            <a:xfrm>
              <a:off x="685" y="1814"/>
              <a:ext cx="200" cy="201"/>
            </a:xfrm>
            <a:custGeom>
              <a:avLst/>
              <a:gdLst>
                <a:gd name="T0" fmla="*/ 0 w 401"/>
                <a:gd name="T1" fmla="*/ 12 h 400"/>
                <a:gd name="T2" fmla="*/ 0 w 401"/>
                <a:gd name="T3" fmla="*/ 9 h 400"/>
                <a:gd name="T4" fmla="*/ 1 w 401"/>
                <a:gd name="T5" fmla="*/ 7 h 400"/>
                <a:gd name="T6" fmla="*/ 2 w 401"/>
                <a:gd name="T7" fmla="*/ 5 h 400"/>
                <a:gd name="T8" fmla="*/ 4 w 401"/>
                <a:gd name="T9" fmla="*/ 3 h 400"/>
                <a:gd name="T10" fmla="*/ 6 w 401"/>
                <a:gd name="T11" fmla="*/ 2 h 400"/>
                <a:gd name="T12" fmla="*/ 8 w 401"/>
                <a:gd name="T13" fmla="*/ 1 h 400"/>
                <a:gd name="T14" fmla="*/ 11 w 401"/>
                <a:gd name="T15" fmla="*/ 1 h 400"/>
                <a:gd name="T16" fmla="*/ 13 w 401"/>
                <a:gd name="T17" fmla="*/ 1 h 400"/>
                <a:gd name="T18" fmla="*/ 16 w 401"/>
                <a:gd name="T19" fmla="*/ 1 h 400"/>
                <a:gd name="T20" fmla="*/ 18 w 401"/>
                <a:gd name="T21" fmla="*/ 2 h 400"/>
                <a:gd name="T22" fmla="*/ 20 w 401"/>
                <a:gd name="T23" fmla="*/ 3 h 400"/>
                <a:gd name="T24" fmla="*/ 22 w 401"/>
                <a:gd name="T25" fmla="*/ 5 h 400"/>
                <a:gd name="T26" fmla="*/ 23 w 401"/>
                <a:gd name="T27" fmla="*/ 7 h 400"/>
                <a:gd name="T28" fmla="*/ 24 w 401"/>
                <a:gd name="T29" fmla="*/ 9 h 400"/>
                <a:gd name="T30" fmla="*/ 25 w 401"/>
                <a:gd name="T31" fmla="*/ 12 h 400"/>
                <a:gd name="T32" fmla="*/ 25 w 401"/>
                <a:gd name="T33" fmla="*/ 14 h 400"/>
                <a:gd name="T34" fmla="*/ 24 w 401"/>
                <a:gd name="T35" fmla="*/ 17 h 400"/>
                <a:gd name="T36" fmla="*/ 23 w 401"/>
                <a:gd name="T37" fmla="*/ 19 h 400"/>
                <a:gd name="T38" fmla="*/ 22 w 401"/>
                <a:gd name="T39" fmla="*/ 21 h 400"/>
                <a:gd name="T40" fmla="*/ 20 w 401"/>
                <a:gd name="T41" fmla="*/ 23 h 400"/>
                <a:gd name="T42" fmla="*/ 18 w 401"/>
                <a:gd name="T43" fmla="*/ 24 h 400"/>
                <a:gd name="T44" fmla="*/ 16 w 401"/>
                <a:gd name="T45" fmla="*/ 25 h 400"/>
                <a:gd name="T46" fmla="*/ 13 w 401"/>
                <a:gd name="T47" fmla="*/ 26 h 400"/>
                <a:gd name="T48" fmla="*/ 11 w 401"/>
                <a:gd name="T49" fmla="*/ 26 h 400"/>
                <a:gd name="T50" fmla="*/ 8 w 401"/>
                <a:gd name="T51" fmla="*/ 25 h 400"/>
                <a:gd name="T52" fmla="*/ 6 w 401"/>
                <a:gd name="T53" fmla="*/ 24 h 400"/>
                <a:gd name="T54" fmla="*/ 4 w 401"/>
                <a:gd name="T55" fmla="*/ 23 h 400"/>
                <a:gd name="T56" fmla="*/ 2 w 401"/>
                <a:gd name="T57" fmla="*/ 21 h 400"/>
                <a:gd name="T58" fmla="*/ 1 w 401"/>
                <a:gd name="T59" fmla="*/ 19 h 400"/>
                <a:gd name="T60" fmla="*/ 0 w 401"/>
                <a:gd name="T61" fmla="*/ 17 h 400"/>
                <a:gd name="T62" fmla="*/ 0 w 401"/>
                <a:gd name="T63" fmla="*/ 14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304" name="Freeform 79"/>
            <p:cNvSpPr>
              <a:spLocks/>
            </p:cNvSpPr>
            <p:nvPr/>
          </p:nvSpPr>
          <p:spPr bwMode="auto">
            <a:xfrm>
              <a:off x="705" y="1814"/>
              <a:ext cx="180" cy="181"/>
            </a:xfrm>
            <a:custGeom>
              <a:avLst/>
              <a:gdLst>
                <a:gd name="T0" fmla="*/ 17 w 361"/>
                <a:gd name="T1" fmla="*/ 3 h 361"/>
                <a:gd name="T2" fmla="*/ 15 w 361"/>
                <a:gd name="T3" fmla="*/ 2 h 361"/>
                <a:gd name="T4" fmla="*/ 13 w 361"/>
                <a:gd name="T5" fmla="*/ 1 h 361"/>
                <a:gd name="T6" fmla="*/ 11 w 361"/>
                <a:gd name="T7" fmla="*/ 1 h 361"/>
                <a:gd name="T8" fmla="*/ 8 w 361"/>
                <a:gd name="T9" fmla="*/ 1 h 361"/>
                <a:gd name="T10" fmla="*/ 6 w 361"/>
                <a:gd name="T11" fmla="*/ 1 h 361"/>
                <a:gd name="T12" fmla="*/ 4 w 361"/>
                <a:gd name="T13" fmla="*/ 2 h 361"/>
                <a:gd name="T14" fmla="*/ 2 w 361"/>
                <a:gd name="T15" fmla="*/ 3 h 361"/>
                <a:gd name="T16" fmla="*/ 0 w 361"/>
                <a:gd name="T17" fmla="*/ 4 h 361"/>
                <a:gd name="T18" fmla="*/ 0 w 361"/>
                <a:gd name="T19" fmla="*/ 5 h 361"/>
                <a:gd name="T20" fmla="*/ 0 w 361"/>
                <a:gd name="T21" fmla="*/ 5 h 361"/>
                <a:gd name="T22" fmla="*/ 2 w 361"/>
                <a:gd name="T23" fmla="*/ 4 h 361"/>
                <a:gd name="T24" fmla="*/ 4 w 361"/>
                <a:gd name="T25" fmla="*/ 3 h 361"/>
                <a:gd name="T26" fmla="*/ 6 w 361"/>
                <a:gd name="T27" fmla="*/ 3 h 361"/>
                <a:gd name="T28" fmla="*/ 8 w 361"/>
                <a:gd name="T29" fmla="*/ 3 h 361"/>
                <a:gd name="T30" fmla="*/ 11 w 361"/>
                <a:gd name="T31" fmla="*/ 4 h 361"/>
                <a:gd name="T32" fmla="*/ 13 w 361"/>
                <a:gd name="T33" fmla="*/ 4 h 361"/>
                <a:gd name="T34" fmla="*/ 15 w 361"/>
                <a:gd name="T35" fmla="*/ 6 h 361"/>
                <a:gd name="T36" fmla="*/ 17 w 361"/>
                <a:gd name="T37" fmla="*/ 8 h 361"/>
                <a:gd name="T38" fmla="*/ 18 w 361"/>
                <a:gd name="T39" fmla="*/ 10 h 361"/>
                <a:gd name="T40" fmla="*/ 19 w 361"/>
                <a:gd name="T41" fmla="*/ 12 h 361"/>
                <a:gd name="T42" fmla="*/ 19 w 361"/>
                <a:gd name="T43" fmla="*/ 14 h 361"/>
                <a:gd name="T44" fmla="*/ 19 w 361"/>
                <a:gd name="T45" fmla="*/ 17 h 361"/>
                <a:gd name="T46" fmla="*/ 19 w 361"/>
                <a:gd name="T47" fmla="*/ 19 h 361"/>
                <a:gd name="T48" fmla="*/ 19 w 361"/>
                <a:gd name="T49" fmla="*/ 21 h 361"/>
                <a:gd name="T50" fmla="*/ 18 w 361"/>
                <a:gd name="T51" fmla="*/ 22 h 361"/>
                <a:gd name="T52" fmla="*/ 18 w 361"/>
                <a:gd name="T53" fmla="*/ 22 h 361"/>
                <a:gd name="T54" fmla="*/ 20 w 361"/>
                <a:gd name="T55" fmla="*/ 20 h 361"/>
                <a:gd name="T56" fmla="*/ 21 w 361"/>
                <a:gd name="T57" fmla="*/ 17 h 361"/>
                <a:gd name="T58" fmla="*/ 22 w 361"/>
                <a:gd name="T59" fmla="*/ 14 h 361"/>
                <a:gd name="T60" fmla="*/ 22 w 361"/>
                <a:gd name="T61" fmla="*/ 12 h 361"/>
                <a:gd name="T62" fmla="*/ 22 w 361"/>
                <a:gd name="T63" fmla="*/ 9 h 361"/>
                <a:gd name="T64" fmla="*/ 21 w 361"/>
                <a:gd name="T65" fmla="*/ 7 h 361"/>
                <a:gd name="T66" fmla="*/ 19 w 361"/>
                <a:gd name="T67" fmla="*/ 5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grpSp>
      <p:sp>
        <p:nvSpPr>
          <p:cNvPr id="8198" name="Line 78"/>
          <p:cNvSpPr>
            <a:spLocks noChangeShapeType="1"/>
          </p:cNvSpPr>
          <p:nvPr/>
        </p:nvSpPr>
        <p:spPr bwMode="auto">
          <a:xfrm>
            <a:off x="1914525" y="1443038"/>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dirty="0"/>
          </a:p>
        </p:txBody>
      </p:sp>
      <p:sp>
        <p:nvSpPr>
          <p:cNvPr id="8199" name="Line 79"/>
          <p:cNvSpPr>
            <a:spLocks noChangeShapeType="1"/>
          </p:cNvSpPr>
          <p:nvPr/>
        </p:nvSpPr>
        <p:spPr bwMode="auto">
          <a:xfrm>
            <a:off x="3546475" y="1439863"/>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dirty="0"/>
          </a:p>
        </p:txBody>
      </p:sp>
      <p:sp>
        <p:nvSpPr>
          <p:cNvPr id="8200" name="Line 80"/>
          <p:cNvSpPr>
            <a:spLocks noChangeShapeType="1"/>
          </p:cNvSpPr>
          <p:nvPr/>
        </p:nvSpPr>
        <p:spPr bwMode="auto">
          <a:xfrm>
            <a:off x="5219700" y="1428750"/>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dirty="0"/>
          </a:p>
        </p:txBody>
      </p:sp>
      <p:sp>
        <p:nvSpPr>
          <p:cNvPr id="8201" name="Line 81"/>
          <p:cNvSpPr>
            <a:spLocks noChangeShapeType="1"/>
          </p:cNvSpPr>
          <p:nvPr/>
        </p:nvSpPr>
        <p:spPr bwMode="auto">
          <a:xfrm>
            <a:off x="6915150" y="1450975"/>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dirty="0"/>
          </a:p>
        </p:txBody>
      </p:sp>
      <p:sp>
        <p:nvSpPr>
          <p:cNvPr id="8202" name="Rectangle 82"/>
          <p:cNvSpPr>
            <a:spLocks noChangeArrowheads="1"/>
          </p:cNvSpPr>
          <p:nvPr/>
        </p:nvSpPr>
        <p:spPr bwMode="auto">
          <a:xfrm>
            <a:off x="7259638"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8203" name="Rectangle 83"/>
          <p:cNvSpPr>
            <a:spLocks noChangeArrowheads="1"/>
          </p:cNvSpPr>
          <p:nvPr/>
        </p:nvSpPr>
        <p:spPr bwMode="auto">
          <a:xfrm>
            <a:off x="5581650" y="1155700"/>
            <a:ext cx="1341438"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8204" name="Rectangle 84"/>
          <p:cNvSpPr>
            <a:spLocks noChangeArrowheads="1"/>
          </p:cNvSpPr>
          <p:nvPr/>
        </p:nvSpPr>
        <p:spPr bwMode="auto">
          <a:xfrm>
            <a:off x="3929063"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8205" name="Rectangle 85"/>
          <p:cNvSpPr>
            <a:spLocks noChangeArrowheads="1"/>
          </p:cNvSpPr>
          <p:nvPr/>
        </p:nvSpPr>
        <p:spPr bwMode="auto">
          <a:xfrm>
            <a:off x="2276475"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8206" name="Rectangle 86"/>
          <p:cNvSpPr>
            <a:spLocks noChangeArrowheads="1"/>
          </p:cNvSpPr>
          <p:nvPr/>
        </p:nvSpPr>
        <p:spPr bwMode="auto">
          <a:xfrm>
            <a:off x="654050"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8207" name="Text Box 87"/>
          <p:cNvSpPr txBox="1">
            <a:spLocks noChangeArrowheads="1"/>
          </p:cNvSpPr>
          <p:nvPr/>
        </p:nvSpPr>
        <p:spPr bwMode="auto">
          <a:xfrm>
            <a:off x="654050" y="1231900"/>
            <a:ext cx="12303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sz="2200" u="sng" dirty="0">
                <a:solidFill>
                  <a:srgbClr val="660000"/>
                </a:solidFill>
              </a:rPr>
              <a:t>D</a:t>
            </a:r>
            <a:r>
              <a:rPr lang="en-US" altLang="en-US" sz="2200" dirty="0"/>
              <a:t>efine</a:t>
            </a:r>
          </a:p>
        </p:txBody>
      </p:sp>
      <p:sp>
        <p:nvSpPr>
          <p:cNvPr id="8208" name="Text Box 88"/>
          <p:cNvSpPr txBox="1">
            <a:spLocks noChangeArrowheads="1"/>
          </p:cNvSpPr>
          <p:nvPr/>
        </p:nvSpPr>
        <p:spPr bwMode="auto">
          <a:xfrm>
            <a:off x="2276475" y="1231900"/>
            <a:ext cx="1335088"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576"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sz="2200" u="sng" dirty="0">
                <a:solidFill>
                  <a:srgbClr val="660000"/>
                </a:solidFill>
              </a:rPr>
              <a:t>M</a:t>
            </a:r>
            <a:r>
              <a:rPr lang="en-US" altLang="en-US" sz="2200" dirty="0"/>
              <a:t>easure</a:t>
            </a:r>
          </a:p>
        </p:txBody>
      </p:sp>
      <p:sp>
        <p:nvSpPr>
          <p:cNvPr id="8209" name="Text Box 89"/>
          <p:cNvSpPr txBox="1">
            <a:spLocks noChangeArrowheads="1"/>
          </p:cNvSpPr>
          <p:nvPr/>
        </p:nvSpPr>
        <p:spPr bwMode="auto">
          <a:xfrm>
            <a:off x="3956050" y="1231900"/>
            <a:ext cx="12303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sz="2200" u="sng" dirty="0">
                <a:solidFill>
                  <a:srgbClr val="660000"/>
                </a:solidFill>
              </a:rPr>
              <a:t>A</a:t>
            </a:r>
            <a:r>
              <a:rPr lang="en-US" altLang="en-US" sz="2200" dirty="0"/>
              <a:t>nalyze</a:t>
            </a:r>
          </a:p>
        </p:txBody>
      </p:sp>
      <p:sp>
        <p:nvSpPr>
          <p:cNvPr id="8210" name="Text Box 90"/>
          <p:cNvSpPr txBox="1">
            <a:spLocks noChangeArrowheads="1"/>
          </p:cNvSpPr>
          <p:nvPr/>
        </p:nvSpPr>
        <p:spPr bwMode="auto">
          <a:xfrm>
            <a:off x="5645150" y="1220788"/>
            <a:ext cx="1230313"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sz="2200" u="sng" dirty="0">
                <a:solidFill>
                  <a:srgbClr val="660000"/>
                </a:solidFill>
              </a:rPr>
              <a:t>D</a:t>
            </a:r>
            <a:r>
              <a:rPr lang="en-US" altLang="en-US" sz="2200" dirty="0"/>
              <a:t>esign</a:t>
            </a:r>
          </a:p>
        </p:txBody>
      </p:sp>
      <p:sp>
        <p:nvSpPr>
          <p:cNvPr id="8211" name="Text Box 91"/>
          <p:cNvSpPr txBox="1">
            <a:spLocks noChangeArrowheads="1"/>
          </p:cNvSpPr>
          <p:nvPr/>
        </p:nvSpPr>
        <p:spPr bwMode="auto">
          <a:xfrm>
            <a:off x="7259638" y="1231900"/>
            <a:ext cx="1230312"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sz="2200" u="sng" dirty="0">
                <a:solidFill>
                  <a:srgbClr val="660000"/>
                </a:solidFill>
              </a:rPr>
              <a:t>V</a:t>
            </a:r>
            <a:r>
              <a:rPr lang="en-US" altLang="en-US" sz="2200" dirty="0"/>
              <a:t>erify</a:t>
            </a:r>
          </a:p>
        </p:txBody>
      </p:sp>
      <p:sp>
        <p:nvSpPr>
          <p:cNvPr id="8212" name="AutoShape 92"/>
          <p:cNvSpPr>
            <a:spLocks noChangeArrowheads="1"/>
          </p:cNvSpPr>
          <p:nvPr/>
        </p:nvSpPr>
        <p:spPr bwMode="auto">
          <a:xfrm>
            <a:off x="654050" y="1770063"/>
            <a:ext cx="1230313" cy="806450"/>
          </a:xfrm>
          <a:prstGeom prst="flowChartDocumen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8213" name="AutoShape 93"/>
          <p:cNvSpPr>
            <a:spLocks noChangeArrowheads="1"/>
          </p:cNvSpPr>
          <p:nvPr/>
        </p:nvSpPr>
        <p:spPr bwMode="auto">
          <a:xfrm>
            <a:off x="2289175" y="4310063"/>
            <a:ext cx="1257300" cy="855662"/>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grpSp>
        <p:nvGrpSpPr>
          <p:cNvPr id="8214" name="Group 94"/>
          <p:cNvGrpSpPr>
            <a:grpSpLocks/>
          </p:cNvGrpSpPr>
          <p:nvPr/>
        </p:nvGrpSpPr>
        <p:grpSpPr bwMode="auto">
          <a:xfrm>
            <a:off x="641350" y="1892300"/>
            <a:ext cx="1257300" cy="806450"/>
            <a:chOff x="412" y="1192"/>
            <a:chExt cx="792" cy="508"/>
          </a:xfrm>
        </p:grpSpPr>
        <p:sp>
          <p:nvSpPr>
            <p:cNvPr id="8285" name="AutoShape 95"/>
            <p:cNvSpPr>
              <a:spLocks noChangeArrowheads="1"/>
            </p:cNvSpPr>
            <p:nvPr/>
          </p:nvSpPr>
          <p:spPr bwMode="auto">
            <a:xfrm>
              <a:off x="412" y="1192"/>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8286" name="Text Box 96"/>
            <p:cNvSpPr txBox="1">
              <a:spLocks noChangeArrowheads="1"/>
            </p:cNvSpPr>
            <p:nvPr/>
          </p:nvSpPr>
          <p:spPr bwMode="auto">
            <a:xfrm>
              <a:off x="429" y="1192"/>
              <a:ext cx="775" cy="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0"/>
                </a:spcBef>
              </a:pPr>
              <a:r>
                <a:rPr lang="en-US" altLang="en-US" sz="1800" dirty="0">
                  <a:solidFill>
                    <a:schemeClr val="tx2"/>
                  </a:solidFill>
                  <a:latin typeface="Arial Narrow" panose="020B0606020202030204" pitchFamily="34" charset="0"/>
                </a:rPr>
                <a:t>Define project scope</a:t>
              </a:r>
            </a:p>
          </p:txBody>
        </p:sp>
      </p:grpSp>
      <p:grpSp>
        <p:nvGrpSpPr>
          <p:cNvPr id="8215" name="Group 97"/>
          <p:cNvGrpSpPr>
            <a:grpSpLocks/>
          </p:cNvGrpSpPr>
          <p:nvPr/>
        </p:nvGrpSpPr>
        <p:grpSpPr bwMode="auto">
          <a:xfrm>
            <a:off x="654050" y="2901950"/>
            <a:ext cx="1257300" cy="1130300"/>
            <a:chOff x="412" y="1797"/>
            <a:chExt cx="792" cy="705"/>
          </a:xfrm>
        </p:grpSpPr>
        <p:sp>
          <p:nvSpPr>
            <p:cNvPr id="8283" name="AutoShape 98"/>
            <p:cNvSpPr>
              <a:spLocks noChangeArrowheads="1"/>
            </p:cNvSpPr>
            <p:nvPr/>
          </p:nvSpPr>
          <p:spPr bwMode="auto">
            <a:xfrm>
              <a:off x="412" y="1797"/>
              <a:ext cx="792" cy="70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8284" name="Text Box 99"/>
            <p:cNvSpPr txBox="1">
              <a:spLocks noChangeArrowheads="1"/>
            </p:cNvSpPr>
            <p:nvPr/>
          </p:nvSpPr>
          <p:spPr bwMode="auto">
            <a:xfrm>
              <a:off x="417" y="1804"/>
              <a:ext cx="780" cy="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0"/>
                </a:spcBef>
              </a:pPr>
              <a:r>
                <a:rPr lang="en-US" altLang="en-US" sz="1800" dirty="0">
                  <a:solidFill>
                    <a:schemeClr val="tx2"/>
                  </a:solidFill>
                  <a:latin typeface="Arial Narrow" panose="020B0606020202030204" pitchFamily="34" charset="0"/>
                </a:rPr>
                <a:t>Establish CCRs, CTQs, &amp; design goals</a:t>
              </a:r>
            </a:p>
          </p:txBody>
        </p:sp>
      </p:grpSp>
      <p:grpSp>
        <p:nvGrpSpPr>
          <p:cNvPr id="8216" name="Group 100"/>
          <p:cNvGrpSpPr>
            <a:grpSpLocks/>
          </p:cNvGrpSpPr>
          <p:nvPr/>
        </p:nvGrpSpPr>
        <p:grpSpPr bwMode="auto">
          <a:xfrm>
            <a:off x="617538" y="4198938"/>
            <a:ext cx="1257300" cy="949325"/>
            <a:chOff x="389" y="2577"/>
            <a:chExt cx="792" cy="669"/>
          </a:xfrm>
        </p:grpSpPr>
        <p:sp>
          <p:nvSpPr>
            <p:cNvPr id="8281" name="AutoShape 101"/>
            <p:cNvSpPr>
              <a:spLocks noChangeArrowheads="1"/>
            </p:cNvSpPr>
            <p:nvPr/>
          </p:nvSpPr>
          <p:spPr bwMode="auto">
            <a:xfrm>
              <a:off x="389" y="2584"/>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8282" name="Text Box 102"/>
            <p:cNvSpPr txBox="1">
              <a:spLocks noChangeArrowheads="1"/>
            </p:cNvSpPr>
            <p:nvPr/>
          </p:nvSpPr>
          <p:spPr bwMode="auto">
            <a:xfrm>
              <a:off x="394" y="2577"/>
              <a:ext cx="781"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0"/>
                </a:spcBef>
              </a:pPr>
              <a:r>
                <a:rPr lang="en-US" altLang="en-US" sz="1800" dirty="0">
                  <a:solidFill>
                    <a:schemeClr val="tx2"/>
                  </a:solidFill>
                  <a:latin typeface="Arial Narrow" panose="020B0606020202030204" pitchFamily="34" charset="0"/>
                </a:rPr>
                <a:t>Establish formal project</a:t>
              </a:r>
              <a:endParaRPr lang="en-US" altLang="en-US" sz="1800" dirty="0">
                <a:solidFill>
                  <a:srgbClr val="9C2108"/>
                </a:solidFill>
                <a:latin typeface="Arial Narrow" panose="020B0606020202030204" pitchFamily="34" charset="0"/>
              </a:endParaRPr>
            </a:p>
            <a:p>
              <a:pPr eaLnBrk="1" hangingPunct="1">
                <a:lnSpc>
                  <a:spcPct val="75000"/>
                </a:lnSpc>
              </a:pPr>
              <a:endParaRPr lang="en-US" altLang="en-US" sz="1800" dirty="0">
                <a:solidFill>
                  <a:schemeClr val="tx2"/>
                </a:solidFill>
                <a:latin typeface="Arial Narrow" panose="020B0606020202030204" pitchFamily="34" charset="0"/>
              </a:endParaRPr>
            </a:p>
          </p:txBody>
        </p:sp>
      </p:grpSp>
      <p:grpSp>
        <p:nvGrpSpPr>
          <p:cNvPr id="8217" name="Group 103"/>
          <p:cNvGrpSpPr>
            <a:grpSpLocks/>
          </p:cNvGrpSpPr>
          <p:nvPr/>
        </p:nvGrpSpPr>
        <p:grpSpPr bwMode="auto">
          <a:xfrm>
            <a:off x="2289175" y="1878013"/>
            <a:ext cx="1257300" cy="1333500"/>
            <a:chOff x="1434" y="1192"/>
            <a:chExt cx="792" cy="825"/>
          </a:xfrm>
        </p:grpSpPr>
        <p:sp>
          <p:nvSpPr>
            <p:cNvPr id="8279" name="AutoShape 104"/>
            <p:cNvSpPr>
              <a:spLocks noChangeArrowheads="1"/>
            </p:cNvSpPr>
            <p:nvPr/>
          </p:nvSpPr>
          <p:spPr bwMode="auto">
            <a:xfrm>
              <a:off x="1434" y="1192"/>
              <a:ext cx="792" cy="82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8280" name="Text Box 105"/>
            <p:cNvSpPr txBox="1">
              <a:spLocks noChangeArrowheads="1"/>
            </p:cNvSpPr>
            <p:nvPr/>
          </p:nvSpPr>
          <p:spPr bwMode="auto">
            <a:xfrm>
              <a:off x="1440" y="1198"/>
              <a:ext cx="781" cy="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46154"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0"/>
                </a:spcBef>
              </a:pPr>
              <a:r>
                <a:rPr lang="en-US" altLang="en-US" sz="1800" dirty="0">
                  <a:solidFill>
                    <a:schemeClr val="tx2"/>
                  </a:solidFill>
                  <a:latin typeface="Arial Narrow" panose="020B0606020202030204" pitchFamily="34" charset="0"/>
                </a:rPr>
                <a:t>CTQ flowdown: </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ID potential</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design drivers</a:t>
              </a:r>
            </a:p>
          </p:txBody>
        </p:sp>
      </p:grpSp>
      <p:grpSp>
        <p:nvGrpSpPr>
          <p:cNvPr id="8218" name="Group 106"/>
          <p:cNvGrpSpPr>
            <a:grpSpLocks/>
          </p:cNvGrpSpPr>
          <p:nvPr/>
        </p:nvGrpSpPr>
        <p:grpSpPr bwMode="auto">
          <a:xfrm>
            <a:off x="2273300" y="3427413"/>
            <a:ext cx="1260475" cy="649287"/>
            <a:chOff x="1432" y="2123"/>
            <a:chExt cx="794" cy="394"/>
          </a:xfrm>
        </p:grpSpPr>
        <p:sp>
          <p:nvSpPr>
            <p:cNvPr id="8277" name="AutoShape 107"/>
            <p:cNvSpPr>
              <a:spLocks noChangeArrowheads="1"/>
            </p:cNvSpPr>
            <p:nvPr/>
          </p:nvSpPr>
          <p:spPr bwMode="auto">
            <a:xfrm>
              <a:off x="1434" y="2123"/>
              <a:ext cx="792" cy="39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8278" name="Text Box 108"/>
            <p:cNvSpPr txBox="1">
              <a:spLocks noChangeArrowheads="1"/>
            </p:cNvSpPr>
            <p:nvPr/>
          </p:nvSpPr>
          <p:spPr bwMode="auto">
            <a:xfrm>
              <a:off x="1432" y="2130"/>
              <a:ext cx="789" cy="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75000"/>
                </a:lnSpc>
              </a:pPr>
              <a:r>
                <a:rPr lang="en-US" altLang="en-US" sz="1800" dirty="0">
                  <a:solidFill>
                    <a:schemeClr val="tx2"/>
                  </a:solidFill>
                  <a:latin typeface="Arial Narrow" panose="020B0606020202030204" pitchFamily="34" charset="0"/>
                </a:rPr>
                <a:t>Gather &amp; qualify data</a:t>
              </a:r>
            </a:p>
          </p:txBody>
        </p:sp>
      </p:grpSp>
      <p:sp>
        <p:nvSpPr>
          <p:cNvPr id="8219" name="Text Box 109"/>
          <p:cNvSpPr txBox="1">
            <a:spLocks noChangeArrowheads="1"/>
          </p:cNvSpPr>
          <p:nvPr/>
        </p:nvSpPr>
        <p:spPr bwMode="auto">
          <a:xfrm>
            <a:off x="2286000" y="4284663"/>
            <a:ext cx="1239838"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30000"/>
              </a:spcBef>
            </a:pPr>
            <a:r>
              <a:rPr lang="en-US" altLang="en-US" sz="1800" dirty="0">
                <a:solidFill>
                  <a:schemeClr val="tx2"/>
                </a:solidFill>
                <a:latin typeface="Arial Narrow" panose="020B0606020202030204" pitchFamily="34" charset="0"/>
              </a:rPr>
              <a:t>Specify </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performance  </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bounds</a:t>
            </a:r>
          </a:p>
        </p:txBody>
      </p:sp>
      <p:grpSp>
        <p:nvGrpSpPr>
          <p:cNvPr id="8220" name="Group 110"/>
          <p:cNvGrpSpPr>
            <a:grpSpLocks/>
          </p:cNvGrpSpPr>
          <p:nvPr/>
        </p:nvGrpSpPr>
        <p:grpSpPr bwMode="auto">
          <a:xfrm>
            <a:off x="2265363" y="5383213"/>
            <a:ext cx="1260475" cy="711200"/>
            <a:chOff x="1432" y="3175"/>
            <a:chExt cx="794" cy="448"/>
          </a:xfrm>
        </p:grpSpPr>
        <p:sp>
          <p:nvSpPr>
            <p:cNvPr id="8275" name="AutoShape 111"/>
            <p:cNvSpPr>
              <a:spLocks noChangeArrowheads="1"/>
            </p:cNvSpPr>
            <p:nvPr/>
          </p:nvSpPr>
          <p:spPr bwMode="auto">
            <a:xfrm>
              <a:off x="1434" y="3175"/>
              <a:ext cx="792" cy="44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8276" name="Text Box 112"/>
            <p:cNvSpPr txBox="1">
              <a:spLocks noChangeArrowheads="1"/>
            </p:cNvSpPr>
            <p:nvPr/>
          </p:nvSpPr>
          <p:spPr bwMode="auto">
            <a:xfrm>
              <a:off x="1432" y="3176"/>
              <a:ext cx="789" cy="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0"/>
                </a:spcBef>
              </a:pPr>
              <a:r>
                <a:rPr lang="en-US" altLang="en-US" sz="1800" dirty="0">
                  <a:solidFill>
                    <a:schemeClr val="tx2"/>
                  </a:solidFill>
                  <a:latin typeface="Arial Narrow" panose="020B0606020202030204" pitchFamily="34" charset="0"/>
                </a:rPr>
                <a:t>Summarize &amp; baseline data</a:t>
              </a:r>
            </a:p>
          </p:txBody>
        </p:sp>
      </p:grpSp>
      <p:grpSp>
        <p:nvGrpSpPr>
          <p:cNvPr id="8221" name="Group 113"/>
          <p:cNvGrpSpPr>
            <a:grpSpLocks/>
          </p:cNvGrpSpPr>
          <p:nvPr/>
        </p:nvGrpSpPr>
        <p:grpSpPr bwMode="auto">
          <a:xfrm>
            <a:off x="3929063" y="1892300"/>
            <a:ext cx="1266825" cy="938213"/>
            <a:chOff x="2486" y="1192"/>
            <a:chExt cx="798" cy="561"/>
          </a:xfrm>
        </p:grpSpPr>
        <p:sp>
          <p:nvSpPr>
            <p:cNvPr id="8273" name="AutoShape 114"/>
            <p:cNvSpPr>
              <a:spLocks noChangeArrowheads="1"/>
            </p:cNvSpPr>
            <p:nvPr/>
          </p:nvSpPr>
          <p:spPr bwMode="auto">
            <a:xfrm>
              <a:off x="2492" y="1192"/>
              <a:ext cx="792" cy="561"/>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8274" name="Text Box 115"/>
            <p:cNvSpPr txBox="1">
              <a:spLocks noChangeArrowheads="1"/>
            </p:cNvSpPr>
            <p:nvPr/>
          </p:nvSpPr>
          <p:spPr bwMode="auto">
            <a:xfrm>
              <a:off x="2486" y="1197"/>
              <a:ext cx="796" cy="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pPr>
              <a:r>
                <a:rPr lang="en-US" altLang="en-US" sz="1800" dirty="0">
                  <a:solidFill>
                    <a:schemeClr val="tx2"/>
                  </a:solidFill>
                  <a:latin typeface="Arial Narrow" panose="020B0606020202030204" pitchFamily="34" charset="0"/>
                </a:rPr>
                <a:t>Explore data; model design dynamics</a:t>
              </a:r>
            </a:p>
          </p:txBody>
        </p:sp>
      </p:grpSp>
      <p:grpSp>
        <p:nvGrpSpPr>
          <p:cNvPr id="8222" name="Group 116"/>
          <p:cNvGrpSpPr>
            <a:grpSpLocks/>
          </p:cNvGrpSpPr>
          <p:nvPr/>
        </p:nvGrpSpPr>
        <p:grpSpPr bwMode="auto">
          <a:xfrm>
            <a:off x="3922713" y="2998788"/>
            <a:ext cx="1263650" cy="939800"/>
            <a:chOff x="2471" y="1789"/>
            <a:chExt cx="796" cy="592"/>
          </a:xfrm>
        </p:grpSpPr>
        <p:sp>
          <p:nvSpPr>
            <p:cNvPr id="8271" name="AutoShape 117"/>
            <p:cNvSpPr>
              <a:spLocks noChangeArrowheads="1"/>
            </p:cNvSpPr>
            <p:nvPr/>
          </p:nvSpPr>
          <p:spPr bwMode="auto">
            <a:xfrm>
              <a:off x="2475" y="1797"/>
              <a:ext cx="792" cy="58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8272" name="Text Box 118"/>
            <p:cNvSpPr txBox="1">
              <a:spLocks noChangeArrowheads="1"/>
            </p:cNvSpPr>
            <p:nvPr/>
          </p:nvSpPr>
          <p:spPr bwMode="auto">
            <a:xfrm>
              <a:off x="2471" y="1789"/>
              <a:ext cx="796"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0"/>
                </a:spcBef>
              </a:pPr>
              <a:r>
                <a:rPr lang="en-US" altLang="en-US" sz="1800" dirty="0">
                  <a:solidFill>
                    <a:schemeClr val="tx2"/>
                  </a:solidFill>
                  <a:latin typeface="Arial Narrow" panose="020B0606020202030204" pitchFamily="34" charset="0"/>
                </a:rPr>
                <a:t>Focus on significant design drivers</a:t>
              </a:r>
            </a:p>
          </p:txBody>
        </p:sp>
      </p:grpSp>
      <p:grpSp>
        <p:nvGrpSpPr>
          <p:cNvPr id="8223" name="Group 119"/>
          <p:cNvGrpSpPr>
            <a:grpSpLocks/>
          </p:cNvGrpSpPr>
          <p:nvPr/>
        </p:nvGrpSpPr>
        <p:grpSpPr bwMode="auto">
          <a:xfrm>
            <a:off x="3956050" y="4114800"/>
            <a:ext cx="1257300" cy="962025"/>
            <a:chOff x="2492" y="2402"/>
            <a:chExt cx="792" cy="584"/>
          </a:xfrm>
        </p:grpSpPr>
        <p:sp>
          <p:nvSpPr>
            <p:cNvPr id="8269" name="AutoShape 120"/>
            <p:cNvSpPr>
              <a:spLocks noChangeArrowheads="1"/>
            </p:cNvSpPr>
            <p:nvPr/>
          </p:nvSpPr>
          <p:spPr bwMode="auto">
            <a:xfrm>
              <a:off x="2492" y="2402"/>
              <a:ext cx="792" cy="58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8270" name="Text Box 121"/>
            <p:cNvSpPr txBox="1">
              <a:spLocks noChangeArrowheads="1"/>
            </p:cNvSpPr>
            <p:nvPr/>
          </p:nvSpPr>
          <p:spPr bwMode="auto">
            <a:xfrm>
              <a:off x="2493" y="2402"/>
              <a:ext cx="789" cy="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pPr>
              <a:r>
                <a:rPr lang="en-US" altLang="en-US" sz="1800" dirty="0">
                  <a:solidFill>
                    <a:schemeClr val="tx2"/>
                  </a:solidFill>
                  <a:latin typeface="Arial Narrow" panose="020B0606020202030204" pitchFamily="34" charset="0"/>
                </a:rPr>
                <a:t>Innovate </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design </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alternatives</a:t>
              </a:r>
            </a:p>
          </p:txBody>
        </p:sp>
      </p:grpSp>
      <p:grpSp>
        <p:nvGrpSpPr>
          <p:cNvPr id="8224" name="Group 122"/>
          <p:cNvGrpSpPr>
            <a:grpSpLocks/>
          </p:cNvGrpSpPr>
          <p:nvPr/>
        </p:nvGrpSpPr>
        <p:grpSpPr bwMode="auto">
          <a:xfrm>
            <a:off x="3956050" y="5259388"/>
            <a:ext cx="1265238" cy="1225550"/>
            <a:chOff x="2492" y="3031"/>
            <a:chExt cx="797" cy="727"/>
          </a:xfrm>
        </p:grpSpPr>
        <p:sp>
          <p:nvSpPr>
            <p:cNvPr id="8267" name="AutoShape 123"/>
            <p:cNvSpPr>
              <a:spLocks noChangeArrowheads="1"/>
            </p:cNvSpPr>
            <p:nvPr/>
          </p:nvSpPr>
          <p:spPr bwMode="auto">
            <a:xfrm>
              <a:off x="2492" y="3031"/>
              <a:ext cx="792" cy="727"/>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8268" name="Text Box 124"/>
            <p:cNvSpPr txBox="1">
              <a:spLocks noChangeArrowheads="1"/>
            </p:cNvSpPr>
            <p:nvPr/>
          </p:nvSpPr>
          <p:spPr bwMode="auto">
            <a:xfrm>
              <a:off x="2493" y="3032"/>
              <a:ext cx="796" cy="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pPr>
              <a:r>
                <a:rPr lang="en-US" altLang="en-US" sz="1800" dirty="0">
                  <a:solidFill>
                    <a:schemeClr val="tx2"/>
                  </a:solidFill>
                  <a:latin typeface="Arial Narrow" panose="020B0606020202030204" pitchFamily="34" charset="0"/>
                </a:rPr>
                <a:t>Select best</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architecture,</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design, &amp;</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feature set</a:t>
              </a:r>
            </a:p>
          </p:txBody>
        </p:sp>
      </p:grpSp>
      <p:grpSp>
        <p:nvGrpSpPr>
          <p:cNvPr id="8225" name="Group 125"/>
          <p:cNvGrpSpPr>
            <a:grpSpLocks/>
          </p:cNvGrpSpPr>
          <p:nvPr/>
        </p:nvGrpSpPr>
        <p:grpSpPr bwMode="auto">
          <a:xfrm>
            <a:off x="5572125" y="1892300"/>
            <a:ext cx="1371600" cy="1120775"/>
            <a:chOff x="3510" y="1192"/>
            <a:chExt cx="864" cy="706"/>
          </a:xfrm>
        </p:grpSpPr>
        <p:sp>
          <p:nvSpPr>
            <p:cNvPr id="8265" name="AutoShape 126"/>
            <p:cNvSpPr>
              <a:spLocks noChangeArrowheads="1"/>
            </p:cNvSpPr>
            <p:nvPr/>
          </p:nvSpPr>
          <p:spPr bwMode="auto">
            <a:xfrm>
              <a:off x="3516" y="1192"/>
              <a:ext cx="845" cy="706"/>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8266" name="Text Box 127"/>
            <p:cNvSpPr txBox="1">
              <a:spLocks noChangeArrowheads="1"/>
            </p:cNvSpPr>
            <p:nvPr/>
          </p:nvSpPr>
          <p:spPr bwMode="auto">
            <a:xfrm>
              <a:off x="3510" y="1197"/>
              <a:ext cx="864"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0"/>
                </a:spcBef>
              </a:pPr>
              <a:r>
                <a:rPr lang="en-US" altLang="en-US" sz="1800" dirty="0">
                  <a:solidFill>
                    <a:schemeClr val="tx2"/>
                  </a:solidFill>
                  <a:latin typeface="Arial Narrow" panose="020B0606020202030204" pitchFamily="34" charset="0"/>
                </a:rPr>
                <a:t>Match </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design &amp; implementation plans </a:t>
              </a:r>
            </a:p>
          </p:txBody>
        </p:sp>
      </p:grpSp>
      <p:grpSp>
        <p:nvGrpSpPr>
          <p:cNvPr id="8226" name="Group 128"/>
          <p:cNvGrpSpPr>
            <a:grpSpLocks/>
          </p:cNvGrpSpPr>
          <p:nvPr/>
        </p:nvGrpSpPr>
        <p:grpSpPr bwMode="auto">
          <a:xfrm>
            <a:off x="5583238" y="3163888"/>
            <a:ext cx="1374775" cy="1012825"/>
            <a:chOff x="3516" y="1925"/>
            <a:chExt cx="866" cy="638"/>
          </a:xfrm>
        </p:grpSpPr>
        <p:sp>
          <p:nvSpPr>
            <p:cNvPr id="8263" name="AutoShape 129"/>
            <p:cNvSpPr>
              <a:spLocks noChangeArrowheads="1"/>
            </p:cNvSpPr>
            <p:nvPr/>
          </p:nvSpPr>
          <p:spPr bwMode="auto">
            <a:xfrm>
              <a:off x="3516" y="1925"/>
              <a:ext cx="845" cy="63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8264" name="Text Box 130"/>
            <p:cNvSpPr txBox="1">
              <a:spLocks noChangeArrowheads="1"/>
            </p:cNvSpPr>
            <p:nvPr/>
          </p:nvSpPr>
          <p:spPr bwMode="auto">
            <a:xfrm>
              <a:off x="3517" y="1955"/>
              <a:ext cx="865" cy="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46154"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0"/>
                </a:spcBef>
              </a:pPr>
              <a:r>
                <a:rPr lang="en-US" altLang="en-US" sz="1800" dirty="0">
                  <a:solidFill>
                    <a:schemeClr val="tx2"/>
                  </a:solidFill>
                  <a:latin typeface="Arial Narrow" panose="020B0606020202030204" pitchFamily="34" charset="0"/>
                </a:rPr>
                <a:t>Reduce </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design &amp; integration risk</a:t>
              </a:r>
            </a:p>
          </p:txBody>
        </p:sp>
      </p:grpSp>
      <p:grpSp>
        <p:nvGrpSpPr>
          <p:cNvPr id="8227" name="Group 131"/>
          <p:cNvGrpSpPr>
            <a:grpSpLocks/>
          </p:cNvGrpSpPr>
          <p:nvPr/>
        </p:nvGrpSpPr>
        <p:grpSpPr bwMode="auto">
          <a:xfrm>
            <a:off x="5572125" y="4357688"/>
            <a:ext cx="1341438" cy="1133475"/>
            <a:chOff x="3516" y="2644"/>
            <a:chExt cx="845" cy="714"/>
          </a:xfrm>
        </p:grpSpPr>
        <p:sp>
          <p:nvSpPr>
            <p:cNvPr id="8261" name="AutoShape 132"/>
            <p:cNvSpPr>
              <a:spLocks noChangeArrowheads="1"/>
            </p:cNvSpPr>
            <p:nvPr/>
          </p:nvSpPr>
          <p:spPr bwMode="auto">
            <a:xfrm>
              <a:off x="3516" y="2645"/>
              <a:ext cx="845" cy="713"/>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8262" name="Text Box 133"/>
            <p:cNvSpPr txBox="1">
              <a:spLocks noChangeArrowheads="1"/>
            </p:cNvSpPr>
            <p:nvPr/>
          </p:nvSpPr>
          <p:spPr bwMode="auto">
            <a:xfrm>
              <a:off x="3517" y="2644"/>
              <a:ext cx="841"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40000"/>
                </a:spcBef>
              </a:pPr>
              <a:r>
                <a:rPr lang="en-US" altLang="en-US" sz="1800" dirty="0">
                  <a:solidFill>
                    <a:schemeClr val="tx2"/>
                  </a:solidFill>
                  <a:latin typeface="Arial Narrow" panose="020B0606020202030204" pitchFamily="34" charset="0"/>
                </a:rPr>
                <a:t>Deliver features using closed loop control</a:t>
              </a:r>
            </a:p>
          </p:txBody>
        </p:sp>
      </p:grpSp>
      <p:grpSp>
        <p:nvGrpSpPr>
          <p:cNvPr id="8228" name="Group 134"/>
          <p:cNvGrpSpPr>
            <a:grpSpLocks/>
          </p:cNvGrpSpPr>
          <p:nvPr/>
        </p:nvGrpSpPr>
        <p:grpSpPr bwMode="auto">
          <a:xfrm>
            <a:off x="7259638" y="1878013"/>
            <a:ext cx="1262062" cy="1096962"/>
            <a:chOff x="4570" y="1190"/>
            <a:chExt cx="795" cy="691"/>
          </a:xfrm>
        </p:grpSpPr>
        <p:sp>
          <p:nvSpPr>
            <p:cNvPr id="8259" name="AutoShape 135"/>
            <p:cNvSpPr>
              <a:spLocks noChangeArrowheads="1"/>
            </p:cNvSpPr>
            <p:nvPr/>
          </p:nvSpPr>
          <p:spPr bwMode="auto">
            <a:xfrm>
              <a:off x="4573" y="1192"/>
              <a:ext cx="792" cy="689"/>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8260" name="Text Box 136"/>
            <p:cNvSpPr txBox="1">
              <a:spLocks noChangeArrowheads="1"/>
            </p:cNvSpPr>
            <p:nvPr/>
          </p:nvSpPr>
          <p:spPr bwMode="auto">
            <a:xfrm>
              <a:off x="4570" y="1190"/>
              <a:ext cx="788"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0"/>
                </a:spcBef>
              </a:pPr>
              <a:r>
                <a:rPr lang="en-US" altLang="en-US" sz="1800" dirty="0">
                  <a:solidFill>
                    <a:schemeClr val="tx2"/>
                  </a:solidFill>
                  <a:latin typeface="Arial Narrow" panose="020B0606020202030204" pitchFamily="34" charset="0"/>
                </a:rPr>
                <a:t>Verify system  performance;</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demonstrate CTQs</a:t>
              </a:r>
            </a:p>
          </p:txBody>
        </p:sp>
      </p:grpSp>
      <p:grpSp>
        <p:nvGrpSpPr>
          <p:cNvPr id="8229" name="Group 137"/>
          <p:cNvGrpSpPr>
            <a:grpSpLocks/>
          </p:cNvGrpSpPr>
          <p:nvPr/>
        </p:nvGrpSpPr>
        <p:grpSpPr bwMode="auto">
          <a:xfrm>
            <a:off x="7232650" y="3182938"/>
            <a:ext cx="1262063" cy="808037"/>
            <a:chOff x="4563" y="1963"/>
            <a:chExt cx="795" cy="509"/>
          </a:xfrm>
        </p:grpSpPr>
        <p:sp>
          <p:nvSpPr>
            <p:cNvPr id="8257" name="AutoShape 138"/>
            <p:cNvSpPr>
              <a:spLocks noChangeArrowheads="1"/>
            </p:cNvSpPr>
            <p:nvPr/>
          </p:nvSpPr>
          <p:spPr bwMode="auto">
            <a:xfrm>
              <a:off x="4563" y="1964"/>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8258" name="Text Box 139"/>
            <p:cNvSpPr txBox="1">
              <a:spLocks noChangeArrowheads="1"/>
            </p:cNvSpPr>
            <p:nvPr/>
          </p:nvSpPr>
          <p:spPr bwMode="auto">
            <a:xfrm>
              <a:off x="4563" y="1963"/>
              <a:ext cx="795" cy="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en-US" sz="1800" dirty="0">
                  <a:latin typeface="Arial Narrow" panose="020B0606020202030204" pitchFamily="34" charset="0"/>
                </a:rPr>
                <a:t>Deliver new design</a:t>
              </a:r>
              <a:endParaRPr lang="en-US" altLang="en-US" sz="1800" dirty="0">
                <a:solidFill>
                  <a:schemeClr val="tx2"/>
                </a:solidFill>
                <a:latin typeface="Arial Narrow" panose="020B0606020202030204" pitchFamily="34" charset="0"/>
              </a:endParaRPr>
            </a:p>
          </p:txBody>
        </p:sp>
      </p:grpSp>
      <p:grpSp>
        <p:nvGrpSpPr>
          <p:cNvPr id="8230" name="Group 140"/>
          <p:cNvGrpSpPr>
            <a:grpSpLocks/>
          </p:cNvGrpSpPr>
          <p:nvPr/>
        </p:nvGrpSpPr>
        <p:grpSpPr bwMode="auto">
          <a:xfrm>
            <a:off x="7232650" y="4198938"/>
            <a:ext cx="1257300" cy="1373187"/>
            <a:chOff x="4556" y="2577"/>
            <a:chExt cx="792" cy="865"/>
          </a:xfrm>
        </p:grpSpPr>
        <p:sp>
          <p:nvSpPr>
            <p:cNvPr id="8255" name="AutoShape 141"/>
            <p:cNvSpPr>
              <a:spLocks noChangeArrowheads="1"/>
            </p:cNvSpPr>
            <p:nvPr/>
          </p:nvSpPr>
          <p:spPr bwMode="auto">
            <a:xfrm>
              <a:off x="4556" y="2577"/>
              <a:ext cx="792" cy="86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8256" name="Text Box 142"/>
            <p:cNvSpPr txBox="1">
              <a:spLocks noChangeArrowheads="1"/>
            </p:cNvSpPr>
            <p:nvPr/>
          </p:nvSpPr>
          <p:spPr bwMode="auto">
            <a:xfrm>
              <a:off x="4563" y="2577"/>
              <a:ext cx="781" cy="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75000"/>
                </a:lnSpc>
              </a:pPr>
              <a:r>
                <a:rPr lang="en-US" altLang="en-US" sz="1800" dirty="0">
                  <a:solidFill>
                    <a:schemeClr val="tx2"/>
                  </a:solidFill>
                  <a:latin typeface="Arial Narrow" panose="020B0606020202030204" pitchFamily="34" charset="0"/>
                </a:rPr>
                <a:t>Monitor &amp; learn from users’ experiences (ongoing) </a:t>
              </a:r>
            </a:p>
          </p:txBody>
        </p:sp>
      </p:grpSp>
      <p:sp>
        <p:nvSpPr>
          <p:cNvPr id="8231" name="AutoShape 143"/>
          <p:cNvSpPr>
            <a:spLocks noChangeArrowheads="1"/>
          </p:cNvSpPr>
          <p:nvPr/>
        </p:nvSpPr>
        <p:spPr bwMode="auto">
          <a:xfrm>
            <a:off x="2132013" y="1254125"/>
            <a:ext cx="4387850" cy="1566863"/>
          </a:xfrm>
          <a:prstGeom prst="wedgeRectCallout">
            <a:avLst>
              <a:gd name="adj1" fmla="val -54593"/>
              <a:gd name="adj2" fmla="val 11398"/>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15000"/>
              </a:spcBef>
              <a:spcAft>
                <a:spcPct val="15000"/>
              </a:spcAft>
              <a:buFontTx/>
              <a:buChar char="•"/>
            </a:pPr>
            <a:r>
              <a:rPr lang="en-US" altLang="en-US" sz="1600" dirty="0"/>
              <a:t>Why is this project important?</a:t>
            </a:r>
          </a:p>
          <a:p>
            <a:pPr eaLnBrk="1" hangingPunct="1">
              <a:spcBef>
                <a:spcPct val="15000"/>
              </a:spcBef>
              <a:spcAft>
                <a:spcPct val="15000"/>
              </a:spcAft>
              <a:buFontTx/>
              <a:buChar char="•"/>
            </a:pPr>
            <a:r>
              <a:rPr lang="en-US" altLang="en-US" sz="1600" dirty="0"/>
              <a:t>What are the goals?</a:t>
            </a:r>
          </a:p>
          <a:p>
            <a:pPr eaLnBrk="1" hangingPunct="1">
              <a:spcBef>
                <a:spcPct val="15000"/>
              </a:spcBef>
              <a:spcAft>
                <a:spcPct val="15000"/>
              </a:spcAft>
              <a:buFontTx/>
              <a:buChar char="•"/>
            </a:pPr>
            <a:r>
              <a:rPr lang="en-US" altLang="en-US" sz="1600" dirty="0"/>
              <a:t>What is in scope? Out of scope?</a:t>
            </a:r>
          </a:p>
          <a:p>
            <a:pPr eaLnBrk="1" hangingPunct="1">
              <a:spcBef>
                <a:spcPct val="15000"/>
              </a:spcBef>
              <a:spcAft>
                <a:spcPct val="15000"/>
              </a:spcAft>
              <a:buFontTx/>
              <a:buChar char="•"/>
            </a:pPr>
            <a:r>
              <a:rPr lang="en-US" altLang="en-US" sz="1600" dirty="0"/>
              <a:t>Who are the team members, and what are their roles and responsibilities?</a:t>
            </a:r>
            <a:endParaRPr lang="en-US" altLang="en-US" sz="1600" dirty="0">
              <a:solidFill>
                <a:schemeClr val="tx2"/>
              </a:solidFill>
            </a:endParaRPr>
          </a:p>
        </p:txBody>
      </p:sp>
      <p:sp>
        <p:nvSpPr>
          <p:cNvPr id="8232" name="AutoShape 144"/>
          <p:cNvSpPr>
            <a:spLocks noChangeArrowheads="1"/>
          </p:cNvSpPr>
          <p:nvPr/>
        </p:nvSpPr>
        <p:spPr bwMode="auto">
          <a:xfrm>
            <a:off x="2128838" y="2922588"/>
            <a:ext cx="6484937" cy="2022475"/>
          </a:xfrm>
          <a:prstGeom prst="wedgeRectCallout">
            <a:avLst>
              <a:gd name="adj1" fmla="val -52694"/>
              <a:gd name="adj2" fmla="val -17426"/>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15000"/>
              </a:spcBef>
              <a:spcAft>
                <a:spcPct val="15000"/>
              </a:spcAft>
              <a:buFontTx/>
              <a:buChar char="•"/>
            </a:pPr>
            <a:r>
              <a:rPr lang="en-US" altLang="en-US" sz="1600" dirty="0"/>
              <a:t>Who are the customers and other important actors?</a:t>
            </a:r>
          </a:p>
          <a:p>
            <a:pPr eaLnBrk="1" hangingPunct="1">
              <a:spcBef>
                <a:spcPct val="15000"/>
              </a:spcBef>
              <a:spcAft>
                <a:spcPct val="15000"/>
              </a:spcAft>
              <a:buFontTx/>
              <a:buChar char="•"/>
            </a:pPr>
            <a:r>
              <a:rPr lang="en-US" altLang="en-US" sz="1600" dirty="0"/>
              <a:t>What should we learn about their environments? What top-level results measures will determine the overall success of the project – for the customer (CCRs) and the business (CTQs)?</a:t>
            </a:r>
          </a:p>
          <a:p>
            <a:pPr eaLnBrk="1" hangingPunct="1">
              <a:spcBef>
                <a:spcPct val="15000"/>
              </a:spcBef>
              <a:spcAft>
                <a:spcPct val="15000"/>
              </a:spcAft>
              <a:buFontTx/>
              <a:buChar char="•"/>
            </a:pPr>
            <a:r>
              <a:rPr lang="en-US" altLang="en-US" sz="1600" dirty="0"/>
              <a:t>Do teams, customers, and leaders share understanding about the stated and latent requirements and performance measures that will inform design and test choices?</a:t>
            </a:r>
          </a:p>
          <a:p>
            <a:pPr algn="ctr" eaLnBrk="1" hangingPunct="1">
              <a:lnSpc>
                <a:spcPct val="75000"/>
              </a:lnSpc>
              <a:spcBef>
                <a:spcPct val="0"/>
              </a:spcBef>
            </a:pPr>
            <a:endParaRPr lang="en-US" altLang="en-US" sz="1600" dirty="0">
              <a:solidFill>
                <a:schemeClr val="tx2"/>
              </a:solidFill>
            </a:endParaRPr>
          </a:p>
        </p:txBody>
      </p:sp>
      <p:sp>
        <p:nvSpPr>
          <p:cNvPr id="8233" name="AutoShape 145"/>
          <p:cNvSpPr>
            <a:spLocks noChangeArrowheads="1"/>
          </p:cNvSpPr>
          <p:nvPr/>
        </p:nvSpPr>
        <p:spPr bwMode="auto">
          <a:xfrm>
            <a:off x="2116138" y="5060950"/>
            <a:ext cx="4773612" cy="1062038"/>
          </a:xfrm>
          <a:prstGeom prst="wedgeRectCallout">
            <a:avLst>
              <a:gd name="adj1" fmla="val -57551"/>
              <a:gd name="adj2" fmla="val -56579"/>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10000"/>
              </a:spcBef>
              <a:spcAft>
                <a:spcPct val="10000"/>
              </a:spcAft>
              <a:buFontTx/>
              <a:buChar char="•"/>
            </a:pPr>
            <a:r>
              <a:rPr lang="en-US" altLang="en-US" sz="1600" dirty="0"/>
              <a:t>How will the work and resources be planned and managed?</a:t>
            </a:r>
          </a:p>
          <a:p>
            <a:pPr eaLnBrk="1" hangingPunct="1">
              <a:lnSpc>
                <a:spcPct val="85000"/>
              </a:lnSpc>
              <a:spcBef>
                <a:spcPct val="10000"/>
              </a:spcBef>
              <a:spcAft>
                <a:spcPct val="10000"/>
              </a:spcAft>
              <a:buFontTx/>
              <a:buChar char="•"/>
            </a:pPr>
            <a:r>
              <a:rPr lang="en-US" altLang="en-US" sz="1600" dirty="0"/>
              <a:t>What are the key milestones?</a:t>
            </a:r>
          </a:p>
          <a:p>
            <a:pPr eaLnBrk="1" hangingPunct="1">
              <a:lnSpc>
                <a:spcPct val="85000"/>
              </a:lnSpc>
              <a:spcBef>
                <a:spcPct val="10000"/>
              </a:spcBef>
              <a:spcAft>
                <a:spcPct val="10000"/>
              </a:spcAft>
              <a:buFontTx/>
              <a:buChar char="•"/>
            </a:pPr>
            <a:r>
              <a:rPr lang="en-US" altLang="en-US" sz="1600" dirty="0"/>
              <a:t>What is the communication plan?</a:t>
            </a:r>
          </a:p>
        </p:txBody>
      </p:sp>
      <p:sp>
        <p:nvSpPr>
          <p:cNvPr id="8234" name="Text Box 60"/>
          <p:cNvSpPr txBox="1">
            <a:spLocks noChangeArrowheads="1"/>
          </p:cNvSpPr>
          <p:nvPr/>
        </p:nvSpPr>
        <p:spPr bwMode="auto">
          <a:xfrm>
            <a:off x="654050" y="6202363"/>
            <a:ext cx="188436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7392" tIns="49522" rIns="97392" bIns="49522">
            <a:spAutoFit/>
          </a:bodyPr>
          <a:lstStyle>
            <a:lvl1pPr defTabSz="1074738"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1074738"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1074738"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1074738"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1074738"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10747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10747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10747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10747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9000"/>
              </a:lnSpc>
            </a:pPr>
            <a:r>
              <a:rPr lang="en-US" altLang="en-US" sz="1200" dirty="0"/>
              <a:t>Phase Exit Review</a:t>
            </a:r>
          </a:p>
        </p:txBody>
      </p:sp>
      <p:grpSp>
        <p:nvGrpSpPr>
          <p:cNvPr id="8235" name="Group 61"/>
          <p:cNvGrpSpPr>
            <a:grpSpLocks/>
          </p:cNvGrpSpPr>
          <p:nvPr/>
        </p:nvGrpSpPr>
        <p:grpSpPr bwMode="auto">
          <a:xfrm>
            <a:off x="322263" y="6154738"/>
            <a:ext cx="319087" cy="355600"/>
            <a:chOff x="410" y="1186"/>
            <a:chExt cx="745" cy="919"/>
          </a:xfrm>
        </p:grpSpPr>
        <p:sp>
          <p:nvSpPr>
            <p:cNvPr id="8237" name="Freeform 62"/>
            <p:cNvSpPr>
              <a:spLocks/>
            </p:cNvSpPr>
            <p:nvPr/>
          </p:nvSpPr>
          <p:spPr bwMode="auto">
            <a:xfrm>
              <a:off x="410" y="1186"/>
              <a:ext cx="745" cy="919"/>
            </a:xfrm>
            <a:custGeom>
              <a:avLst/>
              <a:gdLst>
                <a:gd name="T0" fmla="*/ 94 w 1489"/>
                <a:gd name="T1" fmla="*/ 42 h 1836"/>
                <a:gd name="T2" fmla="*/ 73 w 1489"/>
                <a:gd name="T3" fmla="*/ 30 h 1836"/>
                <a:gd name="T4" fmla="*/ 78 w 1489"/>
                <a:gd name="T5" fmla="*/ 25 h 1836"/>
                <a:gd name="T6" fmla="*/ 82 w 1489"/>
                <a:gd name="T7" fmla="*/ 22 h 1836"/>
                <a:gd name="T8" fmla="*/ 86 w 1489"/>
                <a:gd name="T9" fmla="*/ 20 h 1836"/>
                <a:gd name="T10" fmla="*/ 88 w 1489"/>
                <a:gd name="T11" fmla="*/ 20 h 1836"/>
                <a:gd name="T12" fmla="*/ 90 w 1489"/>
                <a:gd name="T13" fmla="*/ 20 h 1836"/>
                <a:gd name="T14" fmla="*/ 72 w 1489"/>
                <a:gd name="T15" fmla="*/ 8 h 1836"/>
                <a:gd name="T16" fmla="*/ 23 w 1489"/>
                <a:gd name="T17" fmla="*/ 8 h 1836"/>
                <a:gd name="T18" fmla="*/ 4 w 1489"/>
                <a:gd name="T19" fmla="*/ 20 h 1836"/>
                <a:gd name="T20" fmla="*/ 6 w 1489"/>
                <a:gd name="T21" fmla="*/ 20 h 1836"/>
                <a:gd name="T22" fmla="*/ 8 w 1489"/>
                <a:gd name="T23" fmla="*/ 20 h 1836"/>
                <a:gd name="T24" fmla="*/ 12 w 1489"/>
                <a:gd name="T25" fmla="*/ 22 h 1836"/>
                <a:gd name="T26" fmla="*/ 17 w 1489"/>
                <a:gd name="T27" fmla="*/ 25 h 1836"/>
                <a:gd name="T28" fmla="*/ 21 w 1489"/>
                <a:gd name="T29" fmla="*/ 30 h 1836"/>
                <a:gd name="T30" fmla="*/ 22 w 1489"/>
                <a:gd name="T31" fmla="*/ 33 h 1836"/>
                <a:gd name="T32" fmla="*/ 23 w 1489"/>
                <a:gd name="T33" fmla="*/ 42 h 1836"/>
                <a:gd name="T34" fmla="*/ 4 w 1489"/>
                <a:gd name="T35" fmla="*/ 55 h 1836"/>
                <a:gd name="T36" fmla="*/ 6 w 1489"/>
                <a:gd name="T37" fmla="*/ 55 h 1836"/>
                <a:gd name="T38" fmla="*/ 8 w 1489"/>
                <a:gd name="T39" fmla="*/ 55 h 1836"/>
                <a:gd name="T40" fmla="*/ 12 w 1489"/>
                <a:gd name="T41" fmla="*/ 56 h 1836"/>
                <a:gd name="T42" fmla="*/ 17 w 1489"/>
                <a:gd name="T43" fmla="*/ 60 h 1836"/>
                <a:gd name="T44" fmla="*/ 21 w 1489"/>
                <a:gd name="T45" fmla="*/ 65 h 1836"/>
                <a:gd name="T46" fmla="*/ 22 w 1489"/>
                <a:gd name="T47" fmla="*/ 68 h 1836"/>
                <a:gd name="T48" fmla="*/ 23 w 1489"/>
                <a:gd name="T49" fmla="*/ 76 h 1836"/>
                <a:gd name="T50" fmla="*/ 4 w 1489"/>
                <a:gd name="T51" fmla="*/ 88 h 1836"/>
                <a:gd name="T52" fmla="*/ 6 w 1489"/>
                <a:gd name="T53" fmla="*/ 88 h 1836"/>
                <a:gd name="T54" fmla="*/ 8 w 1489"/>
                <a:gd name="T55" fmla="*/ 89 h 1836"/>
                <a:gd name="T56" fmla="*/ 12 w 1489"/>
                <a:gd name="T57" fmla="*/ 90 h 1836"/>
                <a:gd name="T58" fmla="*/ 17 w 1489"/>
                <a:gd name="T59" fmla="*/ 93 h 1836"/>
                <a:gd name="T60" fmla="*/ 21 w 1489"/>
                <a:gd name="T61" fmla="*/ 99 h 1836"/>
                <a:gd name="T62" fmla="*/ 22 w 1489"/>
                <a:gd name="T63" fmla="*/ 101 h 1836"/>
                <a:gd name="T64" fmla="*/ 23 w 1489"/>
                <a:gd name="T65" fmla="*/ 115 h 1836"/>
                <a:gd name="T66" fmla="*/ 73 w 1489"/>
                <a:gd name="T67" fmla="*/ 98 h 1836"/>
                <a:gd name="T68" fmla="*/ 78 w 1489"/>
                <a:gd name="T69" fmla="*/ 93 h 1836"/>
                <a:gd name="T70" fmla="*/ 82 w 1489"/>
                <a:gd name="T71" fmla="*/ 90 h 1836"/>
                <a:gd name="T72" fmla="*/ 86 w 1489"/>
                <a:gd name="T73" fmla="*/ 89 h 1836"/>
                <a:gd name="T74" fmla="*/ 88 w 1489"/>
                <a:gd name="T75" fmla="*/ 88 h 1836"/>
                <a:gd name="T76" fmla="*/ 90 w 1489"/>
                <a:gd name="T77" fmla="*/ 88 h 1836"/>
                <a:gd name="T78" fmla="*/ 72 w 1489"/>
                <a:gd name="T79" fmla="*/ 76 h 1836"/>
                <a:gd name="T80" fmla="*/ 75 w 1489"/>
                <a:gd name="T81" fmla="*/ 62 h 1836"/>
                <a:gd name="T82" fmla="*/ 79 w 1489"/>
                <a:gd name="T83" fmla="*/ 58 h 1836"/>
                <a:gd name="T84" fmla="*/ 83 w 1489"/>
                <a:gd name="T85" fmla="*/ 56 h 1836"/>
                <a:gd name="T86" fmla="*/ 87 w 1489"/>
                <a:gd name="T87" fmla="*/ 55 h 1836"/>
                <a:gd name="T88" fmla="*/ 89 w 1489"/>
                <a:gd name="T89" fmla="*/ 55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38" name="Freeform 63"/>
            <p:cNvSpPr>
              <a:spLocks/>
            </p:cNvSpPr>
            <p:nvPr/>
          </p:nvSpPr>
          <p:spPr bwMode="auto">
            <a:xfrm>
              <a:off x="426" y="1203"/>
              <a:ext cx="712" cy="885"/>
            </a:xfrm>
            <a:custGeom>
              <a:avLst/>
              <a:gdLst>
                <a:gd name="T0" fmla="*/ 89 w 1423"/>
                <a:gd name="T1" fmla="*/ 41 h 1772"/>
                <a:gd name="T2" fmla="*/ 69 w 1423"/>
                <a:gd name="T3" fmla="*/ 26 h 1772"/>
                <a:gd name="T4" fmla="*/ 74 w 1423"/>
                <a:gd name="T5" fmla="*/ 20 h 1772"/>
                <a:gd name="T6" fmla="*/ 79 w 1423"/>
                <a:gd name="T7" fmla="*/ 17 h 1772"/>
                <a:gd name="T8" fmla="*/ 83 w 1423"/>
                <a:gd name="T9" fmla="*/ 15 h 1772"/>
                <a:gd name="T10" fmla="*/ 86 w 1423"/>
                <a:gd name="T11" fmla="*/ 15 h 1772"/>
                <a:gd name="T12" fmla="*/ 88 w 1423"/>
                <a:gd name="T13" fmla="*/ 15 h 1772"/>
                <a:gd name="T14" fmla="*/ 68 w 1423"/>
                <a:gd name="T15" fmla="*/ 7 h 1772"/>
                <a:gd name="T16" fmla="*/ 23 w 1423"/>
                <a:gd name="T17" fmla="*/ 7 h 1772"/>
                <a:gd name="T18" fmla="*/ 2 w 1423"/>
                <a:gd name="T19" fmla="*/ 15 h 1772"/>
                <a:gd name="T20" fmla="*/ 4 w 1423"/>
                <a:gd name="T21" fmla="*/ 15 h 1772"/>
                <a:gd name="T22" fmla="*/ 7 w 1423"/>
                <a:gd name="T23" fmla="*/ 15 h 1772"/>
                <a:gd name="T24" fmla="*/ 11 w 1423"/>
                <a:gd name="T25" fmla="*/ 17 h 1772"/>
                <a:gd name="T26" fmla="*/ 16 w 1423"/>
                <a:gd name="T27" fmla="*/ 20 h 1772"/>
                <a:gd name="T28" fmla="*/ 21 w 1423"/>
                <a:gd name="T29" fmla="*/ 26 h 1772"/>
                <a:gd name="T30" fmla="*/ 22 w 1423"/>
                <a:gd name="T31" fmla="*/ 29 h 1772"/>
                <a:gd name="T32" fmla="*/ 23 w 1423"/>
                <a:gd name="T33" fmla="*/ 41 h 1772"/>
                <a:gd name="T34" fmla="*/ 2 w 1423"/>
                <a:gd name="T35" fmla="*/ 50 h 1772"/>
                <a:gd name="T36" fmla="*/ 4 w 1423"/>
                <a:gd name="T37" fmla="*/ 50 h 1772"/>
                <a:gd name="T38" fmla="*/ 7 w 1423"/>
                <a:gd name="T39" fmla="*/ 50 h 1772"/>
                <a:gd name="T40" fmla="*/ 11 w 1423"/>
                <a:gd name="T41" fmla="*/ 52 h 1772"/>
                <a:gd name="T42" fmla="*/ 16 w 1423"/>
                <a:gd name="T43" fmla="*/ 55 h 1772"/>
                <a:gd name="T44" fmla="*/ 21 w 1423"/>
                <a:gd name="T45" fmla="*/ 61 h 1772"/>
                <a:gd name="T46" fmla="*/ 22 w 1423"/>
                <a:gd name="T47" fmla="*/ 64 h 1772"/>
                <a:gd name="T48" fmla="*/ 23 w 1423"/>
                <a:gd name="T49" fmla="*/ 75 h 1772"/>
                <a:gd name="T50" fmla="*/ 2 w 1423"/>
                <a:gd name="T51" fmla="*/ 83 h 1772"/>
                <a:gd name="T52" fmla="*/ 4 w 1423"/>
                <a:gd name="T53" fmla="*/ 83 h 1772"/>
                <a:gd name="T54" fmla="*/ 7 w 1423"/>
                <a:gd name="T55" fmla="*/ 84 h 1772"/>
                <a:gd name="T56" fmla="*/ 11 w 1423"/>
                <a:gd name="T57" fmla="*/ 85 h 1772"/>
                <a:gd name="T58" fmla="*/ 16 w 1423"/>
                <a:gd name="T59" fmla="*/ 89 h 1772"/>
                <a:gd name="T60" fmla="*/ 21 w 1423"/>
                <a:gd name="T61" fmla="*/ 95 h 1772"/>
                <a:gd name="T62" fmla="*/ 22 w 1423"/>
                <a:gd name="T63" fmla="*/ 98 h 1772"/>
                <a:gd name="T64" fmla="*/ 23 w 1423"/>
                <a:gd name="T65" fmla="*/ 110 h 1772"/>
                <a:gd name="T66" fmla="*/ 69 w 1423"/>
                <a:gd name="T67" fmla="*/ 94 h 1772"/>
                <a:gd name="T68" fmla="*/ 74 w 1423"/>
                <a:gd name="T69" fmla="*/ 89 h 1772"/>
                <a:gd name="T70" fmla="*/ 79 w 1423"/>
                <a:gd name="T71" fmla="*/ 85 h 1772"/>
                <a:gd name="T72" fmla="*/ 83 w 1423"/>
                <a:gd name="T73" fmla="*/ 84 h 1772"/>
                <a:gd name="T74" fmla="*/ 86 w 1423"/>
                <a:gd name="T75" fmla="*/ 83 h 1772"/>
                <a:gd name="T76" fmla="*/ 88 w 1423"/>
                <a:gd name="T77" fmla="*/ 83 h 1772"/>
                <a:gd name="T78" fmla="*/ 68 w 1423"/>
                <a:gd name="T79" fmla="*/ 75 h 1772"/>
                <a:gd name="T80" fmla="*/ 71 w 1423"/>
                <a:gd name="T81" fmla="*/ 58 h 1772"/>
                <a:gd name="T82" fmla="*/ 76 w 1423"/>
                <a:gd name="T83" fmla="*/ 54 h 1772"/>
                <a:gd name="T84" fmla="*/ 81 w 1423"/>
                <a:gd name="T85" fmla="*/ 51 h 1772"/>
                <a:gd name="T86" fmla="*/ 84 w 1423"/>
                <a:gd name="T87" fmla="*/ 50 h 1772"/>
                <a:gd name="T88" fmla="*/ 87 w 1423"/>
                <a:gd name="T89" fmla="*/ 5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39" name="Freeform 64"/>
            <p:cNvSpPr>
              <a:spLocks/>
            </p:cNvSpPr>
            <p:nvPr/>
          </p:nvSpPr>
          <p:spPr bwMode="auto">
            <a:xfrm>
              <a:off x="967" y="1563"/>
              <a:ext cx="147" cy="102"/>
            </a:xfrm>
            <a:custGeom>
              <a:avLst/>
              <a:gdLst>
                <a:gd name="T0" fmla="*/ 18 w 294"/>
                <a:gd name="T1" fmla="*/ 0 h 205"/>
                <a:gd name="T2" fmla="*/ 18 w 294"/>
                <a:gd name="T3" fmla="*/ 1 h 205"/>
                <a:gd name="T4" fmla="*/ 18 w 294"/>
                <a:gd name="T5" fmla="*/ 2 h 205"/>
                <a:gd name="T6" fmla="*/ 17 w 294"/>
                <a:gd name="T7" fmla="*/ 2 h 205"/>
                <a:gd name="T8" fmla="*/ 15 w 294"/>
                <a:gd name="T9" fmla="*/ 2 h 205"/>
                <a:gd name="T10" fmla="*/ 14 w 294"/>
                <a:gd name="T11" fmla="*/ 2 h 205"/>
                <a:gd name="T12" fmla="*/ 13 w 294"/>
                <a:gd name="T13" fmla="*/ 2 h 205"/>
                <a:gd name="T14" fmla="*/ 12 w 294"/>
                <a:gd name="T15" fmla="*/ 2 h 205"/>
                <a:gd name="T16" fmla="*/ 11 w 294"/>
                <a:gd name="T17" fmla="*/ 3 h 205"/>
                <a:gd name="T18" fmla="*/ 10 w 294"/>
                <a:gd name="T19" fmla="*/ 3 h 205"/>
                <a:gd name="T20" fmla="*/ 9 w 294"/>
                <a:gd name="T21" fmla="*/ 4 h 205"/>
                <a:gd name="T22" fmla="*/ 7 w 294"/>
                <a:gd name="T23" fmla="*/ 5 h 205"/>
                <a:gd name="T24" fmla="*/ 6 w 294"/>
                <a:gd name="T25" fmla="*/ 6 h 205"/>
                <a:gd name="T26" fmla="*/ 5 w 294"/>
                <a:gd name="T27" fmla="*/ 7 h 205"/>
                <a:gd name="T28" fmla="*/ 3 w 294"/>
                <a:gd name="T29" fmla="*/ 8 h 205"/>
                <a:gd name="T30" fmla="*/ 2 w 294"/>
                <a:gd name="T31" fmla="*/ 9 h 205"/>
                <a:gd name="T32" fmla="*/ 1 w 294"/>
                <a:gd name="T33" fmla="*/ 11 h 205"/>
                <a:gd name="T34" fmla="*/ 0 w 294"/>
                <a:gd name="T35" fmla="*/ 12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40" name="Freeform 65"/>
            <p:cNvSpPr>
              <a:spLocks/>
            </p:cNvSpPr>
            <p:nvPr/>
          </p:nvSpPr>
          <p:spPr bwMode="auto">
            <a:xfrm>
              <a:off x="967" y="1284"/>
              <a:ext cx="147" cy="103"/>
            </a:xfrm>
            <a:custGeom>
              <a:avLst/>
              <a:gdLst>
                <a:gd name="T0" fmla="*/ 18 w 294"/>
                <a:gd name="T1" fmla="*/ 0 h 205"/>
                <a:gd name="T2" fmla="*/ 18 w 294"/>
                <a:gd name="T3" fmla="*/ 2 h 205"/>
                <a:gd name="T4" fmla="*/ 18 w 294"/>
                <a:gd name="T5" fmla="*/ 2 h 205"/>
                <a:gd name="T6" fmla="*/ 17 w 294"/>
                <a:gd name="T7" fmla="*/ 3 h 205"/>
                <a:gd name="T8" fmla="*/ 15 w 294"/>
                <a:gd name="T9" fmla="*/ 3 h 205"/>
                <a:gd name="T10" fmla="*/ 14 w 294"/>
                <a:gd name="T11" fmla="*/ 3 h 205"/>
                <a:gd name="T12" fmla="*/ 13 w 294"/>
                <a:gd name="T13" fmla="*/ 3 h 205"/>
                <a:gd name="T14" fmla="*/ 12 w 294"/>
                <a:gd name="T15" fmla="*/ 3 h 205"/>
                <a:gd name="T16" fmla="*/ 11 w 294"/>
                <a:gd name="T17" fmla="*/ 4 h 205"/>
                <a:gd name="T18" fmla="*/ 10 w 294"/>
                <a:gd name="T19" fmla="*/ 4 h 205"/>
                <a:gd name="T20" fmla="*/ 9 w 294"/>
                <a:gd name="T21" fmla="*/ 5 h 205"/>
                <a:gd name="T22" fmla="*/ 7 w 294"/>
                <a:gd name="T23" fmla="*/ 6 h 205"/>
                <a:gd name="T24" fmla="*/ 6 w 294"/>
                <a:gd name="T25" fmla="*/ 7 h 205"/>
                <a:gd name="T26" fmla="*/ 5 w 294"/>
                <a:gd name="T27" fmla="*/ 8 h 205"/>
                <a:gd name="T28" fmla="*/ 3 w 294"/>
                <a:gd name="T29" fmla="*/ 9 h 205"/>
                <a:gd name="T30" fmla="*/ 2 w 294"/>
                <a:gd name="T31" fmla="*/ 10 h 205"/>
                <a:gd name="T32" fmla="*/ 1 w 294"/>
                <a:gd name="T33" fmla="*/ 12 h 205"/>
                <a:gd name="T34" fmla="*/ 0 w 294"/>
                <a:gd name="T35" fmla="*/ 13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41" name="Freeform 66"/>
            <p:cNvSpPr>
              <a:spLocks/>
            </p:cNvSpPr>
            <p:nvPr/>
          </p:nvSpPr>
          <p:spPr bwMode="auto">
            <a:xfrm>
              <a:off x="451" y="1284"/>
              <a:ext cx="153" cy="111"/>
            </a:xfrm>
            <a:custGeom>
              <a:avLst/>
              <a:gdLst>
                <a:gd name="T0" fmla="*/ 0 w 306"/>
                <a:gd name="T1" fmla="*/ 2 h 221"/>
                <a:gd name="T2" fmla="*/ 0 w 306"/>
                <a:gd name="T3" fmla="*/ 0 h 221"/>
                <a:gd name="T4" fmla="*/ 19 w 306"/>
                <a:gd name="T5" fmla="*/ 0 h 221"/>
                <a:gd name="T6" fmla="*/ 19 w 306"/>
                <a:gd name="T7" fmla="*/ 14 h 221"/>
                <a:gd name="T8" fmla="*/ 18 w 306"/>
                <a:gd name="T9" fmla="*/ 12 h 221"/>
                <a:gd name="T10" fmla="*/ 17 w 306"/>
                <a:gd name="T11" fmla="*/ 11 h 221"/>
                <a:gd name="T12" fmla="*/ 15 w 306"/>
                <a:gd name="T13" fmla="*/ 9 h 221"/>
                <a:gd name="T14" fmla="*/ 13 w 306"/>
                <a:gd name="T15" fmla="*/ 8 h 221"/>
                <a:gd name="T16" fmla="*/ 12 w 306"/>
                <a:gd name="T17" fmla="*/ 7 h 221"/>
                <a:gd name="T18" fmla="*/ 11 w 306"/>
                <a:gd name="T19" fmla="*/ 6 h 221"/>
                <a:gd name="T20" fmla="*/ 10 w 306"/>
                <a:gd name="T21" fmla="*/ 5 h 221"/>
                <a:gd name="T22" fmla="*/ 9 w 306"/>
                <a:gd name="T23" fmla="*/ 5 h 221"/>
                <a:gd name="T24" fmla="*/ 7 w 306"/>
                <a:gd name="T25" fmla="*/ 4 h 221"/>
                <a:gd name="T26" fmla="*/ 5 w 306"/>
                <a:gd name="T27" fmla="*/ 4 h 221"/>
                <a:gd name="T28" fmla="*/ 5 w 306"/>
                <a:gd name="T29" fmla="*/ 3 h 221"/>
                <a:gd name="T30" fmla="*/ 3 w 306"/>
                <a:gd name="T31" fmla="*/ 3 h 221"/>
                <a:gd name="T32" fmla="*/ 2 w 306"/>
                <a:gd name="T33" fmla="*/ 3 h 221"/>
                <a:gd name="T34" fmla="*/ 1 w 306"/>
                <a:gd name="T35" fmla="*/ 3 h 221"/>
                <a:gd name="T36" fmla="*/ 1 w 306"/>
                <a:gd name="T37" fmla="*/ 2 h 221"/>
                <a:gd name="T38" fmla="*/ 0 w 306"/>
                <a:gd name="T39" fmla="*/ 2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42" name="Freeform 67"/>
            <p:cNvSpPr>
              <a:spLocks/>
            </p:cNvSpPr>
            <p:nvPr/>
          </p:nvSpPr>
          <p:spPr bwMode="auto">
            <a:xfrm>
              <a:off x="451" y="1563"/>
              <a:ext cx="153" cy="110"/>
            </a:xfrm>
            <a:custGeom>
              <a:avLst/>
              <a:gdLst>
                <a:gd name="T0" fmla="*/ 0 w 306"/>
                <a:gd name="T1" fmla="*/ 1 h 221"/>
                <a:gd name="T2" fmla="*/ 0 w 306"/>
                <a:gd name="T3" fmla="*/ 0 h 221"/>
                <a:gd name="T4" fmla="*/ 19 w 306"/>
                <a:gd name="T5" fmla="*/ 0 h 221"/>
                <a:gd name="T6" fmla="*/ 19 w 306"/>
                <a:gd name="T7" fmla="*/ 13 h 221"/>
                <a:gd name="T8" fmla="*/ 18 w 306"/>
                <a:gd name="T9" fmla="*/ 12 h 221"/>
                <a:gd name="T10" fmla="*/ 17 w 306"/>
                <a:gd name="T11" fmla="*/ 10 h 221"/>
                <a:gd name="T12" fmla="*/ 15 w 306"/>
                <a:gd name="T13" fmla="*/ 8 h 221"/>
                <a:gd name="T14" fmla="*/ 13 w 306"/>
                <a:gd name="T15" fmla="*/ 7 h 221"/>
                <a:gd name="T16" fmla="*/ 12 w 306"/>
                <a:gd name="T17" fmla="*/ 6 h 221"/>
                <a:gd name="T18" fmla="*/ 11 w 306"/>
                <a:gd name="T19" fmla="*/ 5 h 221"/>
                <a:gd name="T20" fmla="*/ 10 w 306"/>
                <a:gd name="T21" fmla="*/ 4 h 221"/>
                <a:gd name="T22" fmla="*/ 9 w 306"/>
                <a:gd name="T23" fmla="*/ 4 h 221"/>
                <a:gd name="T24" fmla="*/ 7 w 306"/>
                <a:gd name="T25" fmla="*/ 3 h 221"/>
                <a:gd name="T26" fmla="*/ 5 w 306"/>
                <a:gd name="T27" fmla="*/ 3 h 221"/>
                <a:gd name="T28" fmla="*/ 5 w 306"/>
                <a:gd name="T29" fmla="*/ 2 h 221"/>
                <a:gd name="T30" fmla="*/ 3 w 306"/>
                <a:gd name="T31" fmla="*/ 2 h 221"/>
                <a:gd name="T32" fmla="*/ 2 w 306"/>
                <a:gd name="T33" fmla="*/ 2 h 221"/>
                <a:gd name="T34" fmla="*/ 1 w 306"/>
                <a:gd name="T35" fmla="*/ 2 h 221"/>
                <a:gd name="T36" fmla="*/ 1 w 306"/>
                <a:gd name="T37" fmla="*/ 2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43" name="Freeform 68"/>
            <p:cNvSpPr>
              <a:spLocks/>
            </p:cNvSpPr>
            <p:nvPr/>
          </p:nvSpPr>
          <p:spPr bwMode="auto">
            <a:xfrm>
              <a:off x="451" y="1832"/>
              <a:ext cx="153" cy="111"/>
            </a:xfrm>
            <a:custGeom>
              <a:avLst/>
              <a:gdLst>
                <a:gd name="T0" fmla="*/ 0 w 306"/>
                <a:gd name="T1" fmla="*/ 2 h 223"/>
                <a:gd name="T2" fmla="*/ 0 w 306"/>
                <a:gd name="T3" fmla="*/ 0 h 223"/>
                <a:gd name="T4" fmla="*/ 19 w 306"/>
                <a:gd name="T5" fmla="*/ 0 h 223"/>
                <a:gd name="T6" fmla="*/ 19 w 306"/>
                <a:gd name="T7" fmla="*/ 13 h 223"/>
                <a:gd name="T8" fmla="*/ 18 w 306"/>
                <a:gd name="T9" fmla="*/ 12 h 223"/>
                <a:gd name="T10" fmla="*/ 17 w 306"/>
                <a:gd name="T11" fmla="*/ 10 h 223"/>
                <a:gd name="T12" fmla="*/ 15 w 306"/>
                <a:gd name="T13" fmla="*/ 9 h 223"/>
                <a:gd name="T14" fmla="*/ 13 w 306"/>
                <a:gd name="T15" fmla="*/ 7 h 223"/>
                <a:gd name="T16" fmla="*/ 12 w 306"/>
                <a:gd name="T17" fmla="*/ 6 h 223"/>
                <a:gd name="T18" fmla="*/ 11 w 306"/>
                <a:gd name="T19" fmla="*/ 5 h 223"/>
                <a:gd name="T20" fmla="*/ 10 w 306"/>
                <a:gd name="T21" fmla="*/ 4 h 223"/>
                <a:gd name="T22" fmla="*/ 9 w 306"/>
                <a:gd name="T23" fmla="*/ 4 h 223"/>
                <a:gd name="T24" fmla="*/ 7 w 306"/>
                <a:gd name="T25" fmla="*/ 3 h 223"/>
                <a:gd name="T26" fmla="*/ 5 w 306"/>
                <a:gd name="T27" fmla="*/ 3 h 223"/>
                <a:gd name="T28" fmla="*/ 5 w 306"/>
                <a:gd name="T29" fmla="*/ 2 h 223"/>
                <a:gd name="T30" fmla="*/ 3 w 306"/>
                <a:gd name="T31" fmla="*/ 2 h 223"/>
                <a:gd name="T32" fmla="*/ 2 w 306"/>
                <a:gd name="T33" fmla="*/ 2 h 223"/>
                <a:gd name="T34" fmla="*/ 1 w 306"/>
                <a:gd name="T35" fmla="*/ 2 h 223"/>
                <a:gd name="T36" fmla="*/ 1 w 306"/>
                <a:gd name="T37" fmla="*/ 2 h 223"/>
                <a:gd name="T38" fmla="*/ 0 w 306"/>
                <a:gd name="T39" fmla="*/ 2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44" name="Freeform 69"/>
            <p:cNvSpPr>
              <a:spLocks/>
            </p:cNvSpPr>
            <p:nvPr/>
          </p:nvSpPr>
          <p:spPr bwMode="auto">
            <a:xfrm>
              <a:off x="967" y="1832"/>
              <a:ext cx="147" cy="103"/>
            </a:xfrm>
            <a:custGeom>
              <a:avLst/>
              <a:gdLst>
                <a:gd name="T0" fmla="*/ 18 w 294"/>
                <a:gd name="T1" fmla="*/ 0 h 205"/>
                <a:gd name="T2" fmla="*/ 18 w 294"/>
                <a:gd name="T3" fmla="*/ 3 h 205"/>
                <a:gd name="T4" fmla="*/ 18 w 294"/>
                <a:gd name="T5" fmla="*/ 3 h 205"/>
                <a:gd name="T6" fmla="*/ 17 w 294"/>
                <a:gd name="T7" fmla="*/ 3 h 205"/>
                <a:gd name="T8" fmla="*/ 15 w 294"/>
                <a:gd name="T9" fmla="*/ 3 h 205"/>
                <a:gd name="T10" fmla="*/ 14 w 294"/>
                <a:gd name="T11" fmla="*/ 3 h 205"/>
                <a:gd name="T12" fmla="*/ 13 w 294"/>
                <a:gd name="T13" fmla="*/ 3 h 205"/>
                <a:gd name="T14" fmla="*/ 12 w 294"/>
                <a:gd name="T15" fmla="*/ 4 h 205"/>
                <a:gd name="T16" fmla="*/ 11 w 294"/>
                <a:gd name="T17" fmla="*/ 4 h 205"/>
                <a:gd name="T18" fmla="*/ 10 w 294"/>
                <a:gd name="T19" fmla="*/ 4 h 205"/>
                <a:gd name="T20" fmla="*/ 9 w 294"/>
                <a:gd name="T21" fmla="*/ 5 h 205"/>
                <a:gd name="T22" fmla="*/ 7 w 294"/>
                <a:gd name="T23" fmla="*/ 6 h 205"/>
                <a:gd name="T24" fmla="*/ 6 w 294"/>
                <a:gd name="T25" fmla="*/ 7 h 205"/>
                <a:gd name="T26" fmla="*/ 5 w 294"/>
                <a:gd name="T27" fmla="*/ 8 h 205"/>
                <a:gd name="T28" fmla="*/ 3 w 294"/>
                <a:gd name="T29" fmla="*/ 9 h 205"/>
                <a:gd name="T30" fmla="*/ 2 w 294"/>
                <a:gd name="T31" fmla="*/ 10 h 205"/>
                <a:gd name="T32" fmla="*/ 1 w 294"/>
                <a:gd name="T33" fmla="*/ 12 h 205"/>
                <a:gd name="T34" fmla="*/ 0 w 294"/>
                <a:gd name="T35" fmla="*/ 13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45"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46" name="Freeform 71"/>
            <p:cNvSpPr>
              <a:spLocks/>
            </p:cNvSpPr>
            <p:nvPr/>
          </p:nvSpPr>
          <p:spPr bwMode="auto">
            <a:xfrm>
              <a:off x="661" y="1243"/>
              <a:ext cx="249" cy="250"/>
            </a:xfrm>
            <a:custGeom>
              <a:avLst/>
              <a:gdLst>
                <a:gd name="T0" fmla="*/ 18 w 498"/>
                <a:gd name="T1" fmla="*/ 31 h 500"/>
                <a:gd name="T2" fmla="*/ 21 w 498"/>
                <a:gd name="T3" fmla="*/ 31 h 500"/>
                <a:gd name="T4" fmla="*/ 23 w 498"/>
                <a:gd name="T5" fmla="*/ 30 h 500"/>
                <a:gd name="T6" fmla="*/ 26 w 498"/>
                <a:gd name="T7" fmla="*/ 28 h 500"/>
                <a:gd name="T8" fmla="*/ 28 w 498"/>
                <a:gd name="T9" fmla="*/ 26 h 500"/>
                <a:gd name="T10" fmla="*/ 30 w 498"/>
                <a:gd name="T11" fmla="*/ 23 h 500"/>
                <a:gd name="T12" fmla="*/ 31 w 498"/>
                <a:gd name="T13" fmla="*/ 21 h 500"/>
                <a:gd name="T14" fmla="*/ 31 w 498"/>
                <a:gd name="T15" fmla="*/ 18 h 500"/>
                <a:gd name="T16" fmla="*/ 31 w 498"/>
                <a:gd name="T17" fmla="*/ 14 h 500"/>
                <a:gd name="T18" fmla="*/ 31 w 498"/>
                <a:gd name="T19" fmla="*/ 12 h 500"/>
                <a:gd name="T20" fmla="*/ 30 w 498"/>
                <a:gd name="T21" fmla="*/ 9 h 500"/>
                <a:gd name="T22" fmla="*/ 28 w 498"/>
                <a:gd name="T23" fmla="*/ 6 h 500"/>
                <a:gd name="T24" fmla="*/ 26 w 498"/>
                <a:gd name="T25" fmla="*/ 4 h 500"/>
                <a:gd name="T26" fmla="*/ 23 w 498"/>
                <a:gd name="T27" fmla="*/ 2 h 500"/>
                <a:gd name="T28" fmla="*/ 21 w 498"/>
                <a:gd name="T29" fmla="*/ 1 h 500"/>
                <a:gd name="T30" fmla="*/ 18 w 498"/>
                <a:gd name="T31" fmla="*/ 1 h 500"/>
                <a:gd name="T32" fmla="*/ 14 w 498"/>
                <a:gd name="T33" fmla="*/ 1 h 500"/>
                <a:gd name="T34" fmla="*/ 11 w 498"/>
                <a:gd name="T35" fmla="*/ 1 h 500"/>
                <a:gd name="T36" fmla="*/ 9 w 498"/>
                <a:gd name="T37" fmla="*/ 2 h 500"/>
                <a:gd name="T38" fmla="*/ 6 w 498"/>
                <a:gd name="T39" fmla="*/ 4 h 500"/>
                <a:gd name="T40" fmla="*/ 4 w 498"/>
                <a:gd name="T41" fmla="*/ 6 h 500"/>
                <a:gd name="T42" fmla="*/ 2 w 498"/>
                <a:gd name="T43" fmla="*/ 9 h 500"/>
                <a:gd name="T44" fmla="*/ 1 w 498"/>
                <a:gd name="T45" fmla="*/ 11 h 500"/>
                <a:gd name="T46" fmla="*/ 1 w 498"/>
                <a:gd name="T47" fmla="*/ 14 h 500"/>
                <a:gd name="T48" fmla="*/ 1 w 498"/>
                <a:gd name="T49" fmla="*/ 18 h 500"/>
                <a:gd name="T50" fmla="*/ 1 w 498"/>
                <a:gd name="T51" fmla="*/ 21 h 500"/>
                <a:gd name="T52" fmla="*/ 2 w 498"/>
                <a:gd name="T53" fmla="*/ 23 h 500"/>
                <a:gd name="T54" fmla="*/ 4 w 498"/>
                <a:gd name="T55" fmla="*/ 26 h 500"/>
                <a:gd name="T56" fmla="*/ 6 w 498"/>
                <a:gd name="T57" fmla="*/ 28 h 500"/>
                <a:gd name="T58" fmla="*/ 9 w 498"/>
                <a:gd name="T59" fmla="*/ 30 h 500"/>
                <a:gd name="T60" fmla="*/ 11 w 498"/>
                <a:gd name="T61" fmla="*/ 31 h 500"/>
                <a:gd name="T62" fmla="*/ 14 w 498"/>
                <a:gd name="T63" fmla="*/ 3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47" name="Freeform 72"/>
            <p:cNvSpPr>
              <a:spLocks/>
            </p:cNvSpPr>
            <p:nvPr/>
          </p:nvSpPr>
          <p:spPr bwMode="auto">
            <a:xfrm>
              <a:off x="685" y="1268"/>
              <a:ext cx="200" cy="200"/>
            </a:xfrm>
            <a:custGeom>
              <a:avLst/>
              <a:gdLst>
                <a:gd name="T0" fmla="*/ 0 w 401"/>
                <a:gd name="T1" fmla="*/ 11 h 401"/>
                <a:gd name="T2" fmla="*/ 0 w 401"/>
                <a:gd name="T3" fmla="*/ 8 h 401"/>
                <a:gd name="T4" fmla="*/ 1 w 401"/>
                <a:gd name="T5" fmla="*/ 6 h 401"/>
                <a:gd name="T6" fmla="*/ 2 w 401"/>
                <a:gd name="T7" fmla="*/ 4 h 401"/>
                <a:gd name="T8" fmla="*/ 4 w 401"/>
                <a:gd name="T9" fmla="*/ 2 h 401"/>
                <a:gd name="T10" fmla="*/ 6 w 401"/>
                <a:gd name="T11" fmla="*/ 1 h 401"/>
                <a:gd name="T12" fmla="*/ 8 w 401"/>
                <a:gd name="T13" fmla="*/ 0 h 401"/>
                <a:gd name="T14" fmla="*/ 11 w 401"/>
                <a:gd name="T15" fmla="*/ 0 h 401"/>
                <a:gd name="T16" fmla="*/ 13 w 401"/>
                <a:gd name="T17" fmla="*/ 0 h 401"/>
                <a:gd name="T18" fmla="*/ 16 w 401"/>
                <a:gd name="T19" fmla="*/ 0 h 401"/>
                <a:gd name="T20" fmla="*/ 18 w 401"/>
                <a:gd name="T21" fmla="*/ 1 h 401"/>
                <a:gd name="T22" fmla="*/ 20 w 401"/>
                <a:gd name="T23" fmla="*/ 2 h 401"/>
                <a:gd name="T24" fmla="*/ 22 w 401"/>
                <a:gd name="T25" fmla="*/ 4 h 401"/>
                <a:gd name="T26" fmla="*/ 23 w 401"/>
                <a:gd name="T27" fmla="*/ 6 h 401"/>
                <a:gd name="T28" fmla="*/ 24 w 401"/>
                <a:gd name="T29" fmla="*/ 8 h 401"/>
                <a:gd name="T30" fmla="*/ 25 w 401"/>
                <a:gd name="T31" fmla="*/ 11 h 401"/>
                <a:gd name="T32" fmla="*/ 25 w 401"/>
                <a:gd name="T33" fmla="*/ 13 h 401"/>
                <a:gd name="T34" fmla="*/ 24 w 401"/>
                <a:gd name="T35" fmla="*/ 16 h 401"/>
                <a:gd name="T36" fmla="*/ 23 w 401"/>
                <a:gd name="T37" fmla="*/ 18 h 401"/>
                <a:gd name="T38" fmla="*/ 22 w 401"/>
                <a:gd name="T39" fmla="*/ 20 h 401"/>
                <a:gd name="T40" fmla="*/ 20 w 401"/>
                <a:gd name="T41" fmla="*/ 22 h 401"/>
                <a:gd name="T42" fmla="*/ 18 w 401"/>
                <a:gd name="T43" fmla="*/ 23 h 401"/>
                <a:gd name="T44" fmla="*/ 16 w 401"/>
                <a:gd name="T45" fmla="*/ 24 h 401"/>
                <a:gd name="T46" fmla="*/ 13 w 401"/>
                <a:gd name="T47" fmla="*/ 25 h 401"/>
                <a:gd name="T48" fmla="*/ 11 w 401"/>
                <a:gd name="T49" fmla="*/ 25 h 401"/>
                <a:gd name="T50" fmla="*/ 8 w 401"/>
                <a:gd name="T51" fmla="*/ 24 h 401"/>
                <a:gd name="T52" fmla="*/ 6 w 401"/>
                <a:gd name="T53" fmla="*/ 23 h 401"/>
                <a:gd name="T54" fmla="*/ 4 w 401"/>
                <a:gd name="T55" fmla="*/ 22 h 401"/>
                <a:gd name="T56" fmla="*/ 2 w 401"/>
                <a:gd name="T57" fmla="*/ 20 h 401"/>
                <a:gd name="T58" fmla="*/ 1 w 401"/>
                <a:gd name="T59" fmla="*/ 18 h 401"/>
                <a:gd name="T60" fmla="*/ 0 w 401"/>
                <a:gd name="T61" fmla="*/ 16 h 401"/>
                <a:gd name="T62" fmla="*/ 0 w 401"/>
                <a:gd name="T63" fmla="*/ 13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48" name="Freeform 73"/>
            <p:cNvSpPr>
              <a:spLocks/>
            </p:cNvSpPr>
            <p:nvPr/>
          </p:nvSpPr>
          <p:spPr bwMode="auto">
            <a:xfrm>
              <a:off x="705" y="1268"/>
              <a:ext cx="180" cy="180"/>
            </a:xfrm>
            <a:custGeom>
              <a:avLst/>
              <a:gdLst>
                <a:gd name="T0" fmla="*/ 17 w 361"/>
                <a:gd name="T1" fmla="*/ 2 h 361"/>
                <a:gd name="T2" fmla="*/ 15 w 361"/>
                <a:gd name="T3" fmla="*/ 1 h 361"/>
                <a:gd name="T4" fmla="*/ 13 w 361"/>
                <a:gd name="T5" fmla="*/ 0 h 361"/>
                <a:gd name="T6" fmla="*/ 11 w 361"/>
                <a:gd name="T7" fmla="*/ 0 h 361"/>
                <a:gd name="T8" fmla="*/ 8 w 361"/>
                <a:gd name="T9" fmla="*/ 0 h 361"/>
                <a:gd name="T10" fmla="*/ 6 w 361"/>
                <a:gd name="T11" fmla="*/ 0 h 361"/>
                <a:gd name="T12" fmla="*/ 4 w 361"/>
                <a:gd name="T13" fmla="*/ 1 h 361"/>
                <a:gd name="T14" fmla="*/ 2 w 361"/>
                <a:gd name="T15" fmla="*/ 2 h 361"/>
                <a:gd name="T16" fmla="*/ 0 w 361"/>
                <a:gd name="T17" fmla="*/ 4 h 361"/>
                <a:gd name="T18" fmla="*/ 0 w 361"/>
                <a:gd name="T19" fmla="*/ 4 h 361"/>
                <a:gd name="T20" fmla="*/ 0 w 361"/>
                <a:gd name="T21" fmla="*/ 4 h 361"/>
                <a:gd name="T22" fmla="*/ 2 w 361"/>
                <a:gd name="T23" fmla="*/ 3 h 361"/>
                <a:gd name="T24" fmla="*/ 4 w 361"/>
                <a:gd name="T25" fmla="*/ 2 h 361"/>
                <a:gd name="T26" fmla="*/ 6 w 361"/>
                <a:gd name="T27" fmla="*/ 2 h 361"/>
                <a:gd name="T28" fmla="*/ 8 w 361"/>
                <a:gd name="T29" fmla="*/ 2 h 361"/>
                <a:gd name="T30" fmla="*/ 11 w 361"/>
                <a:gd name="T31" fmla="*/ 3 h 361"/>
                <a:gd name="T32" fmla="*/ 13 w 361"/>
                <a:gd name="T33" fmla="*/ 4 h 361"/>
                <a:gd name="T34" fmla="*/ 15 w 361"/>
                <a:gd name="T35" fmla="*/ 5 h 361"/>
                <a:gd name="T36" fmla="*/ 17 w 361"/>
                <a:gd name="T37" fmla="*/ 7 h 361"/>
                <a:gd name="T38" fmla="*/ 18 w 361"/>
                <a:gd name="T39" fmla="*/ 9 h 361"/>
                <a:gd name="T40" fmla="*/ 19 w 361"/>
                <a:gd name="T41" fmla="*/ 11 h 361"/>
                <a:gd name="T42" fmla="*/ 19 w 361"/>
                <a:gd name="T43" fmla="*/ 13 h 361"/>
                <a:gd name="T44" fmla="*/ 19 w 361"/>
                <a:gd name="T45" fmla="*/ 16 h 361"/>
                <a:gd name="T46" fmla="*/ 19 w 361"/>
                <a:gd name="T47" fmla="*/ 18 h 361"/>
                <a:gd name="T48" fmla="*/ 19 w 361"/>
                <a:gd name="T49" fmla="*/ 20 h 361"/>
                <a:gd name="T50" fmla="*/ 18 w 361"/>
                <a:gd name="T51" fmla="*/ 21 h 361"/>
                <a:gd name="T52" fmla="*/ 18 w 361"/>
                <a:gd name="T53" fmla="*/ 21 h 361"/>
                <a:gd name="T54" fmla="*/ 20 w 361"/>
                <a:gd name="T55" fmla="*/ 19 h 361"/>
                <a:gd name="T56" fmla="*/ 21 w 361"/>
                <a:gd name="T57" fmla="*/ 16 h 361"/>
                <a:gd name="T58" fmla="*/ 22 w 361"/>
                <a:gd name="T59" fmla="*/ 14 h 361"/>
                <a:gd name="T60" fmla="*/ 22 w 361"/>
                <a:gd name="T61" fmla="*/ 11 h 361"/>
                <a:gd name="T62" fmla="*/ 22 w 361"/>
                <a:gd name="T63" fmla="*/ 8 h 361"/>
                <a:gd name="T64" fmla="*/ 21 w 361"/>
                <a:gd name="T65" fmla="*/ 6 h 361"/>
                <a:gd name="T66" fmla="*/ 19 w 361"/>
                <a:gd name="T67" fmla="*/ 4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49" name="Freeform 74"/>
            <p:cNvSpPr>
              <a:spLocks/>
            </p:cNvSpPr>
            <p:nvPr/>
          </p:nvSpPr>
          <p:spPr bwMode="auto">
            <a:xfrm>
              <a:off x="661" y="1525"/>
              <a:ext cx="249" cy="249"/>
            </a:xfrm>
            <a:custGeom>
              <a:avLst/>
              <a:gdLst>
                <a:gd name="T0" fmla="*/ 18 w 498"/>
                <a:gd name="T1" fmla="*/ 31 h 499"/>
                <a:gd name="T2" fmla="*/ 21 w 498"/>
                <a:gd name="T3" fmla="*/ 30 h 499"/>
                <a:gd name="T4" fmla="*/ 23 w 498"/>
                <a:gd name="T5" fmla="*/ 29 h 499"/>
                <a:gd name="T6" fmla="*/ 26 w 498"/>
                <a:gd name="T7" fmla="*/ 27 h 499"/>
                <a:gd name="T8" fmla="*/ 28 w 498"/>
                <a:gd name="T9" fmla="*/ 25 h 499"/>
                <a:gd name="T10" fmla="*/ 30 w 498"/>
                <a:gd name="T11" fmla="*/ 23 h 499"/>
                <a:gd name="T12" fmla="*/ 31 w 498"/>
                <a:gd name="T13" fmla="*/ 20 h 499"/>
                <a:gd name="T14" fmla="*/ 31 w 498"/>
                <a:gd name="T15" fmla="*/ 17 h 499"/>
                <a:gd name="T16" fmla="*/ 31 w 498"/>
                <a:gd name="T17" fmla="*/ 14 h 499"/>
                <a:gd name="T18" fmla="*/ 31 w 498"/>
                <a:gd name="T19" fmla="*/ 11 h 499"/>
                <a:gd name="T20" fmla="*/ 30 w 498"/>
                <a:gd name="T21" fmla="*/ 8 h 499"/>
                <a:gd name="T22" fmla="*/ 28 w 498"/>
                <a:gd name="T23" fmla="*/ 5 h 499"/>
                <a:gd name="T24" fmla="*/ 26 w 498"/>
                <a:gd name="T25" fmla="*/ 3 h 499"/>
                <a:gd name="T26" fmla="*/ 23 w 498"/>
                <a:gd name="T27" fmla="*/ 1 h 499"/>
                <a:gd name="T28" fmla="*/ 21 w 498"/>
                <a:gd name="T29" fmla="*/ 0 h 499"/>
                <a:gd name="T30" fmla="*/ 18 w 498"/>
                <a:gd name="T31" fmla="*/ 0 h 499"/>
                <a:gd name="T32" fmla="*/ 14 w 498"/>
                <a:gd name="T33" fmla="*/ 0 h 499"/>
                <a:gd name="T34" fmla="*/ 11 w 498"/>
                <a:gd name="T35" fmla="*/ 0 h 499"/>
                <a:gd name="T36" fmla="*/ 9 w 498"/>
                <a:gd name="T37" fmla="*/ 1 h 499"/>
                <a:gd name="T38" fmla="*/ 6 w 498"/>
                <a:gd name="T39" fmla="*/ 3 h 499"/>
                <a:gd name="T40" fmla="*/ 4 w 498"/>
                <a:gd name="T41" fmla="*/ 5 h 499"/>
                <a:gd name="T42" fmla="*/ 2 w 498"/>
                <a:gd name="T43" fmla="*/ 8 h 499"/>
                <a:gd name="T44" fmla="*/ 1 w 498"/>
                <a:gd name="T45" fmla="*/ 10 h 499"/>
                <a:gd name="T46" fmla="*/ 1 w 498"/>
                <a:gd name="T47" fmla="*/ 14 h 499"/>
                <a:gd name="T48" fmla="*/ 1 w 498"/>
                <a:gd name="T49" fmla="*/ 17 h 499"/>
                <a:gd name="T50" fmla="*/ 1 w 498"/>
                <a:gd name="T51" fmla="*/ 20 h 499"/>
                <a:gd name="T52" fmla="*/ 2 w 498"/>
                <a:gd name="T53" fmla="*/ 23 h 499"/>
                <a:gd name="T54" fmla="*/ 4 w 498"/>
                <a:gd name="T55" fmla="*/ 25 h 499"/>
                <a:gd name="T56" fmla="*/ 6 w 498"/>
                <a:gd name="T57" fmla="*/ 27 h 499"/>
                <a:gd name="T58" fmla="*/ 9 w 498"/>
                <a:gd name="T59" fmla="*/ 29 h 499"/>
                <a:gd name="T60" fmla="*/ 11 w 498"/>
                <a:gd name="T61" fmla="*/ 30 h 499"/>
                <a:gd name="T62" fmla="*/ 14 w 498"/>
                <a:gd name="T63" fmla="*/ 31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50" name="Freeform 75"/>
            <p:cNvSpPr>
              <a:spLocks/>
            </p:cNvSpPr>
            <p:nvPr/>
          </p:nvSpPr>
          <p:spPr bwMode="auto">
            <a:xfrm>
              <a:off x="685" y="1549"/>
              <a:ext cx="200" cy="201"/>
            </a:xfrm>
            <a:custGeom>
              <a:avLst/>
              <a:gdLst>
                <a:gd name="T0" fmla="*/ 0 w 401"/>
                <a:gd name="T1" fmla="*/ 11 h 403"/>
                <a:gd name="T2" fmla="*/ 0 w 401"/>
                <a:gd name="T3" fmla="*/ 8 h 403"/>
                <a:gd name="T4" fmla="*/ 1 w 401"/>
                <a:gd name="T5" fmla="*/ 6 h 403"/>
                <a:gd name="T6" fmla="*/ 2 w 401"/>
                <a:gd name="T7" fmla="*/ 4 h 403"/>
                <a:gd name="T8" fmla="*/ 4 w 401"/>
                <a:gd name="T9" fmla="*/ 2 h 403"/>
                <a:gd name="T10" fmla="*/ 6 w 401"/>
                <a:gd name="T11" fmla="*/ 1 h 403"/>
                <a:gd name="T12" fmla="*/ 8 w 401"/>
                <a:gd name="T13" fmla="*/ 0 h 403"/>
                <a:gd name="T14" fmla="*/ 11 w 401"/>
                <a:gd name="T15" fmla="*/ 0 h 403"/>
                <a:gd name="T16" fmla="*/ 13 w 401"/>
                <a:gd name="T17" fmla="*/ 0 h 403"/>
                <a:gd name="T18" fmla="*/ 16 w 401"/>
                <a:gd name="T19" fmla="*/ 0 h 403"/>
                <a:gd name="T20" fmla="*/ 18 w 401"/>
                <a:gd name="T21" fmla="*/ 1 h 403"/>
                <a:gd name="T22" fmla="*/ 20 w 401"/>
                <a:gd name="T23" fmla="*/ 2 h 403"/>
                <a:gd name="T24" fmla="*/ 22 w 401"/>
                <a:gd name="T25" fmla="*/ 4 h 403"/>
                <a:gd name="T26" fmla="*/ 23 w 401"/>
                <a:gd name="T27" fmla="*/ 6 h 403"/>
                <a:gd name="T28" fmla="*/ 24 w 401"/>
                <a:gd name="T29" fmla="*/ 8 h 403"/>
                <a:gd name="T30" fmla="*/ 25 w 401"/>
                <a:gd name="T31" fmla="*/ 11 h 403"/>
                <a:gd name="T32" fmla="*/ 25 w 401"/>
                <a:gd name="T33" fmla="*/ 13 h 403"/>
                <a:gd name="T34" fmla="*/ 24 w 401"/>
                <a:gd name="T35" fmla="*/ 16 h 403"/>
                <a:gd name="T36" fmla="*/ 23 w 401"/>
                <a:gd name="T37" fmla="*/ 18 h 403"/>
                <a:gd name="T38" fmla="*/ 22 w 401"/>
                <a:gd name="T39" fmla="*/ 20 h 403"/>
                <a:gd name="T40" fmla="*/ 20 w 401"/>
                <a:gd name="T41" fmla="*/ 22 h 403"/>
                <a:gd name="T42" fmla="*/ 18 w 401"/>
                <a:gd name="T43" fmla="*/ 23 h 403"/>
                <a:gd name="T44" fmla="*/ 16 w 401"/>
                <a:gd name="T45" fmla="*/ 24 h 403"/>
                <a:gd name="T46" fmla="*/ 13 w 401"/>
                <a:gd name="T47" fmla="*/ 25 h 403"/>
                <a:gd name="T48" fmla="*/ 11 w 401"/>
                <a:gd name="T49" fmla="*/ 25 h 403"/>
                <a:gd name="T50" fmla="*/ 8 w 401"/>
                <a:gd name="T51" fmla="*/ 24 h 403"/>
                <a:gd name="T52" fmla="*/ 6 w 401"/>
                <a:gd name="T53" fmla="*/ 23 h 403"/>
                <a:gd name="T54" fmla="*/ 4 w 401"/>
                <a:gd name="T55" fmla="*/ 22 h 403"/>
                <a:gd name="T56" fmla="*/ 2 w 401"/>
                <a:gd name="T57" fmla="*/ 20 h 403"/>
                <a:gd name="T58" fmla="*/ 1 w 401"/>
                <a:gd name="T59" fmla="*/ 18 h 403"/>
                <a:gd name="T60" fmla="*/ 0 w 401"/>
                <a:gd name="T61" fmla="*/ 16 h 403"/>
                <a:gd name="T62" fmla="*/ 0 w 401"/>
                <a:gd name="T63" fmla="*/ 13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51" name="Freeform 76"/>
            <p:cNvSpPr>
              <a:spLocks/>
            </p:cNvSpPr>
            <p:nvPr/>
          </p:nvSpPr>
          <p:spPr bwMode="auto">
            <a:xfrm>
              <a:off x="716" y="1549"/>
              <a:ext cx="169" cy="189"/>
            </a:xfrm>
            <a:custGeom>
              <a:avLst/>
              <a:gdLst>
                <a:gd name="T0" fmla="*/ 16 w 339"/>
                <a:gd name="T1" fmla="*/ 3 h 378"/>
                <a:gd name="T2" fmla="*/ 14 w 339"/>
                <a:gd name="T3" fmla="*/ 1 h 378"/>
                <a:gd name="T4" fmla="*/ 12 w 339"/>
                <a:gd name="T5" fmla="*/ 1 h 378"/>
                <a:gd name="T6" fmla="*/ 9 w 339"/>
                <a:gd name="T7" fmla="*/ 1 h 378"/>
                <a:gd name="T8" fmla="*/ 7 w 339"/>
                <a:gd name="T9" fmla="*/ 1 h 378"/>
                <a:gd name="T10" fmla="*/ 5 w 339"/>
                <a:gd name="T11" fmla="*/ 1 h 378"/>
                <a:gd name="T12" fmla="*/ 2 w 339"/>
                <a:gd name="T13" fmla="*/ 1 h 378"/>
                <a:gd name="T14" fmla="*/ 0 w 339"/>
                <a:gd name="T15" fmla="*/ 3 h 378"/>
                <a:gd name="T16" fmla="*/ 0 w 339"/>
                <a:gd name="T17" fmla="*/ 3 h 378"/>
                <a:gd name="T18" fmla="*/ 2 w 339"/>
                <a:gd name="T19" fmla="*/ 3 h 378"/>
                <a:gd name="T20" fmla="*/ 3 w 339"/>
                <a:gd name="T21" fmla="*/ 3 h 378"/>
                <a:gd name="T22" fmla="*/ 5 w 339"/>
                <a:gd name="T23" fmla="*/ 3 h 378"/>
                <a:gd name="T24" fmla="*/ 7 w 339"/>
                <a:gd name="T25" fmla="*/ 3 h 378"/>
                <a:gd name="T26" fmla="*/ 9 w 339"/>
                <a:gd name="T27" fmla="*/ 3 h 378"/>
                <a:gd name="T28" fmla="*/ 11 w 339"/>
                <a:gd name="T29" fmla="*/ 3 h 378"/>
                <a:gd name="T30" fmla="*/ 13 w 339"/>
                <a:gd name="T31" fmla="*/ 5 h 378"/>
                <a:gd name="T32" fmla="*/ 15 w 339"/>
                <a:gd name="T33" fmla="*/ 6 h 378"/>
                <a:gd name="T34" fmla="*/ 17 w 339"/>
                <a:gd name="T35" fmla="*/ 9 h 378"/>
                <a:gd name="T36" fmla="*/ 17 w 339"/>
                <a:gd name="T37" fmla="*/ 11 h 378"/>
                <a:gd name="T38" fmla="*/ 18 w 339"/>
                <a:gd name="T39" fmla="*/ 13 h 378"/>
                <a:gd name="T40" fmla="*/ 18 w 339"/>
                <a:gd name="T41" fmla="*/ 15 h 378"/>
                <a:gd name="T42" fmla="*/ 17 w 339"/>
                <a:gd name="T43" fmla="*/ 19 h 378"/>
                <a:gd name="T44" fmla="*/ 16 w 339"/>
                <a:gd name="T45" fmla="*/ 21 h 378"/>
                <a:gd name="T46" fmla="*/ 15 w 339"/>
                <a:gd name="T47" fmla="*/ 23 h 378"/>
                <a:gd name="T48" fmla="*/ 16 w 339"/>
                <a:gd name="T49" fmla="*/ 23 h 378"/>
                <a:gd name="T50" fmla="*/ 18 w 339"/>
                <a:gd name="T51" fmla="*/ 21 h 378"/>
                <a:gd name="T52" fmla="*/ 20 w 339"/>
                <a:gd name="T53" fmla="*/ 18 h 378"/>
                <a:gd name="T54" fmla="*/ 21 w 339"/>
                <a:gd name="T55" fmla="*/ 14 h 378"/>
                <a:gd name="T56" fmla="*/ 21 w 339"/>
                <a:gd name="T57" fmla="*/ 12 h 378"/>
                <a:gd name="T58" fmla="*/ 20 w 339"/>
                <a:gd name="T59" fmla="*/ 9 h 378"/>
                <a:gd name="T60" fmla="*/ 19 w 339"/>
                <a:gd name="T61" fmla="*/ 6 h 378"/>
                <a:gd name="T62" fmla="*/ 18 w 339"/>
                <a:gd name="T63" fmla="*/ 5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52" name="Freeform 77"/>
            <p:cNvSpPr>
              <a:spLocks/>
            </p:cNvSpPr>
            <p:nvPr/>
          </p:nvSpPr>
          <p:spPr bwMode="auto">
            <a:xfrm>
              <a:off x="661" y="1790"/>
              <a:ext cx="249" cy="250"/>
            </a:xfrm>
            <a:custGeom>
              <a:avLst/>
              <a:gdLst>
                <a:gd name="T0" fmla="*/ 18 w 498"/>
                <a:gd name="T1" fmla="*/ 31 h 500"/>
                <a:gd name="T2" fmla="*/ 21 w 498"/>
                <a:gd name="T3" fmla="*/ 31 h 500"/>
                <a:gd name="T4" fmla="*/ 23 w 498"/>
                <a:gd name="T5" fmla="*/ 30 h 500"/>
                <a:gd name="T6" fmla="*/ 26 w 498"/>
                <a:gd name="T7" fmla="*/ 28 h 500"/>
                <a:gd name="T8" fmla="*/ 28 w 498"/>
                <a:gd name="T9" fmla="*/ 26 h 500"/>
                <a:gd name="T10" fmla="*/ 30 w 498"/>
                <a:gd name="T11" fmla="*/ 23 h 500"/>
                <a:gd name="T12" fmla="*/ 31 w 498"/>
                <a:gd name="T13" fmla="*/ 21 h 500"/>
                <a:gd name="T14" fmla="*/ 31 w 498"/>
                <a:gd name="T15" fmla="*/ 18 h 500"/>
                <a:gd name="T16" fmla="*/ 31 w 498"/>
                <a:gd name="T17" fmla="*/ 15 h 500"/>
                <a:gd name="T18" fmla="*/ 31 w 498"/>
                <a:gd name="T19" fmla="*/ 12 h 500"/>
                <a:gd name="T20" fmla="*/ 30 w 498"/>
                <a:gd name="T21" fmla="*/ 9 h 500"/>
                <a:gd name="T22" fmla="*/ 28 w 498"/>
                <a:gd name="T23" fmla="*/ 6 h 500"/>
                <a:gd name="T24" fmla="*/ 26 w 498"/>
                <a:gd name="T25" fmla="*/ 4 h 500"/>
                <a:gd name="T26" fmla="*/ 23 w 498"/>
                <a:gd name="T27" fmla="*/ 2 h 500"/>
                <a:gd name="T28" fmla="*/ 21 w 498"/>
                <a:gd name="T29" fmla="*/ 1 h 500"/>
                <a:gd name="T30" fmla="*/ 18 w 498"/>
                <a:gd name="T31" fmla="*/ 1 h 500"/>
                <a:gd name="T32" fmla="*/ 14 w 498"/>
                <a:gd name="T33" fmla="*/ 1 h 500"/>
                <a:gd name="T34" fmla="*/ 11 w 498"/>
                <a:gd name="T35" fmla="*/ 1 h 500"/>
                <a:gd name="T36" fmla="*/ 9 w 498"/>
                <a:gd name="T37" fmla="*/ 2 h 500"/>
                <a:gd name="T38" fmla="*/ 6 w 498"/>
                <a:gd name="T39" fmla="*/ 4 h 500"/>
                <a:gd name="T40" fmla="*/ 4 w 498"/>
                <a:gd name="T41" fmla="*/ 6 h 500"/>
                <a:gd name="T42" fmla="*/ 2 w 498"/>
                <a:gd name="T43" fmla="*/ 9 h 500"/>
                <a:gd name="T44" fmla="*/ 1 w 498"/>
                <a:gd name="T45" fmla="*/ 11 h 500"/>
                <a:gd name="T46" fmla="*/ 1 w 498"/>
                <a:gd name="T47" fmla="*/ 15 h 500"/>
                <a:gd name="T48" fmla="*/ 1 w 498"/>
                <a:gd name="T49" fmla="*/ 18 h 500"/>
                <a:gd name="T50" fmla="*/ 1 w 498"/>
                <a:gd name="T51" fmla="*/ 21 h 500"/>
                <a:gd name="T52" fmla="*/ 2 w 498"/>
                <a:gd name="T53" fmla="*/ 23 h 500"/>
                <a:gd name="T54" fmla="*/ 4 w 498"/>
                <a:gd name="T55" fmla="*/ 26 h 500"/>
                <a:gd name="T56" fmla="*/ 6 w 498"/>
                <a:gd name="T57" fmla="*/ 28 h 500"/>
                <a:gd name="T58" fmla="*/ 9 w 498"/>
                <a:gd name="T59" fmla="*/ 30 h 500"/>
                <a:gd name="T60" fmla="*/ 11 w 498"/>
                <a:gd name="T61" fmla="*/ 31 h 500"/>
                <a:gd name="T62" fmla="*/ 14 w 498"/>
                <a:gd name="T63" fmla="*/ 3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53" name="Freeform 78"/>
            <p:cNvSpPr>
              <a:spLocks/>
            </p:cNvSpPr>
            <p:nvPr/>
          </p:nvSpPr>
          <p:spPr bwMode="auto">
            <a:xfrm>
              <a:off x="685" y="1814"/>
              <a:ext cx="200" cy="201"/>
            </a:xfrm>
            <a:custGeom>
              <a:avLst/>
              <a:gdLst>
                <a:gd name="T0" fmla="*/ 0 w 401"/>
                <a:gd name="T1" fmla="*/ 12 h 400"/>
                <a:gd name="T2" fmla="*/ 0 w 401"/>
                <a:gd name="T3" fmla="*/ 9 h 400"/>
                <a:gd name="T4" fmla="*/ 1 w 401"/>
                <a:gd name="T5" fmla="*/ 7 h 400"/>
                <a:gd name="T6" fmla="*/ 2 w 401"/>
                <a:gd name="T7" fmla="*/ 5 h 400"/>
                <a:gd name="T8" fmla="*/ 4 w 401"/>
                <a:gd name="T9" fmla="*/ 3 h 400"/>
                <a:gd name="T10" fmla="*/ 6 w 401"/>
                <a:gd name="T11" fmla="*/ 2 h 400"/>
                <a:gd name="T12" fmla="*/ 8 w 401"/>
                <a:gd name="T13" fmla="*/ 1 h 400"/>
                <a:gd name="T14" fmla="*/ 11 w 401"/>
                <a:gd name="T15" fmla="*/ 1 h 400"/>
                <a:gd name="T16" fmla="*/ 13 w 401"/>
                <a:gd name="T17" fmla="*/ 1 h 400"/>
                <a:gd name="T18" fmla="*/ 16 w 401"/>
                <a:gd name="T19" fmla="*/ 1 h 400"/>
                <a:gd name="T20" fmla="*/ 18 w 401"/>
                <a:gd name="T21" fmla="*/ 2 h 400"/>
                <a:gd name="T22" fmla="*/ 20 w 401"/>
                <a:gd name="T23" fmla="*/ 3 h 400"/>
                <a:gd name="T24" fmla="*/ 22 w 401"/>
                <a:gd name="T25" fmla="*/ 5 h 400"/>
                <a:gd name="T26" fmla="*/ 23 w 401"/>
                <a:gd name="T27" fmla="*/ 7 h 400"/>
                <a:gd name="T28" fmla="*/ 24 w 401"/>
                <a:gd name="T29" fmla="*/ 9 h 400"/>
                <a:gd name="T30" fmla="*/ 25 w 401"/>
                <a:gd name="T31" fmla="*/ 12 h 400"/>
                <a:gd name="T32" fmla="*/ 25 w 401"/>
                <a:gd name="T33" fmla="*/ 14 h 400"/>
                <a:gd name="T34" fmla="*/ 24 w 401"/>
                <a:gd name="T35" fmla="*/ 17 h 400"/>
                <a:gd name="T36" fmla="*/ 23 w 401"/>
                <a:gd name="T37" fmla="*/ 19 h 400"/>
                <a:gd name="T38" fmla="*/ 22 w 401"/>
                <a:gd name="T39" fmla="*/ 21 h 400"/>
                <a:gd name="T40" fmla="*/ 20 w 401"/>
                <a:gd name="T41" fmla="*/ 23 h 400"/>
                <a:gd name="T42" fmla="*/ 18 w 401"/>
                <a:gd name="T43" fmla="*/ 24 h 400"/>
                <a:gd name="T44" fmla="*/ 16 w 401"/>
                <a:gd name="T45" fmla="*/ 25 h 400"/>
                <a:gd name="T46" fmla="*/ 13 w 401"/>
                <a:gd name="T47" fmla="*/ 26 h 400"/>
                <a:gd name="T48" fmla="*/ 11 w 401"/>
                <a:gd name="T49" fmla="*/ 26 h 400"/>
                <a:gd name="T50" fmla="*/ 8 w 401"/>
                <a:gd name="T51" fmla="*/ 25 h 400"/>
                <a:gd name="T52" fmla="*/ 6 w 401"/>
                <a:gd name="T53" fmla="*/ 24 h 400"/>
                <a:gd name="T54" fmla="*/ 4 w 401"/>
                <a:gd name="T55" fmla="*/ 23 h 400"/>
                <a:gd name="T56" fmla="*/ 2 w 401"/>
                <a:gd name="T57" fmla="*/ 21 h 400"/>
                <a:gd name="T58" fmla="*/ 1 w 401"/>
                <a:gd name="T59" fmla="*/ 19 h 400"/>
                <a:gd name="T60" fmla="*/ 0 w 401"/>
                <a:gd name="T61" fmla="*/ 17 h 400"/>
                <a:gd name="T62" fmla="*/ 0 w 401"/>
                <a:gd name="T63" fmla="*/ 14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8254" name="Freeform 79"/>
            <p:cNvSpPr>
              <a:spLocks/>
            </p:cNvSpPr>
            <p:nvPr/>
          </p:nvSpPr>
          <p:spPr bwMode="auto">
            <a:xfrm>
              <a:off x="705" y="1814"/>
              <a:ext cx="180" cy="181"/>
            </a:xfrm>
            <a:custGeom>
              <a:avLst/>
              <a:gdLst>
                <a:gd name="T0" fmla="*/ 17 w 361"/>
                <a:gd name="T1" fmla="*/ 3 h 361"/>
                <a:gd name="T2" fmla="*/ 15 w 361"/>
                <a:gd name="T3" fmla="*/ 2 h 361"/>
                <a:gd name="T4" fmla="*/ 13 w 361"/>
                <a:gd name="T5" fmla="*/ 1 h 361"/>
                <a:gd name="T6" fmla="*/ 11 w 361"/>
                <a:gd name="T7" fmla="*/ 1 h 361"/>
                <a:gd name="T8" fmla="*/ 8 w 361"/>
                <a:gd name="T9" fmla="*/ 1 h 361"/>
                <a:gd name="T10" fmla="*/ 6 w 361"/>
                <a:gd name="T11" fmla="*/ 1 h 361"/>
                <a:gd name="T12" fmla="*/ 4 w 361"/>
                <a:gd name="T13" fmla="*/ 2 h 361"/>
                <a:gd name="T14" fmla="*/ 2 w 361"/>
                <a:gd name="T15" fmla="*/ 3 h 361"/>
                <a:gd name="T16" fmla="*/ 0 w 361"/>
                <a:gd name="T17" fmla="*/ 4 h 361"/>
                <a:gd name="T18" fmla="*/ 0 w 361"/>
                <a:gd name="T19" fmla="*/ 5 h 361"/>
                <a:gd name="T20" fmla="*/ 0 w 361"/>
                <a:gd name="T21" fmla="*/ 5 h 361"/>
                <a:gd name="T22" fmla="*/ 2 w 361"/>
                <a:gd name="T23" fmla="*/ 4 h 361"/>
                <a:gd name="T24" fmla="*/ 4 w 361"/>
                <a:gd name="T25" fmla="*/ 3 h 361"/>
                <a:gd name="T26" fmla="*/ 6 w 361"/>
                <a:gd name="T27" fmla="*/ 3 h 361"/>
                <a:gd name="T28" fmla="*/ 8 w 361"/>
                <a:gd name="T29" fmla="*/ 3 h 361"/>
                <a:gd name="T30" fmla="*/ 11 w 361"/>
                <a:gd name="T31" fmla="*/ 4 h 361"/>
                <a:gd name="T32" fmla="*/ 13 w 361"/>
                <a:gd name="T33" fmla="*/ 4 h 361"/>
                <a:gd name="T34" fmla="*/ 15 w 361"/>
                <a:gd name="T35" fmla="*/ 6 h 361"/>
                <a:gd name="T36" fmla="*/ 17 w 361"/>
                <a:gd name="T37" fmla="*/ 8 h 361"/>
                <a:gd name="T38" fmla="*/ 18 w 361"/>
                <a:gd name="T39" fmla="*/ 10 h 361"/>
                <a:gd name="T40" fmla="*/ 19 w 361"/>
                <a:gd name="T41" fmla="*/ 12 h 361"/>
                <a:gd name="T42" fmla="*/ 19 w 361"/>
                <a:gd name="T43" fmla="*/ 14 h 361"/>
                <a:gd name="T44" fmla="*/ 19 w 361"/>
                <a:gd name="T45" fmla="*/ 17 h 361"/>
                <a:gd name="T46" fmla="*/ 19 w 361"/>
                <a:gd name="T47" fmla="*/ 19 h 361"/>
                <a:gd name="T48" fmla="*/ 19 w 361"/>
                <a:gd name="T49" fmla="*/ 21 h 361"/>
                <a:gd name="T50" fmla="*/ 18 w 361"/>
                <a:gd name="T51" fmla="*/ 22 h 361"/>
                <a:gd name="T52" fmla="*/ 18 w 361"/>
                <a:gd name="T53" fmla="*/ 22 h 361"/>
                <a:gd name="T54" fmla="*/ 20 w 361"/>
                <a:gd name="T55" fmla="*/ 20 h 361"/>
                <a:gd name="T56" fmla="*/ 21 w 361"/>
                <a:gd name="T57" fmla="*/ 17 h 361"/>
                <a:gd name="T58" fmla="*/ 22 w 361"/>
                <a:gd name="T59" fmla="*/ 14 h 361"/>
                <a:gd name="T60" fmla="*/ 22 w 361"/>
                <a:gd name="T61" fmla="*/ 12 h 361"/>
                <a:gd name="T62" fmla="*/ 22 w 361"/>
                <a:gd name="T63" fmla="*/ 9 h 361"/>
                <a:gd name="T64" fmla="*/ 21 w 361"/>
                <a:gd name="T65" fmla="*/ 7 h 361"/>
                <a:gd name="T66" fmla="*/ 19 w 361"/>
                <a:gd name="T67" fmla="*/ 5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grpSp>
      <p:sp>
        <p:nvSpPr>
          <p:cNvPr id="8236" name="Rectangle 166"/>
          <p:cNvSpPr>
            <a:spLocks noGrp="1" noChangeArrowheads="1"/>
          </p:cNvSpPr>
          <p:nvPr>
            <p:ph type="title"/>
          </p:nvPr>
        </p:nvSpPr>
        <p:spPr>
          <a:noFill/>
        </p:spPr>
        <p:txBody>
          <a:bodyPr/>
          <a:lstStyle/>
          <a:p>
            <a:pPr eaLnBrk="1" hangingPunct="1"/>
            <a:r>
              <a:rPr lang="en-US" altLang="en-US" dirty="0"/>
              <a:t>DMADV Roadmap: Define</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61"/>
          <p:cNvGrpSpPr>
            <a:grpSpLocks/>
          </p:cNvGrpSpPr>
          <p:nvPr/>
        </p:nvGrpSpPr>
        <p:grpSpPr bwMode="auto">
          <a:xfrm>
            <a:off x="1920875" y="1009650"/>
            <a:ext cx="319088" cy="355600"/>
            <a:chOff x="410" y="1186"/>
            <a:chExt cx="745" cy="919"/>
          </a:xfrm>
        </p:grpSpPr>
        <p:sp>
          <p:nvSpPr>
            <p:cNvPr id="9367" name="Freeform 62"/>
            <p:cNvSpPr>
              <a:spLocks/>
            </p:cNvSpPr>
            <p:nvPr/>
          </p:nvSpPr>
          <p:spPr bwMode="auto">
            <a:xfrm>
              <a:off x="410" y="1186"/>
              <a:ext cx="745" cy="919"/>
            </a:xfrm>
            <a:custGeom>
              <a:avLst/>
              <a:gdLst>
                <a:gd name="T0" fmla="*/ 94 w 1489"/>
                <a:gd name="T1" fmla="*/ 42 h 1836"/>
                <a:gd name="T2" fmla="*/ 73 w 1489"/>
                <a:gd name="T3" fmla="*/ 30 h 1836"/>
                <a:gd name="T4" fmla="*/ 78 w 1489"/>
                <a:gd name="T5" fmla="*/ 25 h 1836"/>
                <a:gd name="T6" fmla="*/ 82 w 1489"/>
                <a:gd name="T7" fmla="*/ 22 h 1836"/>
                <a:gd name="T8" fmla="*/ 86 w 1489"/>
                <a:gd name="T9" fmla="*/ 20 h 1836"/>
                <a:gd name="T10" fmla="*/ 88 w 1489"/>
                <a:gd name="T11" fmla="*/ 20 h 1836"/>
                <a:gd name="T12" fmla="*/ 90 w 1489"/>
                <a:gd name="T13" fmla="*/ 20 h 1836"/>
                <a:gd name="T14" fmla="*/ 72 w 1489"/>
                <a:gd name="T15" fmla="*/ 8 h 1836"/>
                <a:gd name="T16" fmla="*/ 23 w 1489"/>
                <a:gd name="T17" fmla="*/ 8 h 1836"/>
                <a:gd name="T18" fmla="*/ 4 w 1489"/>
                <a:gd name="T19" fmla="*/ 20 h 1836"/>
                <a:gd name="T20" fmla="*/ 6 w 1489"/>
                <a:gd name="T21" fmla="*/ 20 h 1836"/>
                <a:gd name="T22" fmla="*/ 8 w 1489"/>
                <a:gd name="T23" fmla="*/ 20 h 1836"/>
                <a:gd name="T24" fmla="*/ 12 w 1489"/>
                <a:gd name="T25" fmla="*/ 22 h 1836"/>
                <a:gd name="T26" fmla="*/ 17 w 1489"/>
                <a:gd name="T27" fmla="*/ 25 h 1836"/>
                <a:gd name="T28" fmla="*/ 21 w 1489"/>
                <a:gd name="T29" fmla="*/ 30 h 1836"/>
                <a:gd name="T30" fmla="*/ 22 w 1489"/>
                <a:gd name="T31" fmla="*/ 33 h 1836"/>
                <a:gd name="T32" fmla="*/ 23 w 1489"/>
                <a:gd name="T33" fmla="*/ 42 h 1836"/>
                <a:gd name="T34" fmla="*/ 4 w 1489"/>
                <a:gd name="T35" fmla="*/ 55 h 1836"/>
                <a:gd name="T36" fmla="*/ 6 w 1489"/>
                <a:gd name="T37" fmla="*/ 55 h 1836"/>
                <a:gd name="T38" fmla="*/ 8 w 1489"/>
                <a:gd name="T39" fmla="*/ 55 h 1836"/>
                <a:gd name="T40" fmla="*/ 12 w 1489"/>
                <a:gd name="T41" fmla="*/ 56 h 1836"/>
                <a:gd name="T42" fmla="*/ 17 w 1489"/>
                <a:gd name="T43" fmla="*/ 60 h 1836"/>
                <a:gd name="T44" fmla="*/ 21 w 1489"/>
                <a:gd name="T45" fmla="*/ 65 h 1836"/>
                <a:gd name="T46" fmla="*/ 22 w 1489"/>
                <a:gd name="T47" fmla="*/ 68 h 1836"/>
                <a:gd name="T48" fmla="*/ 23 w 1489"/>
                <a:gd name="T49" fmla="*/ 76 h 1836"/>
                <a:gd name="T50" fmla="*/ 4 w 1489"/>
                <a:gd name="T51" fmla="*/ 88 h 1836"/>
                <a:gd name="T52" fmla="*/ 6 w 1489"/>
                <a:gd name="T53" fmla="*/ 88 h 1836"/>
                <a:gd name="T54" fmla="*/ 8 w 1489"/>
                <a:gd name="T55" fmla="*/ 89 h 1836"/>
                <a:gd name="T56" fmla="*/ 12 w 1489"/>
                <a:gd name="T57" fmla="*/ 90 h 1836"/>
                <a:gd name="T58" fmla="*/ 17 w 1489"/>
                <a:gd name="T59" fmla="*/ 93 h 1836"/>
                <a:gd name="T60" fmla="*/ 21 w 1489"/>
                <a:gd name="T61" fmla="*/ 99 h 1836"/>
                <a:gd name="T62" fmla="*/ 22 w 1489"/>
                <a:gd name="T63" fmla="*/ 101 h 1836"/>
                <a:gd name="T64" fmla="*/ 23 w 1489"/>
                <a:gd name="T65" fmla="*/ 115 h 1836"/>
                <a:gd name="T66" fmla="*/ 73 w 1489"/>
                <a:gd name="T67" fmla="*/ 98 h 1836"/>
                <a:gd name="T68" fmla="*/ 78 w 1489"/>
                <a:gd name="T69" fmla="*/ 93 h 1836"/>
                <a:gd name="T70" fmla="*/ 82 w 1489"/>
                <a:gd name="T71" fmla="*/ 90 h 1836"/>
                <a:gd name="T72" fmla="*/ 86 w 1489"/>
                <a:gd name="T73" fmla="*/ 89 h 1836"/>
                <a:gd name="T74" fmla="*/ 88 w 1489"/>
                <a:gd name="T75" fmla="*/ 88 h 1836"/>
                <a:gd name="T76" fmla="*/ 90 w 1489"/>
                <a:gd name="T77" fmla="*/ 88 h 1836"/>
                <a:gd name="T78" fmla="*/ 72 w 1489"/>
                <a:gd name="T79" fmla="*/ 76 h 1836"/>
                <a:gd name="T80" fmla="*/ 75 w 1489"/>
                <a:gd name="T81" fmla="*/ 62 h 1836"/>
                <a:gd name="T82" fmla="*/ 79 w 1489"/>
                <a:gd name="T83" fmla="*/ 58 h 1836"/>
                <a:gd name="T84" fmla="*/ 83 w 1489"/>
                <a:gd name="T85" fmla="*/ 56 h 1836"/>
                <a:gd name="T86" fmla="*/ 87 w 1489"/>
                <a:gd name="T87" fmla="*/ 55 h 1836"/>
                <a:gd name="T88" fmla="*/ 89 w 1489"/>
                <a:gd name="T89" fmla="*/ 55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68" name="Freeform 63"/>
            <p:cNvSpPr>
              <a:spLocks/>
            </p:cNvSpPr>
            <p:nvPr/>
          </p:nvSpPr>
          <p:spPr bwMode="auto">
            <a:xfrm>
              <a:off x="426" y="1203"/>
              <a:ext cx="712" cy="885"/>
            </a:xfrm>
            <a:custGeom>
              <a:avLst/>
              <a:gdLst>
                <a:gd name="T0" fmla="*/ 89 w 1423"/>
                <a:gd name="T1" fmla="*/ 41 h 1772"/>
                <a:gd name="T2" fmla="*/ 69 w 1423"/>
                <a:gd name="T3" fmla="*/ 26 h 1772"/>
                <a:gd name="T4" fmla="*/ 74 w 1423"/>
                <a:gd name="T5" fmla="*/ 20 h 1772"/>
                <a:gd name="T6" fmla="*/ 79 w 1423"/>
                <a:gd name="T7" fmla="*/ 17 h 1772"/>
                <a:gd name="T8" fmla="*/ 83 w 1423"/>
                <a:gd name="T9" fmla="*/ 15 h 1772"/>
                <a:gd name="T10" fmla="*/ 86 w 1423"/>
                <a:gd name="T11" fmla="*/ 15 h 1772"/>
                <a:gd name="T12" fmla="*/ 88 w 1423"/>
                <a:gd name="T13" fmla="*/ 15 h 1772"/>
                <a:gd name="T14" fmla="*/ 68 w 1423"/>
                <a:gd name="T15" fmla="*/ 7 h 1772"/>
                <a:gd name="T16" fmla="*/ 23 w 1423"/>
                <a:gd name="T17" fmla="*/ 7 h 1772"/>
                <a:gd name="T18" fmla="*/ 2 w 1423"/>
                <a:gd name="T19" fmla="*/ 15 h 1772"/>
                <a:gd name="T20" fmla="*/ 4 w 1423"/>
                <a:gd name="T21" fmla="*/ 15 h 1772"/>
                <a:gd name="T22" fmla="*/ 7 w 1423"/>
                <a:gd name="T23" fmla="*/ 15 h 1772"/>
                <a:gd name="T24" fmla="*/ 11 w 1423"/>
                <a:gd name="T25" fmla="*/ 17 h 1772"/>
                <a:gd name="T26" fmla="*/ 16 w 1423"/>
                <a:gd name="T27" fmla="*/ 20 h 1772"/>
                <a:gd name="T28" fmla="*/ 21 w 1423"/>
                <a:gd name="T29" fmla="*/ 26 h 1772"/>
                <a:gd name="T30" fmla="*/ 22 w 1423"/>
                <a:gd name="T31" fmla="*/ 29 h 1772"/>
                <a:gd name="T32" fmla="*/ 23 w 1423"/>
                <a:gd name="T33" fmla="*/ 41 h 1772"/>
                <a:gd name="T34" fmla="*/ 2 w 1423"/>
                <a:gd name="T35" fmla="*/ 50 h 1772"/>
                <a:gd name="T36" fmla="*/ 4 w 1423"/>
                <a:gd name="T37" fmla="*/ 50 h 1772"/>
                <a:gd name="T38" fmla="*/ 7 w 1423"/>
                <a:gd name="T39" fmla="*/ 50 h 1772"/>
                <a:gd name="T40" fmla="*/ 11 w 1423"/>
                <a:gd name="T41" fmla="*/ 52 h 1772"/>
                <a:gd name="T42" fmla="*/ 16 w 1423"/>
                <a:gd name="T43" fmla="*/ 55 h 1772"/>
                <a:gd name="T44" fmla="*/ 21 w 1423"/>
                <a:gd name="T45" fmla="*/ 61 h 1772"/>
                <a:gd name="T46" fmla="*/ 22 w 1423"/>
                <a:gd name="T47" fmla="*/ 64 h 1772"/>
                <a:gd name="T48" fmla="*/ 23 w 1423"/>
                <a:gd name="T49" fmla="*/ 75 h 1772"/>
                <a:gd name="T50" fmla="*/ 2 w 1423"/>
                <a:gd name="T51" fmla="*/ 83 h 1772"/>
                <a:gd name="T52" fmla="*/ 4 w 1423"/>
                <a:gd name="T53" fmla="*/ 83 h 1772"/>
                <a:gd name="T54" fmla="*/ 7 w 1423"/>
                <a:gd name="T55" fmla="*/ 84 h 1772"/>
                <a:gd name="T56" fmla="*/ 11 w 1423"/>
                <a:gd name="T57" fmla="*/ 85 h 1772"/>
                <a:gd name="T58" fmla="*/ 16 w 1423"/>
                <a:gd name="T59" fmla="*/ 89 h 1772"/>
                <a:gd name="T60" fmla="*/ 21 w 1423"/>
                <a:gd name="T61" fmla="*/ 95 h 1772"/>
                <a:gd name="T62" fmla="*/ 22 w 1423"/>
                <a:gd name="T63" fmla="*/ 98 h 1772"/>
                <a:gd name="T64" fmla="*/ 23 w 1423"/>
                <a:gd name="T65" fmla="*/ 110 h 1772"/>
                <a:gd name="T66" fmla="*/ 69 w 1423"/>
                <a:gd name="T67" fmla="*/ 94 h 1772"/>
                <a:gd name="T68" fmla="*/ 74 w 1423"/>
                <a:gd name="T69" fmla="*/ 89 h 1772"/>
                <a:gd name="T70" fmla="*/ 79 w 1423"/>
                <a:gd name="T71" fmla="*/ 85 h 1772"/>
                <a:gd name="T72" fmla="*/ 83 w 1423"/>
                <a:gd name="T73" fmla="*/ 84 h 1772"/>
                <a:gd name="T74" fmla="*/ 86 w 1423"/>
                <a:gd name="T75" fmla="*/ 83 h 1772"/>
                <a:gd name="T76" fmla="*/ 88 w 1423"/>
                <a:gd name="T77" fmla="*/ 83 h 1772"/>
                <a:gd name="T78" fmla="*/ 68 w 1423"/>
                <a:gd name="T79" fmla="*/ 75 h 1772"/>
                <a:gd name="T80" fmla="*/ 71 w 1423"/>
                <a:gd name="T81" fmla="*/ 58 h 1772"/>
                <a:gd name="T82" fmla="*/ 76 w 1423"/>
                <a:gd name="T83" fmla="*/ 54 h 1772"/>
                <a:gd name="T84" fmla="*/ 81 w 1423"/>
                <a:gd name="T85" fmla="*/ 51 h 1772"/>
                <a:gd name="T86" fmla="*/ 84 w 1423"/>
                <a:gd name="T87" fmla="*/ 50 h 1772"/>
                <a:gd name="T88" fmla="*/ 87 w 1423"/>
                <a:gd name="T89" fmla="*/ 5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69" name="Freeform 64"/>
            <p:cNvSpPr>
              <a:spLocks/>
            </p:cNvSpPr>
            <p:nvPr/>
          </p:nvSpPr>
          <p:spPr bwMode="auto">
            <a:xfrm>
              <a:off x="967" y="1563"/>
              <a:ext cx="147" cy="102"/>
            </a:xfrm>
            <a:custGeom>
              <a:avLst/>
              <a:gdLst>
                <a:gd name="T0" fmla="*/ 18 w 294"/>
                <a:gd name="T1" fmla="*/ 0 h 205"/>
                <a:gd name="T2" fmla="*/ 18 w 294"/>
                <a:gd name="T3" fmla="*/ 1 h 205"/>
                <a:gd name="T4" fmla="*/ 18 w 294"/>
                <a:gd name="T5" fmla="*/ 2 h 205"/>
                <a:gd name="T6" fmla="*/ 17 w 294"/>
                <a:gd name="T7" fmla="*/ 2 h 205"/>
                <a:gd name="T8" fmla="*/ 15 w 294"/>
                <a:gd name="T9" fmla="*/ 2 h 205"/>
                <a:gd name="T10" fmla="*/ 14 w 294"/>
                <a:gd name="T11" fmla="*/ 2 h 205"/>
                <a:gd name="T12" fmla="*/ 13 w 294"/>
                <a:gd name="T13" fmla="*/ 2 h 205"/>
                <a:gd name="T14" fmla="*/ 12 w 294"/>
                <a:gd name="T15" fmla="*/ 2 h 205"/>
                <a:gd name="T16" fmla="*/ 11 w 294"/>
                <a:gd name="T17" fmla="*/ 3 h 205"/>
                <a:gd name="T18" fmla="*/ 10 w 294"/>
                <a:gd name="T19" fmla="*/ 3 h 205"/>
                <a:gd name="T20" fmla="*/ 9 w 294"/>
                <a:gd name="T21" fmla="*/ 4 h 205"/>
                <a:gd name="T22" fmla="*/ 7 w 294"/>
                <a:gd name="T23" fmla="*/ 5 h 205"/>
                <a:gd name="T24" fmla="*/ 6 w 294"/>
                <a:gd name="T25" fmla="*/ 6 h 205"/>
                <a:gd name="T26" fmla="*/ 5 w 294"/>
                <a:gd name="T27" fmla="*/ 7 h 205"/>
                <a:gd name="T28" fmla="*/ 3 w 294"/>
                <a:gd name="T29" fmla="*/ 8 h 205"/>
                <a:gd name="T30" fmla="*/ 2 w 294"/>
                <a:gd name="T31" fmla="*/ 9 h 205"/>
                <a:gd name="T32" fmla="*/ 1 w 294"/>
                <a:gd name="T33" fmla="*/ 11 h 205"/>
                <a:gd name="T34" fmla="*/ 0 w 294"/>
                <a:gd name="T35" fmla="*/ 12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70" name="Freeform 65"/>
            <p:cNvSpPr>
              <a:spLocks/>
            </p:cNvSpPr>
            <p:nvPr/>
          </p:nvSpPr>
          <p:spPr bwMode="auto">
            <a:xfrm>
              <a:off x="967" y="1284"/>
              <a:ext cx="147" cy="103"/>
            </a:xfrm>
            <a:custGeom>
              <a:avLst/>
              <a:gdLst>
                <a:gd name="T0" fmla="*/ 18 w 294"/>
                <a:gd name="T1" fmla="*/ 0 h 205"/>
                <a:gd name="T2" fmla="*/ 18 w 294"/>
                <a:gd name="T3" fmla="*/ 2 h 205"/>
                <a:gd name="T4" fmla="*/ 18 w 294"/>
                <a:gd name="T5" fmla="*/ 2 h 205"/>
                <a:gd name="T6" fmla="*/ 17 w 294"/>
                <a:gd name="T7" fmla="*/ 3 h 205"/>
                <a:gd name="T8" fmla="*/ 15 w 294"/>
                <a:gd name="T9" fmla="*/ 3 h 205"/>
                <a:gd name="T10" fmla="*/ 14 w 294"/>
                <a:gd name="T11" fmla="*/ 3 h 205"/>
                <a:gd name="T12" fmla="*/ 13 w 294"/>
                <a:gd name="T13" fmla="*/ 3 h 205"/>
                <a:gd name="T14" fmla="*/ 12 w 294"/>
                <a:gd name="T15" fmla="*/ 3 h 205"/>
                <a:gd name="T16" fmla="*/ 11 w 294"/>
                <a:gd name="T17" fmla="*/ 4 h 205"/>
                <a:gd name="T18" fmla="*/ 10 w 294"/>
                <a:gd name="T19" fmla="*/ 4 h 205"/>
                <a:gd name="T20" fmla="*/ 9 w 294"/>
                <a:gd name="T21" fmla="*/ 5 h 205"/>
                <a:gd name="T22" fmla="*/ 7 w 294"/>
                <a:gd name="T23" fmla="*/ 6 h 205"/>
                <a:gd name="T24" fmla="*/ 6 w 294"/>
                <a:gd name="T25" fmla="*/ 7 h 205"/>
                <a:gd name="T26" fmla="*/ 5 w 294"/>
                <a:gd name="T27" fmla="*/ 8 h 205"/>
                <a:gd name="T28" fmla="*/ 3 w 294"/>
                <a:gd name="T29" fmla="*/ 9 h 205"/>
                <a:gd name="T30" fmla="*/ 2 w 294"/>
                <a:gd name="T31" fmla="*/ 10 h 205"/>
                <a:gd name="T32" fmla="*/ 1 w 294"/>
                <a:gd name="T33" fmla="*/ 12 h 205"/>
                <a:gd name="T34" fmla="*/ 0 w 294"/>
                <a:gd name="T35" fmla="*/ 13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71" name="Freeform 66"/>
            <p:cNvSpPr>
              <a:spLocks/>
            </p:cNvSpPr>
            <p:nvPr/>
          </p:nvSpPr>
          <p:spPr bwMode="auto">
            <a:xfrm>
              <a:off x="451" y="1284"/>
              <a:ext cx="153" cy="111"/>
            </a:xfrm>
            <a:custGeom>
              <a:avLst/>
              <a:gdLst>
                <a:gd name="T0" fmla="*/ 0 w 306"/>
                <a:gd name="T1" fmla="*/ 2 h 221"/>
                <a:gd name="T2" fmla="*/ 0 w 306"/>
                <a:gd name="T3" fmla="*/ 0 h 221"/>
                <a:gd name="T4" fmla="*/ 19 w 306"/>
                <a:gd name="T5" fmla="*/ 0 h 221"/>
                <a:gd name="T6" fmla="*/ 19 w 306"/>
                <a:gd name="T7" fmla="*/ 14 h 221"/>
                <a:gd name="T8" fmla="*/ 18 w 306"/>
                <a:gd name="T9" fmla="*/ 12 h 221"/>
                <a:gd name="T10" fmla="*/ 17 w 306"/>
                <a:gd name="T11" fmla="*/ 11 h 221"/>
                <a:gd name="T12" fmla="*/ 15 w 306"/>
                <a:gd name="T13" fmla="*/ 9 h 221"/>
                <a:gd name="T14" fmla="*/ 13 w 306"/>
                <a:gd name="T15" fmla="*/ 8 h 221"/>
                <a:gd name="T16" fmla="*/ 12 w 306"/>
                <a:gd name="T17" fmla="*/ 7 h 221"/>
                <a:gd name="T18" fmla="*/ 11 w 306"/>
                <a:gd name="T19" fmla="*/ 6 h 221"/>
                <a:gd name="T20" fmla="*/ 10 w 306"/>
                <a:gd name="T21" fmla="*/ 5 h 221"/>
                <a:gd name="T22" fmla="*/ 9 w 306"/>
                <a:gd name="T23" fmla="*/ 5 h 221"/>
                <a:gd name="T24" fmla="*/ 7 w 306"/>
                <a:gd name="T25" fmla="*/ 4 h 221"/>
                <a:gd name="T26" fmla="*/ 5 w 306"/>
                <a:gd name="T27" fmla="*/ 4 h 221"/>
                <a:gd name="T28" fmla="*/ 5 w 306"/>
                <a:gd name="T29" fmla="*/ 3 h 221"/>
                <a:gd name="T30" fmla="*/ 3 w 306"/>
                <a:gd name="T31" fmla="*/ 3 h 221"/>
                <a:gd name="T32" fmla="*/ 2 w 306"/>
                <a:gd name="T33" fmla="*/ 3 h 221"/>
                <a:gd name="T34" fmla="*/ 1 w 306"/>
                <a:gd name="T35" fmla="*/ 3 h 221"/>
                <a:gd name="T36" fmla="*/ 1 w 306"/>
                <a:gd name="T37" fmla="*/ 2 h 221"/>
                <a:gd name="T38" fmla="*/ 0 w 306"/>
                <a:gd name="T39" fmla="*/ 2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72" name="Freeform 67"/>
            <p:cNvSpPr>
              <a:spLocks/>
            </p:cNvSpPr>
            <p:nvPr/>
          </p:nvSpPr>
          <p:spPr bwMode="auto">
            <a:xfrm>
              <a:off x="451" y="1563"/>
              <a:ext cx="153" cy="110"/>
            </a:xfrm>
            <a:custGeom>
              <a:avLst/>
              <a:gdLst>
                <a:gd name="T0" fmla="*/ 0 w 306"/>
                <a:gd name="T1" fmla="*/ 1 h 221"/>
                <a:gd name="T2" fmla="*/ 0 w 306"/>
                <a:gd name="T3" fmla="*/ 0 h 221"/>
                <a:gd name="T4" fmla="*/ 19 w 306"/>
                <a:gd name="T5" fmla="*/ 0 h 221"/>
                <a:gd name="T6" fmla="*/ 19 w 306"/>
                <a:gd name="T7" fmla="*/ 13 h 221"/>
                <a:gd name="T8" fmla="*/ 18 w 306"/>
                <a:gd name="T9" fmla="*/ 12 h 221"/>
                <a:gd name="T10" fmla="*/ 17 w 306"/>
                <a:gd name="T11" fmla="*/ 10 h 221"/>
                <a:gd name="T12" fmla="*/ 15 w 306"/>
                <a:gd name="T13" fmla="*/ 8 h 221"/>
                <a:gd name="T14" fmla="*/ 13 w 306"/>
                <a:gd name="T15" fmla="*/ 7 h 221"/>
                <a:gd name="T16" fmla="*/ 12 w 306"/>
                <a:gd name="T17" fmla="*/ 6 h 221"/>
                <a:gd name="T18" fmla="*/ 11 w 306"/>
                <a:gd name="T19" fmla="*/ 5 h 221"/>
                <a:gd name="T20" fmla="*/ 10 w 306"/>
                <a:gd name="T21" fmla="*/ 4 h 221"/>
                <a:gd name="T22" fmla="*/ 9 w 306"/>
                <a:gd name="T23" fmla="*/ 4 h 221"/>
                <a:gd name="T24" fmla="*/ 7 w 306"/>
                <a:gd name="T25" fmla="*/ 3 h 221"/>
                <a:gd name="T26" fmla="*/ 5 w 306"/>
                <a:gd name="T27" fmla="*/ 3 h 221"/>
                <a:gd name="T28" fmla="*/ 5 w 306"/>
                <a:gd name="T29" fmla="*/ 2 h 221"/>
                <a:gd name="T30" fmla="*/ 3 w 306"/>
                <a:gd name="T31" fmla="*/ 2 h 221"/>
                <a:gd name="T32" fmla="*/ 2 w 306"/>
                <a:gd name="T33" fmla="*/ 2 h 221"/>
                <a:gd name="T34" fmla="*/ 1 w 306"/>
                <a:gd name="T35" fmla="*/ 2 h 221"/>
                <a:gd name="T36" fmla="*/ 1 w 306"/>
                <a:gd name="T37" fmla="*/ 2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73" name="Freeform 68"/>
            <p:cNvSpPr>
              <a:spLocks/>
            </p:cNvSpPr>
            <p:nvPr/>
          </p:nvSpPr>
          <p:spPr bwMode="auto">
            <a:xfrm>
              <a:off x="451" y="1832"/>
              <a:ext cx="153" cy="111"/>
            </a:xfrm>
            <a:custGeom>
              <a:avLst/>
              <a:gdLst>
                <a:gd name="T0" fmla="*/ 0 w 306"/>
                <a:gd name="T1" fmla="*/ 2 h 223"/>
                <a:gd name="T2" fmla="*/ 0 w 306"/>
                <a:gd name="T3" fmla="*/ 0 h 223"/>
                <a:gd name="T4" fmla="*/ 19 w 306"/>
                <a:gd name="T5" fmla="*/ 0 h 223"/>
                <a:gd name="T6" fmla="*/ 19 w 306"/>
                <a:gd name="T7" fmla="*/ 13 h 223"/>
                <a:gd name="T8" fmla="*/ 18 w 306"/>
                <a:gd name="T9" fmla="*/ 12 h 223"/>
                <a:gd name="T10" fmla="*/ 17 w 306"/>
                <a:gd name="T11" fmla="*/ 10 h 223"/>
                <a:gd name="T12" fmla="*/ 15 w 306"/>
                <a:gd name="T13" fmla="*/ 9 h 223"/>
                <a:gd name="T14" fmla="*/ 13 w 306"/>
                <a:gd name="T15" fmla="*/ 7 h 223"/>
                <a:gd name="T16" fmla="*/ 12 w 306"/>
                <a:gd name="T17" fmla="*/ 6 h 223"/>
                <a:gd name="T18" fmla="*/ 11 w 306"/>
                <a:gd name="T19" fmla="*/ 5 h 223"/>
                <a:gd name="T20" fmla="*/ 10 w 306"/>
                <a:gd name="T21" fmla="*/ 4 h 223"/>
                <a:gd name="T22" fmla="*/ 9 w 306"/>
                <a:gd name="T23" fmla="*/ 4 h 223"/>
                <a:gd name="T24" fmla="*/ 7 w 306"/>
                <a:gd name="T25" fmla="*/ 3 h 223"/>
                <a:gd name="T26" fmla="*/ 5 w 306"/>
                <a:gd name="T27" fmla="*/ 3 h 223"/>
                <a:gd name="T28" fmla="*/ 5 w 306"/>
                <a:gd name="T29" fmla="*/ 2 h 223"/>
                <a:gd name="T30" fmla="*/ 3 w 306"/>
                <a:gd name="T31" fmla="*/ 2 h 223"/>
                <a:gd name="T32" fmla="*/ 2 w 306"/>
                <a:gd name="T33" fmla="*/ 2 h 223"/>
                <a:gd name="T34" fmla="*/ 1 w 306"/>
                <a:gd name="T35" fmla="*/ 2 h 223"/>
                <a:gd name="T36" fmla="*/ 1 w 306"/>
                <a:gd name="T37" fmla="*/ 2 h 223"/>
                <a:gd name="T38" fmla="*/ 0 w 306"/>
                <a:gd name="T39" fmla="*/ 2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74" name="Freeform 69"/>
            <p:cNvSpPr>
              <a:spLocks/>
            </p:cNvSpPr>
            <p:nvPr/>
          </p:nvSpPr>
          <p:spPr bwMode="auto">
            <a:xfrm>
              <a:off x="967" y="1832"/>
              <a:ext cx="147" cy="103"/>
            </a:xfrm>
            <a:custGeom>
              <a:avLst/>
              <a:gdLst>
                <a:gd name="T0" fmla="*/ 18 w 294"/>
                <a:gd name="T1" fmla="*/ 0 h 205"/>
                <a:gd name="T2" fmla="*/ 18 w 294"/>
                <a:gd name="T3" fmla="*/ 3 h 205"/>
                <a:gd name="T4" fmla="*/ 18 w 294"/>
                <a:gd name="T5" fmla="*/ 3 h 205"/>
                <a:gd name="T6" fmla="*/ 17 w 294"/>
                <a:gd name="T7" fmla="*/ 3 h 205"/>
                <a:gd name="T8" fmla="*/ 15 w 294"/>
                <a:gd name="T9" fmla="*/ 3 h 205"/>
                <a:gd name="T10" fmla="*/ 14 w 294"/>
                <a:gd name="T11" fmla="*/ 3 h 205"/>
                <a:gd name="T12" fmla="*/ 13 w 294"/>
                <a:gd name="T13" fmla="*/ 3 h 205"/>
                <a:gd name="T14" fmla="*/ 12 w 294"/>
                <a:gd name="T15" fmla="*/ 4 h 205"/>
                <a:gd name="T16" fmla="*/ 11 w 294"/>
                <a:gd name="T17" fmla="*/ 4 h 205"/>
                <a:gd name="T18" fmla="*/ 10 w 294"/>
                <a:gd name="T19" fmla="*/ 4 h 205"/>
                <a:gd name="T20" fmla="*/ 9 w 294"/>
                <a:gd name="T21" fmla="*/ 5 h 205"/>
                <a:gd name="T22" fmla="*/ 7 w 294"/>
                <a:gd name="T23" fmla="*/ 6 h 205"/>
                <a:gd name="T24" fmla="*/ 6 w 294"/>
                <a:gd name="T25" fmla="*/ 7 h 205"/>
                <a:gd name="T26" fmla="*/ 5 w 294"/>
                <a:gd name="T27" fmla="*/ 8 h 205"/>
                <a:gd name="T28" fmla="*/ 3 w 294"/>
                <a:gd name="T29" fmla="*/ 9 h 205"/>
                <a:gd name="T30" fmla="*/ 2 w 294"/>
                <a:gd name="T31" fmla="*/ 10 h 205"/>
                <a:gd name="T32" fmla="*/ 1 w 294"/>
                <a:gd name="T33" fmla="*/ 12 h 205"/>
                <a:gd name="T34" fmla="*/ 0 w 294"/>
                <a:gd name="T35" fmla="*/ 13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75"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76" name="Freeform 71"/>
            <p:cNvSpPr>
              <a:spLocks/>
            </p:cNvSpPr>
            <p:nvPr/>
          </p:nvSpPr>
          <p:spPr bwMode="auto">
            <a:xfrm>
              <a:off x="661" y="1243"/>
              <a:ext cx="249" cy="250"/>
            </a:xfrm>
            <a:custGeom>
              <a:avLst/>
              <a:gdLst>
                <a:gd name="T0" fmla="*/ 18 w 498"/>
                <a:gd name="T1" fmla="*/ 31 h 500"/>
                <a:gd name="T2" fmla="*/ 21 w 498"/>
                <a:gd name="T3" fmla="*/ 31 h 500"/>
                <a:gd name="T4" fmla="*/ 23 w 498"/>
                <a:gd name="T5" fmla="*/ 30 h 500"/>
                <a:gd name="T6" fmla="*/ 26 w 498"/>
                <a:gd name="T7" fmla="*/ 28 h 500"/>
                <a:gd name="T8" fmla="*/ 28 w 498"/>
                <a:gd name="T9" fmla="*/ 26 h 500"/>
                <a:gd name="T10" fmla="*/ 30 w 498"/>
                <a:gd name="T11" fmla="*/ 23 h 500"/>
                <a:gd name="T12" fmla="*/ 31 w 498"/>
                <a:gd name="T13" fmla="*/ 21 h 500"/>
                <a:gd name="T14" fmla="*/ 31 w 498"/>
                <a:gd name="T15" fmla="*/ 18 h 500"/>
                <a:gd name="T16" fmla="*/ 31 w 498"/>
                <a:gd name="T17" fmla="*/ 14 h 500"/>
                <a:gd name="T18" fmla="*/ 31 w 498"/>
                <a:gd name="T19" fmla="*/ 12 h 500"/>
                <a:gd name="T20" fmla="*/ 30 w 498"/>
                <a:gd name="T21" fmla="*/ 9 h 500"/>
                <a:gd name="T22" fmla="*/ 28 w 498"/>
                <a:gd name="T23" fmla="*/ 6 h 500"/>
                <a:gd name="T24" fmla="*/ 26 w 498"/>
                <a:gd name="T25" fmla="*/ 4 h 500"/>
                <a:gd name="T26" fmla="*/ 23 w 498"/>
                <a:gd name="T27" fmla="*/ 2 h 500"/>
                <a:gd name="T28" fmla="*/ 21 w 498"/>
                <a:gd name="T29" fmla="*/ 1 h 500"/>
                <a:gd name="T30" fmla="*/ 18 w 498"/>
                <a:gd name="T31" fmla="*/ 1 h 500"/>
                <a:gd name="T32" fmla="*/ 14 w 498"/>
                <a:gd name="T33" fmla="*/ 1 h 500"/>
                <a:gd name="T34" fmla="*/ 11 w 498"/>
                <a:gd name="T35" fmla="*/ 1 h 500"/>
                <a:gd name="T36" fmla="*/ 9 w 498"/>
                <a:gd name="T37" fmla="*/ 2 h 500"/>
                <a:gd name="T38" fmla="*/ 6 w 498"/>
                <a:gd name="T39" fmla="*/ 4 h 500"/>
                <a:gd name="T40" fmla="*/ 4 w 498"/>
                <a:gd name="T41" fmla="*/ 6 h 500"/>
                <a:gd name="T42" fmla="*/ 2 w 498"/>
                <a:gd name="T43" fmla="*/ 9 h 500"/>
                <a:gd name="T44" fmla="*/ 1 w 498"/>
                <a:gd name="T45" fmla="*/ 11 h 500"/>
                <a:gd name="T46" fmla="*/ 1 w 498"/>
                <a:gd name="T47" fmla="*/ 14 h 500"/>
                <a:gd name="T48" fmla="*/ 1 w 498"/>
                <a:gd name="T49" fmla="*/ 18 h 500"/>
                <a:gd name="T50" fmla="*/ 1 w 498"/>
                <a:gd name="T51" fmla="*/ 21 h 500"/>
                <a:gd name="T52" fmla="*/ 2 w 498"/>
                <a:gd name="T53" fmla="*/ 23 h 500"/>
                <a:gd name="T54" fmla="*/ 4 w 498"/>
                <a:gd name="T55" fmla="*/ 26 h 500"/>
                <a:gd name="T56" fmla="*/ 6 w 498"/>
                <a:gd name="T57" fmla="*/ 28 h 500"/>
                <a:gd name="T58" fmla="*/ 9 w 498"/>
                <a:gd name="T59" fmla="*/ 30 h 500"/>
                <a:gd name="T60" fmla="*/ 11 w 498"/>
                <a:gd name="T61" fmla="*/ 31 h 500"/>
                <a:gd name="T62" fmla="*/ 14 w 498"/>
                <a:gd name="T63" fmla="*/ 3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77" name="Freeform 72"/>
            <p:cNvSpPr>
              <a:spLocks/>
            </p:cNvSpPr>
            <p:nvPr/>
          </p:nvSpPr>
          <p:spPr bwMode="auto">
            <a:xfrm>
              <a:off x="685" y="1268"/>
              <a:ext cx="200" cy="200"/>
            </a:xfrm>
            <a:custGeom>
              <a:avLst/>
              <a:gdLst>
                <a:gd name="T0" fmla="*/ 0 w 401"/>
                <a:gd name="T1" fmla="*/ 11 h 401"/>
                <a:gd name="T2" fmla="*/ 0 w 401"/>
                <a:gd name="T3" fmla="*/ 8 h 401"/>
                <a:gd name="T4" fmla="*/ 1 w 401"/>
                <a:gd name="T5" fmla="*/ 6 h 401"/>
                <a:gd name="T6" fmla="*/ 2 w 401"/>
                <a:gd name="T7" fmla="*/ 4 h 401"/>
                <a:gd name="T8" fmla="*/ 4 w 401"/>
                <a:gd name="T9" fmla="*/ 2 h 401"/>
                <a:gd name="T10" fmla="*/ 6 w 401"/>
                <a:gd name="T11" fmla="*/ 1 h 401"/>
                <a:gd name="T12" fmla="*/ 8 w 401"/>
                <a:gd name="T13" fmla="*/ 0 h 401"/>
                <a:gd name="T14" fmla="*/ 11 w 401"/>
                <a:gd name="T15" fmla="*/ 0 h 401"/>
                <a:gd name="T16" fmla="*/ 13 w 401"/>
                <a:gd name="T17" fmla="*/ 0 h 401"/>
                <a:gd name="T18" fmla="*/ 16 w 401"/>
                <a:gd name="T19" fmla="*/ 0 h 401"/>
                <a:gd name="T20" fmla="*/ 18 w 401"/>
                <a:gd name="T21" fmla="*/ 1 h 401"/>
                <a:gd name="T22" fmla="*/ 20 w 401"/>
                <a:gd name="T23" fmla="*/ 2 h 401"/>
                <a:gd name="T24" fmla="*/ 22 w 401"/>
                <a:gd name="T25" fmla="*/ 4 h 401"/>
                <a:gd name="T26" fmla="*/ 23 w 401"/>
                <a:gd name="T27" fmla="*/ 6 h 401"/>
                <a:gd name="T28" fmla="*/ 24 w 401"/>
                <a:gd name="T29" fmla="*/ 8 h 401"/>
                <a:gd name="T30" fmla="*/ 25 w 401"/>
                <a:gd name="T31" fmla="*/ 11 h 401"/>
                <a:gd name="T32" fmla="*/ 25 w 401"/>
                <a:gd name="T33" fmla="*/ 13 h 401"/>
                <a:gd name="T34" fmla="*/ 24 w 401"/>
                <a:gd name="T35" fmla="*/ 16 h 401"/>
                <a:gd name="T36" fmla="*/ 23 w 401"/>
                <a:gd name="T37" fmla="*/ 18 h 401"/>
                <a:gd name="T38" fmla="*/ 22 w 401"/>
                <a:gd name="T39" fmla="*/ 20 h 401"/>
                <a:gd name="T40" fmla="*/ 20 w 401"/>
                <a:gd name="T41" fmla="*/ 22 h 401"/>
                <a:gd name="T42" fmla="*/ 18 w 401"/>
                <a:gd name="T43" fmla="*/ 23 h 401"/>
                <a:gd name="T44" fmla="*/ 16 w 401"/>
                <a:gd name="T45" fmla="*/ 24 h 401"/>
                <a:gd name="T46" fmla="*/ 13 w 401"/>
                <a:gd name="T47" fmla="*/ 25 h 401"/>
                <a:gd name="T48" fmla="*/ 11 w 401"/>
                <a:gd name="T49" fmla="*/ 25 h 401"/>
                <a:gd name="T50" fmla="*/ 8 w 401"/>
                <a:gd name="T51" fmla="*/ 24 h 401"/>
                <a:gd name="T52" fmla="*/ 6 w 401"/>
                <a:gd name="T53" fmla="*/ 23 h 401"/>
                <a:gd name="T54" fmla="*/ 4 w 401"/>
                <a:gd name="T55" fmla="*/ 22 h 401"/>
                <a:gd name="T56" fmla="*/ 2 w 401"/>
                <a:gd name="T57" fmla="*/ 20 h 401"/>
                <a:gd name="T58" fmla="*/ 1 w 401"/>
                <a:gd name="T59" fmla="*/ 18 h 401"/>
                <a:gd name="T60" fmla="*/ 0 w 401"/>
                <a:gd name="T61" fmla="*/ 16 h 401"/>
                <a:gd name="T62" fmla="*/ 0 w 401"/>
                <a:gd name="T63" fmla="*/ 13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78" name="Freeform 73"/>
            <p:cNvSpPr>
              <a:spLocks/>
            </p:cNvSpPr>
            <p:nvPr/>
          </p:nvSpPr>
          <p:spPr bwMode="auto">
            <a:xfrm>
              <a:off x="705" y="1268"/>
              <a:ext cx="180" cy="180"/>
            </a:xfrm>
            <a:custGeom>
              <a:avLst/>
              <a:gdLst>
                <a:gd name="T0" fmla="*/ 17 w 361"/>
                <a:gd name="T1" fmla="*/ 2 h 361"/>
                <a:gd name="T2" fmla="*/ 15 w 361"/>
                <a:gd name="T3" fmla="*/ 1 h 361"/>
                <a:gd name="T4" fmla="*/ 13 w 361"/>
                <a:gd name="T5" fmla="*/ 0 h 361"/>
                <a:gd name="T6" fmla="*/ 11 w 361"/>
                <a:gd name="T7" fmla="*/ 0 h 361"/>
                <a:gd name="T8" fmla="*/ 8 w 361"/>
                <a:gd name="T9" fmla="*/ 0 h 361"/>
                <a:gd name="T10" fmla="*/ 6 w 361"/>
                <a:gd name="T11" fmla="*/ 0 h 361"/>
                <a:gd name="T12" fmla="*/ 4 w 361"/>
                <a:gd name="T13" fmla="*/ 1 h 361"/>
                <a:gd name="T14" fmla="*/ 2 w 361"/>
                <a:gd name="T15" fmla="*/ 2 h 361"/>
                <a:gd name="T16" fmla="*/ 0 w 361"/>
                <a:gd name="T17" fmla="*/ 4 h 361"/>
                <a:gd name="T18" fmla="*/ 0 w 361"/>
                <a:gd name="T19" fmla="*/ 4 h 361"/>
                <a:gd name="T20" fmla="*/ 0 w 361"/>
                <a:gd name="T21" fmla="*/ 4 h 361"/>
                <a:gd name="T22" fmla="*/ 2 w 361"/>
                <a:gd name="T23" fmla="*/ 3 h 361"/>
                <a:gd name="T24" fmla="*/ 4 w 361"/>
                <a:gd name="T25" fmla="*/ 2 h 361"/>
                <a:gd name="T26" fmla="*/ 6 w 361"/>
                <a:gd name="T27" fmla="*/ 2 h 361"/>
                <a:gd name="T28" fmla="*/ 8 w 361"/>
                <a:gd name="T29" fmla="*/ 2 h 361"/>
                <a:gd name="T30" fmla="*/ 11 w 361"/>
                <a:gd name="T31" fmla="*/ 3 h 361"/>
                <a:gd name="T32" fmla="*/ 13 w 361"/>
                <a:gd name="T33" fmla="*/ 4 h 361"/>
                <a:gd name="T34" fmla="*/ 15 w 361"/>
                <a:gd name="T35" fmla="*/ 5 h 361"/>
                <a:gd name="T36" fmla="*/ 17 w 361"/>
                <a:gd name="T37" fmla="*/ 7 h 361"/>
                <a:gd name="T38" fmla="*/ 18 w 361"/>
                <a:gd name="T39" fmla="*/ 9 h 361"/>
                <a:gd name="T40" fmla="*/ 19 w 361"/>
                <a:gd name="T41" fmla="*/ 11 h 361"/>
                <a:gd name="T42" fmla="*/ 19 w 361"/>
                <a:gd name="T43" fmla="*/ 13 h 361"/>
                <a:gd name="T44" fmla="*/ 19 w 361"/>
                <a:gd name="T45" fmla="*/ 16 h 361"/>
                <a:gd name="T46" fmla="*/ 19 w 361"/>
                <a:gd name="T47" fmla="*/ 18 h 361"/>
                <a:gd name="T48" fmla="*/ 19 w 361"/>
                <a:gd name="T49" fmla="*/ 20 h 361"/>
                <a:gd name="T50" fmla="*/ 18 w 361"/>
                <a:gd name="T51" fmla="*/ 21 h 361"/>
                <a:gd name="T52" fmla="*/ 18 w 361"/>
                <a:gd name="T53" fmla="*/ 21 h 361"/>
                <a:gd name="T54" fmla="*/ 20 w 361"/>
                <a:gd name="T55" fmla="*/ 19 h 361"/>
                <a:gd name="T56" fmla="*/ 21 w 361"/>
                <a:gd name="T57" fmla="*/ 16 h 361"/>
                <a:gd name="T58" fmla="*/ 22 w 361"/>
                <a:gd name="T59" fmla="*/ 14 h 361"/>
                <a:gd name="T60" fmla="*/ 22 w 361"/>
                <a:gd name="T61" fmla="*/ 11 h 361"/>
                <a:gd name="T62" fmla="*/ 22 w 361"/>
                <a:gd name="T63" fmla="*/ 8 h 361"/>
                <a:gd name="T64" fmla="*/ 21 w 361"/>
                <a:gd name="T65" fmla="*/ 6 h 361"/>
                <a:gd name="T66" fmla="*/ 19 w 361"/>
                <a:gd name="T67" fmla="*/ 4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79" name="Freeform 74"/>
            <p:cNvSpPr>
              <a:spLocks/>
            </p:cNvSpPr>
            <p:nvPr/>
          </p:nvSpPr>
          <p:spPr bwMode="auto">
            <a:xfrm>
              <a:off x="661" y="1525"/>
              <a:ext cx="249" cy="249"/>
            </a:xfrm>
            <a:custGeom>
              <a:avLst/>
              <a:gdLst>
                <a:gd name="T0" fmla="*/ 18 w 498"/>
                <a:gd name="T1" fmla="*/ 31 h 499"/>
                <a:gd name="T2" fmla="*/ 21 w 498"/>
                <a:gd name="T3" fmla="*/ 30 h 499"/>
                <a:gd name="T4" fmla="*/ 23 w 498"/>
                <a:gd name="T5" fmla="*/ 29 h 499"/>
                <a:gd name="T6" fmla="*/ 26 w 498"/>
                <a:gd name="T7" fmla="*/ 27 h 499"/>
                <a:gd name="T8" fmla="*/ 28 w 498"/>
                <a:gd name="T9" fmla="*/ 25 h 499"/>
                <a:gd name="T10" fmla="*/ 30 w 498"/>
                <a:gd name="T11" fmla="*/ 23 h 499"/>
                <a:gd name="T12" fmla="*/ 31 w 498"/>
                <a:gd name="T13" fmla="*/ 20 h 499"/>
                <a:gd name="T14" fmla="*/ 31 w 498"/>
                <a:gd name="T15" fmla="*/ 17 h 499"/>
                <a:gd name="T16" fmla="*/ 31 w 498"/>
                <a:gd name="T17" fmla="*/ 14 h 499"/>
                <a:gd name="T18" fmla="*/ 31 w 498"/>
                <a:gd name="T19" fmla="*/ 11 h 499"/>
                <a:gd name="T20" fmla="*/ 30 w 498"/>
                <a:gd name="T21" fmla="*/ 8 h 499"/>
                <a:gd name="T22" fmla="*/ 28 w 498"/>
                <a:gd name="T23" fmla="*/ 5 h 499"/>
                <a:gd name="T24" fmla="*/ 26 w 498"/>
                <a:gd name="T25" fmla="*/ 3 h 499"/>
                <a:gd name="T26" fmla="*/ 23 w 498"/>
                <a:gd name="T27" fmla="*/ 1 h 499"/>
                <a:gd name="T28" fmla="*/ 21 w 498"/>
                <a:gd name="T29" fmla="*/ 0 h 499"/>
                <a:gd name="T30" fmla="*/ 18 w 498"/>
                <a:gd name="T31" fmla="*/ 0 h 499"/>
                <a:gd name="T32" fmla="*/ 14 w 498"/>
                <a:gd name="T33" fmla="*/ 0 h 499"/>
                <a:gd name="T34" fmla="*/ 11 w 498"/>
                <a:gd name="T35" fmla="*/ 0 h 499"/>
                <a:gd name="T36" fmla="*/ 9 w 498"/>
                <a:gd name="T37" fmla="*/ 1 h 499"/>
                <a:gd name="T38" fmla="*/ 6 w 498"/>
                <a:gd name="T39" fmla="*/ 3 h 499"/>
                <a:gd name="T40" fmla="*/ 4 w 498"/>
                <a:gd name="T41" fmla="*/ 5 h 499"/>
                <a:gd name="T42" fmla="*/ 2 w 498"/>
                <a:gd name="T43" fmla="*/ 8 h 499"/>
                <a:gd name="T44" fmla="*/ 1 w 498"/>
                <a:gd name="T45" fmla="*/ 10 h 499"/>
                <a:gd name="T46" fmla="*/ 1 w 498"/>
                <a:gd name="T47" fmla="*/ 14 h 499"/>
                <a:gd name="T48" fmla="*/ 1 w 498"/>
                <a:gd name="T49" fmla="*/ 17 h 499"/>
                <a:gd name="T50" fmla="*/ 1 w 498"/>
                <a:gd name="T51" fmla="*/ 20 h 499"/>
                <a:gd name="T52" fmla="*/ 2 w 498"/>
                <a:gd name="T53" fmla="*/ 23 h 499"/>
                <a:gd name="T54" fmla="*/ 4 w 498"/>
                <a:gd name="T55" fmla="*/ 25 h 499"/>
                <a:gd name="T56" fmla="*/ 6 w 498"/>
                <a:gd name="T57" fmla="*/ 27 h 499"/>
                <a:gd name="T58" fmla="*/ 9 w 498"/>
                <a:gd name="T59" fmla="*/ 29 h 499"/>
                <a:gd name="T60" fmla="*/ 11 w 498"/>
                <a:gd name="T61" fmla="*/ 30 h 499"/>
                <a:gd name="T62" fmla="*/ 14 w 498"/>
                <a:gd name="T63" fmla="*/ 31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80" name="Freeform 75"/>
            <p:cNvSpPr>
              <a:spLocks/>
            </p:cNvSpPr>
            <p:nvPr/>
          </p:nvSpPr>
          <p:spPr bwMode="auto">
            <a:xfrm>
              <a:off x="685" y="1549"/>
              <a:ext cx="200" cy="201"/>
            </a:xfrm>
            <a:custGeom>
              <a:avLst/>
              <a:gdLst>
                <a:gd name="T0" fmla="*/ 0 w 401"/>
                <a:gd name="T1" fmla="*/ 11 h 403"/>
                <a:gd name="T2" fmla="*/ 0 w 401"/>
                <a:gd name="T3" fmla="*/ 8 h 403"/>
                <a:gd name="T4" fmla="*/ 1 w 401"/>
                <a:gd name="T5" fmla="*/ 6 h 403"/>
                <a:gd name="T6" fmla="*/ 2 w 401"/>
                <a:gd name="T7" fmla="*/ 4 h 403"/>
                <a:gd name="T8" fmla="*/ 4 w 401"/>
                <a:gd name="T9" fmla="*/ 2 h 403"/>
                <a:gd name="T10" fmla="*/ 6 w 401"/>
                <a:gd name="T11" fmla="*/ 1 h 403"/>
                <a:gd name="T12" fmla="*/ 8 w 401"/>
                <a:gd name="T13" fmla="*/ 0 h 403"/>
                <a:gd name="T14" fmla="*/ 11 w 401"/>
                <a:gd name="T15" fmla="*/ 0 h 403"/>
                <a:gd name="T16" fmla="*/ 13 w 401"/>
                <a:gd name="T17" fmla="*/ 0 h 403"/>
                <a:gd name="T18" fmla="*/ 16 w 401"/>
                <a:gd name="T19" fmla="*/ 0 h 403"/>
                <a:gd name="T20" fmla="*/ 18 w 401"/>
                <a:gd name="T21" fmla="*/ 1 h 403"/>
                <a:gd name="T22" fmla="*/ 20 w 401"/>
                <a:gd name="T23" fmla="*/ 2 h 403"/>
                <a:gd name="T24" fmla="*/ 22 w 401"/>
                <a:gd name="T25" fmla="*/ 4 h 403"/>
                <a:gd name="T26" fmla="*/ 23 w 401"/>
                <a:gd name="T27" fmla="*/ 6 h 403"/>
                <a:gd name="T28" fmla="*/ 24 w 401"/>
                <a:gd name="T29" fmla="*/ 8 h 403"/>
                <a:gd name="T30" fmla="*/ 25 w 401"/>
                <a:gd name="T31" fmla="*/ 11 h 403"/>
                <a:gd name="T32" fmla="*/ 25 w 401"/>
                <a:gd name="T33" fmla="*/ 13 h 403"/>
                <a:gd name="T34" fmla="*/ 24 w 401"/>
                <a:gd name="T35" fmla="*/ 16 h 403"/>
                <a:gd name="T36" fmla="*/ 23 w 401"/>
                <a:gd name="T37" fmla="*/ 18 h 403"/>
                <a:gd name="T38" fmla="*/ 22 w 401"/>
                <a:gd name="T39" fmla="*/ 20 h 403"/>
                <a:gd name="T40" fmla="*/ 20 w 401"/>
                <a:gd name="T41" fmla="*/ 22 h 403"/>
                <a:gd name="T42" fmla="*/ 18 w 401"/>
                <a:gd name="T43" fmla="*/ 23 h 403"/>
                <a:gd name="T44" fmla="*/ 16 w 401"/>
                <a:gd name="T45" fmla="*/ 24 h 403"/>
                <a:gd name="T46" fmla="*/ 13 w 401"/>
                <a:gd name="T47" fmla="*/ 25 h 403"/>
                <a:gd name="T48" fmla="*/ 11 w 401"/>
                <a:gd name="T49" fmla="*/ 25 h 403"/>
                <a:gd name="T50" fmla="*/ 8 w 401"/>
                <a:gd name="T51" fmla="*/ 24 h 403"/>
                <a:gd name="T52" fmla="*/ 6 w 401"/>
                <a:gd name="T53" fmla="*/ 23 h 403"/>
                <a:gd name="T54" fmla="*/ 4 w 401"/>
                <a:gd name="T55" fmla="*/ 22 h 403"/>
                <a:gd name="T56" fmla="*/ 2 w 401"/>
                <a:gd name="T57" fmla="*/ 20 h 403"/>
                <a:gd name="T58" fmla="*/ 1 w 401"/>
                <a:gd name="T59" fmla="*/ 18 h 403"/>
                <a:gd name="T60" fmla="*/ 0 w 401"/>
                <a:gd name="T61" fmla="*/ 16 h 403"/>
                <a:gd name="T62" fmla="*/ 0 w 401"/>
                <a:gd name="T63" fmla="*/ 13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81" name="Freeform 76"/>
            <p:cNvSpPr>
              <a:spLocks/>
            </p:cNvSpPr>
            <p:nvPr/>
          </p:nvSpPr>
          <p:spPr bwMode="auto">
            <a:xfrm>
              <a:off x="716" y="1549"/>
              <a:ext cx="169" cy="189"/>
            </a:xfrm>
            <a:custGeom>
              <a:avLst/>
              <a:gdLst>
                <a:gd name="T0" fmla="*/ 16 w 339"/>
                <a:gd name="T1" fmla="*/ 3 h 378"/>
                <a:gd name="T2" fmla="*/ 14 w 339"/>
                <a:gd name="T3" fmla="*/ 1 h 378"/>
                <a:gd name="T4" fmla="*/ 12 w 339"/>
                <a:gd name="T5" fmla="*/ 1 h 378"/>
                <a:gd name="T6" fmla="*/ 9 w 339"/>
                <a:gd name="T7" fmla="*/ 1 h 378"/>
                <a:gd name="T8" fmla="*/ 7 w 339"/>
                <a:gd name="T9" fmla="*/ 1 h 378"/>
                <a:gd name="T10" fmla="*/ 5 w 339"/>
                <a:gd name="T11" fmla="*/ 1 h 378"/>
                <a:gd name="T12" fmla="*/ 2 w 339"/>
                <a:gd name="T13" fmla="*/ 1 h 378"/>
                <a:gd name="T14" fmla="*/ 0 w 339"/>
                <a:gd name="T15" fmla="*/ 3 h 378"/>
                <a:gd name="T16" fmla="*/ 0 w 339"/>
                <a:gd name="T17" fmla="*/ 3 h 378"/>
                <a:gd name="T18" fmla="*/ 2 w 339"/>
                <a:gd name="T19" fmla="*/ 3 h 378"/>
                <a:gd name="T20" fmla="*/ 3 w 339"/>
                <a:gd name="T21" fmla="*/ 3 h 378"/>
                <a:gd name="T22" fmla="*/ 5 w 339"/>
                <a:gd name="T23" fmla="*/ 3 h 378"/>
                <a:gd name="T24" fmla="*/ 7 w 339"/>
                <a:gd name="T25" fmla="*/ 3 h 378"/>
                <a:gd name="T26" fmla="*/ 9 w 339"/>
                <a:gd name="T27" fmla="*/ 3 h 378"/>
                <a:gd name="T28" fmla="*/ 11 w 339"/>
                <a:gd name="T29" fmla="*/ 3 h 378"/>
                <a:gd name="T30" fmla="*/ 13 w 339"/>
                <a:gd name="T31" fmla="*/ 5 h 378"/>
                <a:gd name="T32" fmla="*/ 15 w 339"/>
                <a:gd name="T33" fmla="*/ 6 h 378"/>
                <a:gd name="T34" fmla="*/ 17 w 339"/>
                <a:gd name="T35" fmla="*/ 9 h 378"/>
                <a:gd name="T36" fmla="*/ 17 w 339"/>
                <a:gd name="T37" fmla="*/ 11 h 378"/>
                <a:gd name="T38" fmla="*/ 18 w 339"/>
                <a:gd name="T39" fmla="*/ 13 h 378"/>
                <a:gd name="T40" fmla="*/ 18 w 339"/>
                <a:gd name="T41" fmla="*/ 15 h 378"/>
                <a:gd name="T42" fmla="*/ 17 w 339"/>
                <a:gd name="T43" fmla="*/ 19 h 378"/>
                <a:gd name="T44" fmla="*/ 16 w 339"/>
                <a:gd name="T45" fmla="*/ 21 h 378"/>
                <a:gd name="T46" fmla="*/ 15 w 339"/>
                <a:gd name="T47" fmla="*/ 23 h 378"/>
                <a:gd name="T48" fmla="*/ 16 w 339"/>
                <a:gd name="T49" fmla="*/ 23 h 378"/>
                <a:gd name="T50" fmla="*/ 18 w 339"/>
                <a:gd name="T51" fmla="*/ 21 h 378"/>
                <a:gd name="T52" fmla="*/ 20 w 339"/>
                <a:gd name="T53" fmla="*/ 18 h 378"/>
                <a:gd name="T54" fmla="*/ 21 w 339"/>
                <a:gd name="T55" fmla="*/ 14 h 378"/>
                <a:gd name="T56" fmla="*/ 21 w 339"/>
                <a:gd name="T57" fmla="*/ 12 h 378"/>
                <a:gd name="T58" fmla="*/ 20 w 339"/>
                <a:gd name="T59" fmla="*/ 9 h 378"/>
                <a:gd name="T60" fmla="*/ 19 w 339"/>
                <a:gd name="T61" fmla="*/ 6 h 378"/>
                <a:gd name="T62" fmla="*/ 18 w 339"/>
                <a:gd name="T63" fmla="*/ 5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82" name="Freeform 77"/>
            <p:cNvSpPr>
              <a:spLocks/>
            </p:cNvSpPr>
            <p:nvPr/>
          </p:nvSpPr>
          <p:spPr bwMode="auto">
            <a:xfrm>
              <a:off x="661" y="1790"/>
              <a:ext cx="249" cy="250"/>
            </a:xfrm>
            <a:custGeom>
              <a:avLst/>
              <a:gdLst>
                <a:gd name="T0" fmla="*/ 18 w 498"/>
                <a:gd name="T1" fmla="*/ 31 h 500"/>
                <a:gd name="T2" fmla="*/ 21 w 498"/>
                <a:gd name="T3" fmla="*/ 31 h 500"/>
                <a:gd name="T4" fmla="*/ 23 w 498"/>
                <a:gd name="T5" fmla="*/ 30 h 500"/>
                <a:gd name="T6" fmla="*/ 26 w 498"/>
                <a:gd name="T7" fmla="*/ 28 h 500"/>
                <a:gd name="T8" fmla="*/ 28 w 498"/>
                <a:gd name="T9" fmla="*/ 26 h 500"/>
                <a:gd name="T10" fmla="*/ 30 w 498"/>
                <a:gd name="T11" fmla="*/ 23 h 500"/>
                <a:gd name="T12" fmla="*/ 31 w 498"/>
                <a:gd name="T13" fmla="*/ 21 h 500"/>
                <a:gd name="T14" fmla="*/ 31 w 498"/>
                <a:gd name="T15" fmla="*/ 18 h 500"/>
                <a:gd name="T16" fmla="*/ 31 w 498"/>
                <a:gd name="T17" fmla="*/ 15 h 500"/>
                <a:gd name="T18" fmla="*/ 31 w 498"/>
                <a:gd name="T19" fmla="*/ 12 h 500"/>
                <a:gd name="T20" fmla="*/ 30 w 498"/>
                <a:gd name="T21" fmla="*/ 9 h 500"/>
                <a:gd name="T22" fmla="*/ 28 w 498"/>
                <a:gd name="T23" fmla="*/ 6 h 500"/>
                <a:gd name="T24" fmla="*/ 26 w 498"/>
                <a:gd name="T25" fmla="*/ 4 h 500"/>
                <a:gd name="T26" fmla="*/ 23 w 498"/>
                <a:gd name="T27" fmla="*/ 2 h 500"/>
                <a:gd name="T28" fmla="*/ 21 w 498"/>
                <a:gd name="T29" fmla="*/ 1 h 500"/>
                <a:gd name="T30" fmla="*/ 18 w 498"/>
                <a:gd name="T31" fmla="*/ 1 h 500"/>
                <a:gd name="T32" fmla="*/ 14 w 498"/>
                <a:gd name="T33" fmla="*/ 1 h 500"/>
                <a:gd name="T34" fmla="*/ 11 w 498"/>
                <a:gd name="T35" fmla="*/ 1 h 500"/>
                <a:gd name="T36" fmla="*/ 9 w 498"/>
                <a:gd name="T37" fmla="*/ 2 h 500"/>
                <a:gd name="T38" fmla="*/ 6 w 498"/>
                <a:gd name="T39" fmla="*/ 4 h 500"/>
                <a:gd name="T40" fmla="*/ 4 w 498"/>
                <a:gd name="T41" fmla="*/ 6 h 500"/>
                <a:gd name="T42" fmla="*/ 2 w 498"/>
                <a:gd name="T43" fmla="*/ 9 h 500"/>
                <a:gd name="T44" fmla="*/ 1 w 498"/>
                <a:gd name="T45" fmla="*/ 11 h 500"/>
                <a:gd name="T46" fmla="*/ 1 w 498"/>
                <a:gd name="T47" fmla="*/ 15 h 500"/>
                <a:gd name="T48" fmla="*/ 1 w 498"/>
                <a:gd name="T49" fmla="*/ 18 h 500"/>
                <a:gd name="T50" fmla="*/ 1 w 498"/>
                <a:gd name="T51" fmla="*/ 21 h 500"/>
                <a:gd name="T52" fmla="*/ 2 w 498"/>
                <a:gd name="T53" fmla="*/ 23 h 500"/>
                <a:gd name="T54" fmla="*/ 4 w 498"/>
                <a:gd name="T55" fmla="*/ 26 h 500"/>
                <a:gd name="T56" fmla="*/ 6 w 498"/>
                <a:gd name="T57" fmla="*/ 28 h 500"/>
                <a:gd name="T58" fmla="*/ 9 w 498"/>
                <a:gd name="T59" fmla="*/ 30 h 500"/>
                <a:gd name="T60" fmla="*/ 11 w 498"/>
                <a:gd name="T61" fmla="*/ 31 h 500"/>
                <a:gd name="T62" fmla="*/ 14 w 498"/>
                <a:gd name="T63" fmla="*/ 3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83" name="Freeform 78"/>
            <p:cNvSpPr>
              <a:spLocks/>
            </p:cNvSpPr>
            <p:nvPr/>
          </p:nvSpPr>
          <p:spPr bwMode="auto">
            <a:xfrm>
              <a:off x="685" y="1814"/>
              <a:ext cx="200" cy="201"/>
            </a:xfrm>
            <a:custGeom>
              <a:avLst/>
              <a:gdLst>
                <a:gd name="T0" fmla="*/ 0 w 401"/>
                <a:gd name="T1" fmla="*/ 12 h 400"/>
                <a:gd name="T2" fmla="*/ 0 w 401"/>
                <a:gd name="T3" fmla="*/ 9 h 400"/>
                <a:gd name="T4" fmla="*/ 1 w 401"/>
                <a:gd name="T5" fmla="*/ 7 h 400"/>
                <a:gd name="T6" fmla="*/ 2 w 401"/>
                <a:gd name="T7" fmla="*/ 5 h 400"/>
                <a:gd name="T8" fmla="*/ 4 w 401"/>
                <a:gd name="T9" fmla="*/ 3 h 400"/>
                <a:gd name="T10" fmla="*/ 6 w 401"/>
                <a:gd name="T11" fmla="*/ 2 h 400"/>
                <a:gd name="T12" fmla="*/ 8 w 401"/>
                <a:gd name="T13" fmla="*/ 1 h 400"/>
                <a:gd name="T14" fmla="*/ 11 w 401"/>
                <a:gd name="T15" fmla="*/ 1 h 400"/>
                <a:gd name="T16" fmla="*/ 13 w 401"/>
                <a:gd name="T17" fmla="*/ 1 h 400"/>
                <a:gd name="T18" fmla="*/ 16 w 401"/>
                <a:gd name="T19" fmla="*/ 1 h 400"/>
                <a:gd name="T20" fmla="*/ 18 w 401"/>
                <a:gd name="T21" fmla="*/ 2 h 400"/>
                <a:gd name="T22" fmla="*/ 20 w 401"/>
                <a:gd name="T23" fmla="*/ 3 h 400"/>
                <a:gd name="T24" fmla="*/ 22 w 401"/>
                <a:gd name="T25" fmla="*/ 5 h 400"/>
                <a:gd name="T26" fmla="*/ 23 w 401"/>
                <a:gd name="T27" fmla="*/ 7 h 400"/>
                <a:gd name="T28" fmla="*/ 24 w 401"/>
                <a:gd name="T29" fmla="*/ 9 h 400"/>
                <a:gd name="T30" fmla="*/ 25 w 401"/>
                <a:gd name="T31" fmla="*/ 12 h 400"/>
                <a:gd name="T32" fmla="*/ 25 w 401"/>
                <a:gd name="T33" fmla="*/ 14 h 400"/>
                <a:gd name="T34" fmla="*/ 24 w 401"/>
                <a:gd name="T35" fmla="*/ 17 h 400"/>
                <a:gd name="T36" fmla="*/ 23 w 401"/>
                <a:gd name="T37" fmla="*/ 19 h 400"/>
                <a:gd name="T38" fmla="*/ 22 w 401"/>
                <a:gd name="T39" fmla="*/ 21 h 400"/>
                <a:gd name="T40" fmla="*/ 20 w 401"/>
                <a:gd name="T41" fmla="*/ 23 h 400"/>
                <a:gd name="T42" fmla="*/ 18 w 401"/>
                <a:gd name="T43" fmla="*/ 24 h 400"/>
                <a:gd name="T44" fmla="*/ 16 w 401"/>
                <a:gd name="T45" fmla="*/ 25 h 400"/>
                <a:gd name="T46" fmla="*/ 13 w 401"/>
                <a:gd name="T47" fmla="*/ 26 h 400"/>
                <a:gd name="T48" fmla="*/ 11 w 401"/>
                <a:gd name="T49" fmla="*/ 26 h 400"/>
                <a:gd name="T50" fmla="*/ 8 w 401"/>
                <a:gd name="T51" fmla="*/ 25 h 400"/>
                <a:gd name="T52" fmla="*/ 6 w 401"/>
                <a:gd name="T53" fmla="*/ 24 h 400"/>
                <a:gd name="T54" fmla="*/ 4 w 401"/>
                <a:gd name="T55" fmla="*/ 23 h 400"/>
                <a:gd name="T56" fmla="*/ 2 w 401"/>
                <a:gd name="T57" fmla="*/ 21 h 400"/>
                <a:gd name="T58" fmla="*/ 1 w 401"/>
                <a:gd name="T59" fmla="*/ 19 h 400"/>
                <a:gd name="T60" fmla="*/ 0 w 401"/>
                <a:gd name="T61" fmla="*/ 17 h 400"/>
                <a:gd name="T62" fmla="*/ 0 w 401"/>
                <a:gd name="T63" fmla="*/ 14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84" name="Freeform 79"/>
            <p:cNvSpPr>
              <a:spLocks/>
            </p:cNvSpPr>
            <p:nvPr/>
          </p:nvSpPr>
          <p:spPr bwMode="auto">
            <a:xfrm>
              <a:off x="705" y="1814"/>
              <a:ext cx="180" cy="181"/>
            </a:xfrm>
            <a:custGeom>
              <a:avLst/>
              <a:gdLst>
                <a:gd name="T0" fmla="*/ 17 w 361"/>
                <a:gd name="T1" fmla="*/ 3 h 361"/>
                <a:gd name="T2" fmla="*/ 15 w 361"/>
                <a:gd name="T3" fmla="*/ 2 h 361"/>
                <a:gd name="T4" fmla="*/ 13 w 361"/>
                <a:gd name="T5" fmla="*/ 1 h 361"/>
                <a:gd name="T6" fmla="*/ 11 w 361"/>
                <a:gd name="T7" fmla="*/ 1 h 361"/>
                <a:gd name="T8" fmla="*/ 8 w 361"/>
                <a:gd name="T9" fmla="*/ 1 h 361"/>
                <a:gd name="T10" fmla="*/ 6 w 361"/>
                <a:gd name="T11" fmla="*/ 1 h 361"/>
                <a:gd name="T12" fmla="*/ 4 w 361"/>
                <a:gd name="T13" fmla="*/ 2 h 361"/>
                <a:gd name="T14" fmla="*/ 2 w 361"/>
                <a:gd name="T15" fmla="*/ 3 h 361"/>
                <a:gd name="T16" fmla="*/ 0 w 361"/>
                <a:gd name="T17" fmla="*/ 4 h 361"/>
                <a:gd name="T18" fmla="*/ 0 w 361"/>
                <a:gd name="T19" fmla="*/ 5 h 361"/>
                <a:gd name="T20" fmla="*/ 0 w 361"/>
                <a:gd name="T21" fmla="*/ 5 h 361"/>
                <a:gd name="T22" fmla="*/ 2 w 361"/>
                <a:gd name="T23" fmla="*/ 4 h 361"/>
                <a:gd name="T24" fmla="*/ 4 w 361"/>
                <a:gd name="T25" fmla="*/ 3 h 361"/>
                <a:gd name="T26" fmla="*/ 6 w 361"/>
                <a:gd name="T27" fmla="*/ 3 h 361"/>
                <a:gd name="T28" fmla="*/ 8 w 361"/>
                <a:gd name="T29" fmla="*/ 3 h 361"/>
                <a:gd name="T30" fmla="*/ 11 w 361"/>
                <a:gd name="T31" fmla="*/ 4 h 361"/>
                <a:gd name="T32" fmla="*/ 13 w 361"/>
                <a:gd name="T33" fmla="*/ 4 h 361"/>
                <a:gd name="T34" fmla="*/ 15 w 361"/>
                <a:gd name="T35" fmla="*/ 6 h 361"/>
                <a:gd name="T36" fmla="*/ 17 w 361"/>
                <a:gd name="T37" fmla="*/ 8 h 361"/>
                <a:gd name="T38" fmla="*/ 18 w 361"/>
                <a:gd name="T39" fmla="*/ 10 h 361"/>
                <a:gd name="T40" fmla="*/ 19 w 361"/>
                <a:gd name="T41" fmla="*/ 12 h 361"/>
                <a:gd name="T42" fmla="*/ 19 w 361"/>
                <a:gd name="T43" fmla="*/ 14 h 361"/>
                <a:gd name="T44" fmla="*/ 19 w 361"/>
                <a:gd name="T45" fmla="*/ 17 h 361"/>
                <a:gd name="T46" fmla="*/ 19 w 361"/>
                <a:gd name="T47" fmla="*/ 19 h 361"/>
                <a:gd name="T48" fmla="*/ 19 w 361"/>
                <a:gd name="T49" fmla="*/ 21 h 361"/>
                <a:gd name="T50" fmla="*/ 18 w 361"/>
                <a:gd name="T51" fmla="*/ 22 h 361"/>
                <a:gd name="T52" fmla="*/ 18 w 361"/>
                <a:gd name="T53" fmla="*/ 22 h 361"/>
                <a:gd name="T54" fmla="*/ 20 w 361"/>
                <a:gd name="T55" fmla="*/ 20 h 361"/>
                <a:gd name="T56" fmla="*/ 21 w 361"/>
                <a:gd name="T57" fmla="*/ 17 h 361"/>
                <a:gd name="T58" fmla="*/ 22 w 361"/>
                <a:gd name="T59" fmla="*/ 14 h 361"/>
                <a:gd name="T60" fmla="*/ 22 w 361"/>
                <a:gd name="T61" fmla="*/ 12 h 361"/>
                <a:gd name="T62" fmla="*/ 22 w 361"/>
                <a:gd name="T63" fmla="*/ 9 h 361"/>
                <a:gd name="T64" fmla="*/ 21 w 361"/>
                <a:gd name="T65" fmla="*/ 7 h 361"/>
                <a:gd name="T66" fmla="*/ 19 w 361"/>
                <a:gd name="T67" fmla="*/ 5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grpSp>
      <p:grpSp>
        <p:nvGrpSpPr>
          <p:cNvPr id="9219" name="Group 61"/>
          <p:cNvGrpSpPr>
            <a:grpSpLocks/>
          </p:cNvGrpSpPr>
          <p:nvPr/>
        </p:nvGrpSpPr>
        <p:grpSpPr bwMode="auto">
          <a:xfrm>
            <a:off x="3546475" y="1016000"/>
            <a:ext cx="319088" cy="355600"/>
            <a:chOff x="410" y="1186"/>
            <a:chExt cx="745" cy="919"/>
          </a:xfrm>
        </p:grpSpPr>
        <p:sp>
          <p:nvSpPr>
            <p:cNvPr id="9349" name="Freeform 62"/>
            <p:cNvSpPr>
              <a:spLocks/>
            </p:cNvSpPr>
            <p:nvPr/>
          </p:nvSpPr>
          <p:spPr bwMode="auto">
            <a:xfrm>
              <a:off x="410" y="1186"/>
              <a:ext cx="745" cy="919"/>
            </a:xfrm>
            <a:custGeom>
              <a:avLst/>
              <a:gdLst>
                <a:gd name="T0" fmla="*/ 94 w 1489"/>
                <a:gd name="T1" fmla="*/ 42 h 1836"/>
                <a:gd name="T2" fmla="*/ 73 w 1489"/>
                <a:gd name="T3" fmla="*/ 30 h 1836"/>
                <a:gd name="T4" fmla="*/ 78 w 1489"/>
                <a:gd name="T5" fmla="*/ 25 h 1836"/>
                <a:gd name="T6" fmla="*/ 82 w 1489"/>
                <a:gd name="T7" fmla="*/ 22 h 1836"/>
                <a:gd name="T8" fmla="*/ 86 w 1489"/>
                <a:gd name="T9" fmla="*/ 20 h 1836"/>
                <a:gd name="T10" fmla="*/ 88 w 1489"/>
                <a:gd name="T11" fmla="*/ 20 h 1836"/>
                <a:gd name="T12" fmla="*/ 90 w 1489"/>
                <a:gd name="T13" fmla="*/ 20 h 1836"/>
                <a:gd name="T14" fmla="*/ 72 w 1489"/>
                <a:gd name="T15" fmla="*/ 8 h 1836"/>
                <a:gd name="T16" fmla="*/ 23 w 1489"/>
                <a:gd name="T17" fmla="*/ 8 h 1836"/>
                <a:gd name="T18" fmla="*/ 4 w 1489"/>
                <a:gd name="T19" fmla="*/ 20 h 1836"/>
                <a:gd name="T20" fmla="*/ 6 w 1489"/>
                <a:gd name="T21" fmla="*/ 20 h 1836"/>
                <a:gd name="T22" fmla="*/ 8 w 1489"/>
                <a:gd name="T23" fmla="*/ 20 h 1836"/>
                <a:gd name="T24" fmla="*/ 12 w 1489"/>
                <a:gd name="T25" fmla="*/ 22 h 1836"/>
                <a:gd name="T26" fmla="*/ 17 w 1489"/>
                <a:gd name="T27" fmla="*/ 25 h 1836"/>
                <a:gd name="T28" fmla="*/ 21 w 1489"/>
                <a:gd name="T29" fmla="*/ 30 h 1836"/>
                <a:gd name="T30" fmla="*/ 22 w 1489"/>
                <a:gd name="T31" fmla="*/ 33 h 1836"/>
                <a:gd name="T32" fmla="*/ 23 w 1489"/>
                <a:gd name="T33" fmla="*/ 42 h 1836"/>
                <a:gd name="T34" fmla="*/ 4 w 1489"/>
                <a:gd name="T35" fmla="*/ 55 h 1836"/>
                <a:gd name="T36" fmla="*/ 6 w 1489"/>
                <a:gd name="T37" fmla="*/ 55 h 1836"/>
                <a:gd name="T38" fmla="*/ 8 w 1489"/>
                <a:gd name="T39" fmla="*/ 55 h 1836"/>
                <a:gd name="T40" fmla="*/ 12 w 1489"/>
                <a:gd name="T41" fmla="*/ 56 h 1836"/>
                <a:gd name="T42" fmla="*/ 17 w 1489"/>
                <a:gd name="T43" fmla="*/ 60 h 1836"/>
                <a:gd name="T44" fmla="*/ 21 w 1489"/>
                <a:gd name="T45" fmla="*/ 65 h 1836"/>
                <a:gd name="T46" fmla="*/ 22 w 1489"/>
                <a:gd name="T47" fmla="*/ 68 h 1836"/>
                <a:gd name="T48" fmla="*/ 23 w 1489"/>
                <a:gd name="T49" fmla="*/ 76 h 1836"/>
                <a:gd name="T50" fmla="*/ 4 w 1489"/>
                <a:gd name="T51" fmla="*/ 88 h 1836"/>
                <a:gd name="T52" fmla="*/ 6 w 1489"/>
                <a:gd name="T53" fmla="*/ 88 h 1836"/>
                <a:gd name="T54" fmla="*/ 8 w 1489"/>
                <a:gd name="T55" fmla="*/ 89 h 1836"/>
                <a:gd name="T56" fmla="*/ 12 w 1489"/>
                <a:gd name="T57" fmla="*/ 90 h 1836"/>
                <a:gd name="T58" fmla="*/ 17 w 1489"/>
                <a:gd name="T59" fmla="*/ 93 h 1836"/>
                <a:gd name="T60" fmla="*/ 21 w 1489"/>
                <a:gd name="T61" fmla="*/ 99 h 1836"/>
                <a:gd name="T62" fmla="*/ 22 w 1489"/>
                <a:gd name="T63" fmla="*/ 101 h 1836"/>
                <a:gd name="T64" fmla="*/ 23 w 1489"/>
                <a:gd name="T65" fmla="*/ 115 h 1836"/>
                <a:gd name="T66" fmla="*/ 73 w 1489"/>
                <a:gd name="T67" fmla="*/ 98 h 1836"/>
                <a:gd name="T68" fmla="*/ 78 w 1489"/>
                <a:gd name="T69" fmla="*/ 93 h 1836"/>
                <a:gd name="T70" fmla="*/ 82 w 1489"/>
                <a:gd name="T71" fmla="*/ 90 h 1836"/>
                <a:gd name="T72" fmla="*/ 86 w 1489"/>
                <a:gd name="T73" fmla="*/ 89 h 1836"/>
                <a:gd name="T74" fmla="*/ 88 w 1489"/>
                <a:gd name="T75" fmla="*/ 88 h 1836"/>
                <a:gd name="T76" fmla="*/ 90 w 1489"/>
                <a:gd name="T77" fmla="*/ 88 h 1836"/>
                <a:gd name="T78" fmla="*/ 72 w 1489"/>
                <a:gd name="T79" fmla="*/ 76 h 1836"/>
                <a:gd name="T80" fmla="*/ 75 w 1489"/>
                <a:gd name="T81" fmla="*/ 62 h 1836"/>
                <a:gd name="T82" fmla="*/ 79 w 1489"/>
                <a:gd name="T83" fmla="*/ 58 h 1836"/>
                <a:gd name="T84" fmla="*/ 83 w 1489"/>
                <a:gd name="T85" fmla="*/ 56 h 1836"/>
                <a:gd name="T86" fmla="*/ 87 w 1489"/>
                <a:gd name="T87" fmla="*/ 55 h 1836"/>
                <a:gd name="T88" fmla="*/ 89 w 1489"/>
                <a:gd name="T89" fmla="*/ 55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50" name="Freeform 63"/>
            <p:cNvSpPr>
              <a:spLocks/>
            </p:cNvSpPr>
            <p:nvPr/>
          </p:nvSpPr>
          <p:spPr bwMode="auto">
            <a:xfrm>
              <a:off x="426" y="1203"/>
              <a:ext cx="712" cy="885"/>
            </a:xfrm>
            <a:custGeom>
              <a:avLst/>
              <a:gdLst>
                <a:gd name="T0" fmla="*/ 89 w 1423"/>
                <a:gd name="T1" fmla="*/ 41 h 1772"/>
                <a:gd name="T2" fmla="*/ 69 w 1423"/>
                <a:gd name="T3" fmla="*/ 26 h 1772"/>
                <a:gd name="T4" fmla="*/ 74 w 1423"/>
                <a:gd name="T5" fmla="*/ 20 h 1772"/>
                <a:gd name="T6" fmla="*/ 79 w 1423"/>
                <a:gd name="T7" fmla="*/ 17 h 1772"/>
                <a:gd name="T8" fmla="*/ 83 w 1423"/>
                <a:gd name="T9" fmla="*/ 15 h 1772"/>
                <a:gd name="T10" fmla="*/ 86 w 1423"/>
                <a:gd name="T11" fmla="*/ 15 h 1772"/>
                <a:gd name="T12" fmla="*/ 88 w 1423"/>
                <a:gd name="T13" fmla="*/ 15 h 1772"/>
                <a:gd name="T14" fmla="*/ 68 w 1423"/>
                <a:gd name="T15" fmla="*/ 7 h 1772"/>
                <a:gd name="T16" fmla="*/ 23 w 1423"/>
                <a:gd name="T17" fmla="*/ 7 h 1772"/>
                <a:gd name="T18" fmla="*/ 2 w 1423"/>
                <a:gd name="T19" fmla="*/ 15 h 1772"/>
                <a:gd name="T20" fmla="*/ 4 w 1423"/>
                <a:gd name="T21" fmla="*/ 15 h 1772"/>
                <a:gd name="T22" fmla="*/ 7 w 1423"/>
                <a:gd name="T23" fmla="*/ 15 h 1772"/>
                <a:gd name="T24" fmla="*/ 11 w 1423"/>
                <a:gd name="T25" fmla="*/ 17 h 1772"/>
                <a:gd name="T26" fmla="*/ 16 w 1423"/>
                <a:gd name="T27" fmla="*/ 20 h 1772"/>
                <a:gd name="T28" fmla="*/ 21 w 1423"/>
                <a:gd name="T29" fmla="*/ 26 h 1772"/>
                <a:gd name="T30" fmla="*/ 22 w 1423"/>
                <a:gd name="T31" fmla="*/ 29 h 1772"/>
                <a:gd name="T32" fmla="*/ 23 w 1423"/>
                <a:gd name="T33" fmla="*/ 41 h 1772"/>
                <a:gd name="T34" fmla="*/ 2 w 1423"/>
                <a:gd name="T35" fmla="*/ 50 h 1772"/>
                <a:gd name="T36" fmla="*/ 4 w 1423"/>
                <a:gd name="T37" fmla="*/ 50 h 1772"/>
                <a:gd name="T38" fmla="*/ 7 w 1423"/>
                <a:gd name="T39" fmla="*/ 50 h 1772"/>
                <a:gd name="T40" fmla="*/ 11 w 1423"/>
                <a:gd name="T41" fmla="*/ 52 h 1772"/>
                <a:gd name="T42" fmla="*/ 16 w 1423"/>
                <a:gd name="T43" fmla="*/ 55 h 1772"/>
                <a:gd name="T44" fmla="*/ 21 w 1423"/>
                <a:gd name="T45" fmla="*/ 61 h 1772"/>
                <a:gd name="T46" fmla="*/ 22 w 1423"/>
                <a:gd name="T47" fmla="*/ 64 h 1772"/>
                <a:gd name="T48" fmla="*/ 23 w 1423"/>
                <a:gd name="T49" fmla="*/ 75 h 1772"/>
                <a:gd name="T50" fmla="*/ 2 w 1423"/>
                <a:gd name="T51" fmla="*/ 83 h 1772"/>
                <a:gd name="T52" fmla="*/ 4 w 1423"/>
                <a:gd name="T53" fmla="*/ 83 h 1772"/>
                <a:gd name="T54" fmla="*/ 7 w 1423"/>
                <a:gd name="T55" fmla="*/ 84 h 1772"/>
                <a:gd name="T56" fmla="*/ 11 w 1423"/>
                <a:gd name="T57" fmla="*/ 85 h 1772"/>
                <a:gd name="T58" fmla="*/ 16 w 1423"/>
                <a:gd name="T59" fmla="*/ 89 h 1772"/>
                <a:gd name="T60" fmla="*/ 21 w 1423"/>
                <a:gd name="T61" fmla="*/ 95 h 1772"/>
                <a:gd name="T62" fmla="*/ 22 w 1423"/>
                <a:gd name="T63" fmla="*/ 98 h 1772"/>
                <a:gd name="T64" fmla="*/ 23 w 1423"/>
                <a:gd name="T65" fmla="*/ 110 h 1772"/>
                <a:gd name="T66" fmla="*/ 69 w 1423"/>
                <a:gd name="T67" fmla="*/ 94 h 1772"/>
                <a:gd name="T68" fmla="*/ 74 w 1423"/>
                <a:gd name="T69" fmla="*/ 89 h 1772"/>
                <a:gd name="T70" fmla="*/ 79 w 1423"/>
                <a:gd name="T71" fmla="*/ 85 h 1772"/>
                <a:gd name="T72" fmla="*/ 83 w 1423"/>
                <a:gd name="T73" fmla="*/ 84 h 1772"/>
                <a:gd name="T74" fmla="*/ 86 w 1423"/>
                <a:gd name="T75" fmla="*/ 83 h 1772"/>
                <a:gd name="T76" fmla="*/ 88 w 1423"/>
                <a:gd name="T77" fmla="*/ 83 h 1772"/>
                <a:gd name="T78" fmla="*/ 68 w 1423"/>
                <a:gd name="T79" fmla="*/ 75 h 1772"/>
                <a:gd name="T80" fmla="*/ 71 w 1423"/>
                <a:gd name="T81" fmla="*/ 58 h 1772"/>
                <a:gd name="T82" fmla="*/ 76 w 1423"/>
                <a:gd name="T83" fmla="*/ 54 h 1772"/>
                <a:gd name="T84" fmla="*/ 81 w 1423"/>
                <a:gd name="T85" fmla="*/ 51 h 1772"/>
                <a:gd name="T86" fmla="*/ 84 w 1423"/>
                <a:gd name="T87" fmla="*/ 50 h 1772"/>
                <a:gd name="T88" fmla="*/ 87 w 1423"/>
                <a:gd name="T89" fmla="*/ 5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51" name="Freeform 64"/>
            <p:cNvSpPr>
              <a:spLocks/>
            </p:cNvSpPr>
            <p:nvPr/>
          </p:nvSpPr>
          <p:spPr bwMode="auto">
            <a:xfrm>
              <a:off x="967" y="1563"/>
              <a:ext cx="147" cy="102"/>
            </a:xfrm>
            <a:custGeom>
              <a:avLst/>
              <a:gdLst>
                <a:gd name="T0" fmla="*/ 18 w 294"/>
                <a:gd name="T1" fmla="*/ 0 h 205"/>
                <a:gd name="T2" fmla="*/ 18 w 294"/>
                <a:gd name="T3" fmla="*/ 1 h 205"/>
                <a:gd name="T4" fmla="*/ 18 w 294"/>
                <a:gd name="T5" fmla="*/ 2 h 205"/>
                <a:gd name="T6" fmla="*/ 17 w 294"/>
                <a:gd name="T7" fmla="*/ 2 h 205"/>
                <a:gd name="T8" fmla="*/ 15 w 294"/>
                <a:gd name="T9" fmla="*/ 2 h 205"/>
                <a:gd name="T10" fmla="*/ 14 w 294"/>
                <a:gd name="T11" fmla="*/ 2 h 205"/>
                <a:gd name="T12" fmla="*/ 13 w 294"/>
                <a:gd name="T13" fmla="*/ 2 h 205"/>
                <a:gd name="T14" fmla="*/ 12 w 294"/>
                <a:gd name="T15" fmla="*/ 2 h 205"/>
                <a:gd name="T16" fmla="*/ 11 w 294"/>
                <a:gd name="T17" fmla="*/ 3 h 205"/>
                <a:gd name="T18" fmla="*/ 10 w 294"/>
                <a:gd name="T19" fmla="*/ 3 h 205"/>
                <a:gd name="T20" fmla="*/ 9 w 294"/>
                <a:gd name="T21" fmla="*/ 4 h 205"/>
                <a:gd name="T22" fmla="*/ 7 w 294"/>
                <a:gd name="T23" fmla="*/ 5 h 205"/>
                <a:gd name="T24" fmla="*/ 6 w 294"/>
                <a:gd name="T25" fmla="*/ 6 h 205"/>
                <a:gd name="T26" fmla="*/ 5 w 294"/>
                <a:gd name="T27" fmla="*/ 7 h 205"/>
                <a:gd name="T28" fmla="*/ 3 w 294"/>
                <a:gd name="T29" fmla="*/ 8 h 205"/>
                <a:gd name="T30" fmla="*/ 2 w 294"/>
                <a:gd name="T31" fmla="*/ 9 h 205"/>
                <a:gd name="T32" fmla="*/ 1 w 294"/>
                <a:gd name="T33" fmla="*/ 11 h 205"/>
                <a:gd name="T34" fmla="*/ 0 w 294"/>
                <a:gd name="T35" fmla="*/ 12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52" name="Freeform 65"/>
            <p:cNvSpPr>
              <a:spLocks/>
            </p:cNvSpPr>
            <p:nvPr/>
          </p:nvSpPr>
          <p:spPr bwMode="auto">
            <a:xfrm>
              <a:off x="967" y="1284"/>
              <a:ext cx="147" cy="103"/>
            </a:xfrm>
            <a:custGeom>
              <a:avLst/>
              <a:gdLst>
                <a:gd name="T0" fmla="*/ 18 w 294"/>
                <a:gd name="T1" fmla="*/ 0 h 205"/>
                <a:gd name="T2" fmla="*/ 18 w 294"/>
                <a:gd name="T3" fmla="*/ 2 h 205"/>
                <a:gd name="T4" fmla="*/ 18 w 294"/>
                <a:gd name="T5" fmla="*/ 2 h 205"/>
                <a:gd name="T6" fmla="*/ 17 w 294"/>
                <a:gd name="T7" fmla="*/ 3 h 205"/>
                <a:gd name="T8" fmla="*/ 15 w 294"/>
                <a:gd name="T9" fmla="*/ 3 h 205"/>
                <a:gd name="T10" fmla="*/ 14 w 294"/>
                <a:gd name="T11" fmla="*/ 3 h 205"/>
                <a:gd name="T12" fmla="*/ 13 w 294"/>
                <a:gd name="T13" fmla="*/ 3 h 205"/>
                <a:gd name="T14" fmla="*/ 12 w 294"/>
                <a:gd name="T15" fmla="*/ 3 h 205"/>
                <a:gd name="T16" fmla="*/ 11 w 294"/>
                <a:gd name="T17" fmla="*/ 4 h 205"/>
                <a:gd name="T18" fmla="*/ 10 w 294"/>
                <a:gd name="T19" fmla="*/ 4 h 205"/>
                <a:gd name="T20" fmla="*/ 9 w 294"/>
                <a:gd name="T21" fmla="*/ 5 h 205"/>
                <a:gd name="T22" fmla="*/ 7 w 294"/>
                <a:gd name="T23" fmla="*/ 6 h 205"/>
                <a:gd name="T24" fmla="*/ 6 w 294"/>
                <a:gd name="T25" fmla="*/ 7 h 205"/>
                <a:gd name="T26" fmla="*/ 5 w 294"/>
                <a:gd name="T27" fmla="*/ 8 h 205"/>
                <a:gd name="T28" fmla="*/ 3 w 294"/>
                <a:gd name="T29" fmla="*/ 9 h 205"/>
                <a:gd name="T30" fmla="*/ 2 w 294"/>
                <a:gd name="T31" fmla="*/ 10 h 205"/>
                <a:gd name="T32" fmla="*/ 1 w 294"/>
                <a:gd name="T33" fmla="*/ 12 h 205"/>
                <a:gd name="T34" fmla="*/ 0 w 294"/>
                <a:gd name="T35" fmla="*/ 13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53" name="Freeform 66"/>
            <p:cNvSpPr>
              <a:spLocks/>
            </p:cNvSpPr>
            <p:nvPr/>
          </p:nvSpPr>
          <p:spPr bwMode="auto">
            <a:xfrm>
              <a:off x="451" y="1284"/>
              <a:ext cx="153" cy="111"/>
            </a:xfrm>
            <a:custGeom>
              <a:avLst/>
              <a:gdLst>
                <a:gd name="T0" fmla="*/ 0 w 306"/>
                <a:gd name="T1" fmla="*/ 2 h 221"/>
                <a:gd name="T2" fmla="*/ 0 w 306"/>
                <a:gd name="T3" fmla="*/ 0 h 221"/>
                <a:gd name="T4" fmla="*/ 19 w 306"/>
                <a:gd name="T5" fmla="*/ 0 h 221"/>
                <a:gd name="T6" fmla="*/ 19 w 306"/>
                <a:gd name="T7" fmla="*/ 14 h 221"/>
                <a:gd name="T8" fmla="*/ 18 w 306"/>
                <a:gd name="T9" fmla="*/ 12 h 221"/>
                <a:gd name="T10" fmla="*/ 17 w 306"/>
                <a:gd name="T11" fmla="*/ 11 h 221"/>
                <a:gd name="T12" fmla="*/ 15 w 306"/>
                <a:gd name="T13" fmla="*/ 9 h 221"/>
                <a:gd name="T14" fmla="*/ 13 w 306"/>
                <a:gd name="T15" fmla="*/ 8 h 221"/>
                <a:gd name="T16" fmla="*/ 12 w 306"/>
                <a:gd name="T17" fmla="*/ 7 h 221"/>
                <a:gd name="T18" fmla="*/ 11 w 306"/>
                <a:gd name="T19" fmla="*/ 6 h 221"/>
                <a:gd name="T20" fmla="*/ 10 w 306"/>
                <a:gd name="T21" fmla="*/ 5 h 221"/>
                <a:gd name="T22" fmla="*/ 9 w 306"/>
                <a:gd name="T23" fmla="*/ 5 h 221"/>
                <a:gd name="T24" fmla="*/ 7 w 306"/>
                <a:gd name="T25" fmla="*/ 4 h 221"/>
                <a:gd name="T26" fmla="*/ 5 w 306"/>
                <a:gd name="T27" fmla="*/ 4 h 221"/>
                <a:gd name="T28" fmla="*/ 5 w 306"/>
                <a:gd name="T29" fmla="*/ 3 h 221"/>
                <a:gd name="T30" fmla="*/ 3 w 306"/>
                <a:gd name="T31" fmla="*/ 3 h 221"/>
                <a:gd name="T32" fmla="*/ 2 w 306"/>
                <a:gd name="T33" fmla="*/ 3 h 221"/>
                <a:gd name="T34" fmla="*/ 1 w 306"/>
                <a:gd name="T35" fmla="*/ 3 h 221"/>
                <a:gd name="T36" fmla="*/ 1 w 306"/>
                <a:gd name="T37" fmla="*/ 2 h 221"/>
                <a:gd name="T38" fmla="*/ 0 w 306"/>
                <a:gd name="T39" fmla="*/ 2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54" name="Freeform 67"/>
            <p:cNvSpPr>
              <a:spLocks/>
            </p:cNvSpPr>
            <p:nvPr/>
          </p:nvSpPr>
          <p:spPr bwMode="auto">
            <a:xfrm>
              <a:off x="451" y="1563"/>
              <a:ext cx="153" cy="110"/>
            </a:xfrm>
            <a:custGeom>
              <a:avLst/>
              <a:gdLst>
                <a:gd name="T0" fmla="*/ 0 w 306"/>
                <a:gd name="T1" fmla="*/ 1 h 221"/>
                <a:gd name="T2" fmla="*/ 0 w 306"/>
                <a:gd name="T3" fmla="*/ 0 h 221"/>
                <a:gd name="T4" fmla="*/ 19 w 306"/>
                <a:gd name="T5" fmla="*/ 0 h 221"/>
                <a:gd name="T6" fmla="*/ 19 w 306"/>
                <a:gd name="T7" fmla="*/ 13 h 221"/>
                <a:gd name="T8" fmla="*/ 18 w 306"/>
                <a:gd name="T9" fmla="*/ 12 h 221"/>
                <a:gd name="T10" fmla="*/ 17 w 306"/>
                <a:gd name="T11" fmla="*/ 10 h 221"/>
                <a:gd name="T12" fmla="*/ 15 w 306"/>
                <a:gd name="T13" fmla="*/ 8 h 221"/>
                <a:gd name="T14" fmla="*/ 13 w 306"/>
                <a:gd name="T15" fmla="*/ 7 h 221"/>
                <a:gd name="T16" fmla="*/ 12 w 306"/>
                <a:gd name="T17" fmla="*/ 6 h 221"/>
                <a:gd name="T18" fmla="*/ 11 w 306"/>
                <a:gd name="T19" fmla="*/ 5 h 221"/>
                <a:gd name="T20" fmla="*/ 10 w 306"/>
                <a:gd name="T21" fmla="*/ 4 h 221"/>
                <a:gd name="T22" fmla="*/ 9 w 306"/>
                <a:gd name="T23" fmla="*/ 4 h 221"/>
                <a:gd name="T24" fmla="*/ 7 w 306"/>
                <a:gd name="T25" fmla="*/ 3 h 221"/>
                <a:gd name="T26" fmla="*/ 5 w 306"/>
                <a:gd name="T27" fmla="*/ 3 h 221"/>
                <a:gd name="T28" fmla="*/ 5 w 306"/>
                <a:gd name="T29" fmla="*/ 2 h 221"/>
                <a:gd name="T30" fmla="*/ 3 w 306"/>
                <a:gd name="T31" fmla="*/ 2 h 221"/>
                <a:gd name="T32" fmla="*/ 2 w 306"/>
                <a:gd name="T33" fmla="*/ 2 h 221"/>
                <a:gd name="T34" fmla="*/ 1 w 306"/>
                <a:gd name="T35" fmla="*/ 2 h 221"/>
                <a:gd name="T36" fmla="*/ 1 w 306"/>
                <a:gd name="T37" fmla="*/ 2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55" name="Freeform 68"/>
            <p:cNvSpPr>
              <a:spLocks/>
            </p:cNvSpPr>
            <p:nvPr/>
          </p:nvSpPr>
          <p:spPr bwMode="auto">
            <a:xfrm>
              <a:off x="451" y="1832"/>
              <a:ext cx="153" cy="111"/>
            </a:xfrm>
            <a:custGeom>
              <a:avLst/>
              <a:gdLst>
                <a:gd name="T0" fmla="*/ 0 w 306"/>
                <a:gd name="T1" fmla="*/ 2 h 223"/>
                <a:gd name="T2" fmla="*/ 0 w 306"/>
                <a:gd name="T3" fmla="*/ 0 h 223"/>
                <a:gd name="T4" fmla="*/ 19 w 306"/>
                <a:gd name="T5" fmla="*/ 0 h 223"/>
                <a:gd name="T6" fmla="*/ 19 w 306"/>
                <a:gd name="T7" fmla="*/ 13 h 223"/>
                <a:gd name="T8" fmla="*/ 18 w 306"/>
                <a:gd name="T9" fmla="*/ 12 h 223"/>
                <a:gd name="T10" fmla="*/ 17 w 306"/>
                <a:gd name="T11" fmla="*/ 10 h 223"/>
                <a:gd name="T12" fmla="*/ 15 w 306"/>
                <a:gd name="T13" fmla="*/ 9 h 223"/>
                <a:gd name="T14" fmla="*/ 13 w 306"/>
                <a:gd name="T15" fmla="*/ 7 h 223"/>
                <a:gd name="T16" fmla="*/ 12 w 306"/>
                <a:gd name="T17" fmla="*/ 6 h 223"/>
                <a:gd name="T18" fmla="*/ 11 w 306"/>
                <a:gd name="T19" fmla="*/ 5 h 223"/>
                <a:gd name="T20" fmla="*/ 10 w 306"/>
                <a:gd name="T21" fmla="*/ 4 h 223"/>
                <a:gd name="T22" fmla="*/ 9 w 306"/>
                <a:gd name="T23" fmla="*/ 4 h 223"/>
                <a:gd name="T24" fmla="*/ 7 w 306"/>
                <a:gd name="T25" fmla="*/ 3 h 223"/>
                <a:gd name="T26" fmla="*/ 5 w 306"/>
                <a:gd name="T27" fmla="*/ 3 h 223"/>
                <a:gd name="T28" fmla="*/ 5 w 306"/>
                <a:gd name="T29" fmla="*/ 2 h 223"/>
                <a:gd name="T30" fmla="*/ 3 w 306"/>
                <a:gd name="T31" fmla="*/ 2 h 223"/>
                <a:gd name="T32" fmla="*/ 2 w 306"/>
                <a:gd name="T33" fmla="*/ 2 h 223"/>
                <a:gd name="T34" fmla="*/ 1 w 306"/>
                <a:gd name="T35" fmla="*/ 2 h 223"/>
                <a:gd name="T36" fmla="*/ 1 w 306"/>
                <a:gd name="T37" fmla="*/ 2 h 223"/>
                <a:gd name="T38" fmla="*/ 0 w 306"/>
                <a:gd name="T39" fmla="*/ 2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56" name="Freeform 69"/>
            <p:cNvSpPr>
              <a:spLocks/>
            </p:cNvSpPr>
            <p:nvPr/>
          </p:nvSpPr>
          <p:spPr bwMode="auto">
            <a:xfrm>
              <a:off x="967" y="1832"/>
              <a:ext cx="147" cy="103"/>
            </a:xfrm>
            <a:custGeom>
              <a:avLst/>
              <a:gdLst>
                <a:gd name="T0" fmla="*/ 18 w 294"/>
                <a:gd name="T1" fmla="*/ 0 h 205"/>
                <a:gd name="T2" fmla="*/ 18 w 294"/>
                <a:gd name="T3" fmla="*/ 3 h 205"/>
                <a:gd name="T4" fmla="*/ 18 w 294"/>
                <a:gd name="T5" fmla="*/ 3 h 205"/>
                <a:gd name="T6" fmla="*/ 17 w 294"/>
                <a:gd name="T7" fmla="*/ 3 h 205"/>
                <a:gd name="T8" fmla="*/ 15 w 294"/>
                <a:gd name="T9" fmla="*/ 3 h 205"/>
                <a:gd name="T10" fmla="*/ 14 w 294"/>
                <a:gd name="T11" fmla="*/ 3 h 205"/>
                <a:gd name="T12" fmla="*/ 13 w 294"/>
                <a:gd name="T13" fmla="*/ 3 h 205"/>
                <a:gd name="T14" fmla="*/ 12 w 294"/>
                <a:gd name="T15" fmla="*/ 4 h 205"/>
                <a:gd name="T16" fmla="*/ 11 w 294"/>
                <a:gd name="T17" fmla="*/ 4 h 205"/>
                <a:gd name="T18" fmla="*/ 10 w 294"/>
                <a:gd name="T19" fmla="*/ 4 h 205"/>
                <a:gd name="T20" fmla="*/ 9 w 294"/>
                <a:gd name="T21" fmla="*/ 5 h 205"/>
                <a:gd name="T22" fmla="*/ 7 w 294"/>
                <a:gd name="T23" fmla="*/ 6 h 205"/>
                <a:gd name="T24" fmla="*/ 6 w 294"/>
                <a:gd name="T25" fmla="*/ 7 h 205"/>
                <a:gd name="T26" fmla="*/ 5 w 294"/>
                <a:gd name="T27" fmla="*/ 8 h 205"/>
                <a:gd name="T28" fmla="*/ 3 w 294"/>
                <a:gd name="T29" fmla="*/ 9 h 205"/>
                <a:gd name="T30" fmla="*/ 2 w 294"/>
                <a:gd name="T31" fmla="*/ 10 h 205"/>
                <a:gd name="T32" fmla="*/ 1 w 294"/>
                <a:gd name="T33" fmla="*/ 12 h 205"/>
                <a:gd name="T34" fmla="*/ 0 w 294"/>
                <a:gd name="T35" fmla="*/ 13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57"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58" name="Freeform 71"/>
            <p:cNvSpPr>
              <a:spLocks/>
            </p:cNvSpPr>
            <p:nvPr/>
          </p:nvSpPr>
          <p:spPr bwMode="auto">
            <a:xfrm>
              <a:off x="661" y="1243"/>
              <a:ext cx="249" cy="250"/>
            </a:xfrm>
            <a:custGeom>
              <a:avLst/>
              <a:gdLst>
                <a:gd name="T0" fmla="*/ 18 w 498"/>
                <a:gd name="T1" fmla="*/ 31 h 500"/>
                <a:gd name="T2" fmla="*/ 21 w 498"/>
                <a:gd name="T3" fmla="*/ 31 h 500"/>
                <a:gd name="T4" fmla="*/ 23 w 498"/>
                <a:gd name="T5" fmla="*/ 30 h 500"/>
                <a:gd name="T6" fmla="*/ 26 w 498"/>
                <a:gd name="T7" fmla="*/ 28 h 500"/>
                <a:gd name="T8" fmla="*/ 28 w 498"/>
                <a:gd name="T9" fmla="*/ 26 h 500"/>
                <a:gd name="T10" fmla="*/ 30 w 498"/>
                <a:gd name="T11" fmla="*/ 23 h 500"/>
                <a:gd name="T12" fmla="*/ 31 w 498"/>
                <a:gd name="T13" fmla="*/ 21 h 500"/>
                <a:gd name="T14" fmla="*/ 31 w 498"/>
                <a:gd name="T15" fmla="*/ 18 h 500"/>
                <a:gd name="T16" fmla="*/ 31 w 498"/>
                <a:gd name="T17" fmla="*/ 14 h 500"/>
                <a:gd name="T18" fmla="*/ 31 w 498"/>
                <a:gd name="T19" fmla="*/ 12 h 500"/>
                <a:gd name="T20" fmla="*/ 30 w 498"/>
                <a:gd name="T21" fmla="*/ 9 h 500"/>
                <a:gd name="T22" fmla="*/ 28 w 498"/>
                <a:gd name="T23" fmla="*/ 6 h 500"/>
                <a:gd name="T24" fmla="*/ 26 w 498"/>
                <a:gd name="T25" fmla="*/ 4 h 500"/>
                <a:gd name="T26" fmla="*/ 23 w 498"/>
                <a:gd name="T27" fmla="*/ 2 h 500"/>
                <a:gd name="T28" fmla="*/ 21 w 498"/>
                <a:gd name="T29" fmla="*/ 1 h 500"/>
                <a:gd name="T30" fmla="*/ 18 w 498"/>
                <a:gd name="T31" fmla="*/ 1 h 500"/>
                <a:gd name="T32" fmla="*/ 14 w 498"/>
                <a:gd name="T33" fmla="*/ 1 h 500"/>
                <a:gd name="T34" fmla="*/ 11 w 498"/>
                <a:gd name="T35" fmla="*/ 1 h 500"/>
                <a:gd name="T36" fmla="*/ 9 w 498"/>
                <a:gd name="T37" fmla="*/ 2 h 500"/>
                <a:gd name="T38" fmla="*/ 6 w 498"/>
                <a:gd name="T39" fmla="*/ 4 h 500"/>
                <a:gd name="T40" fmla="*/ 4 w 498"/>
                <a:gd name="T41" fmla="*/ 6 h 500"/>
                <a:gd name="T42" fmla="*/ 2 w 498"/>
                <a:gd name="T43" fmla="*/ 9 h 500"/>
                <a:gd name="T44" fmla="*/ 1 w 498"/>
                <a:gd name="T45" fmla="*/ 11 h 500"/>
                <a:gd name="T46" fmla="*/ 1 w 498"/>
                <a:gd name="T47" fmla="*/ 14 h 500"/>
                <a:gd name="T48" fmla="*/ 1 w 498"/>
                <a:gd name="T49" fmla="*/ 18 h 500"/>
                <a:gd name="T50" fmla="*/ 1 w 498"/>
                <a:gd name="T51" fmla="*/ 21 h 500"/>
                <a:gd name="T52" fmla="*/ 2 w 498"/>
                <a:gd name="T53" fmla="*/ 23 h 500"/>
                <a:gd name="T54" fmla="*/ 4 w 498"/>
                <a:gd name="T55" fmla="*/ 26 h 500"/>
                <a:gd name="T56" fmla="*/ 6 w 498"/>
                <a:gd name="T57" fmla="*/ 28 h 500"/>
                <a:gd name="T58" fmla="*/ 9 w 498"/>
                <a:gd name="T59" fmla="*/ 30 h 500"/>
                <a:gd name="T60" fmla="*/ 11 w 498"/>
                <a:gd name="T61" fmla="*/ 31 h 500"/>
                <a:gd name="T62" fmla="*/ 14 w 498"/>
                <a:gd name="T63" fmla="*/ 3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59" name="Freeform 72"/>
            <p:cNvSpPr>
              <a:spLocks/>
            </p:cNvSpPr>
            <p:nvPr/>
          </p:nvSpPr>
          <p:spPr bwMode="auto">
            <a:xfrm>
              <a:off x="685" y="1268"/>
              <a:ext cx="200" cy="200"/>
            </a:xfrm>
            <a:custGeom>
              <a:avLst/>
              <a:gdLst>
                <a:gd name="T0" fmla="*/ 0 w 401"/>
                <a:gd name="T1" fmla="*/ 11 h 401"/>
                <a:gd name="T2" fmla="*/ 0 w 401"/>
                <a:gd name="T3" fmla="*/ 8 h 401"/>
                <a:gd name="T4" fmla="*/ 1 w 401"/>
                <a:gd name="T5" fmla="*/ 6 h 401"/>
                <a:gd name="T6" fmla="*/ 2 w 401"/>
                <a:gd name="T7" fmla="*/ 4 h 401"/>
                <a:gd name="T8" fmla="*/ 4 w 401"/>
                <a:gd name="T9" fmla="*/ 2 h 401"/>
                <a:gd name="T10" fmla="*/ 6 w 401"/>
                <a:gd name="T11" fmla="*/ 1 h 401"/>
                <a:gd name="T12" fmla="*/ 8 w 401"/>
                <a:gd name="T13" fmla="*/ 0 h 401"/>
                <a:gd name="T14" fmla="*/ 11 w 401"/>
                <a:gd name="T15" fmla="*/ 0 h 401"/>
                <a:gd name="T16" fmla="*/ 13 w 401"/>
                <a:gd name="T17" fmla="*/ 0 h 401"/>
                <a:gd name="T18" fmla="*/ 16 w 401"/>
                <a:gd name="T19" fmla="*/ 0 h 401"/>
                <a:gd name="T20" fmla="*/ 18 w 401"/>
                <a:gd name="T21" fmla="*/ 1 h 401"/>
                <a:gd name="T22" fmla="*/ 20 w 401"/>
                <a:gd name="T23" fmla="*/ 2 h 401"/>
                <a:gd name="T24" fmla="*/ 22 w 401"/>
                <a:gd name="T25" fmla="*/ 4 h 401"/>
                <a:gd name="T26" fmla="*/ 23 w 401"/>
                <a:gd name="T27" fmla="*/ 6 h 401"/>
                <a:gd name="T28" fmla="*/ 24 w 401"/>
                <a:gd name="T29" fmla="*/ 8 h 401"/>
                <a:gd name="T30" fmla="*/ 25 w 401"/>
                <a:gd name="T31" fmla="*/ 11 h 401"/>
                <a:gd name="T32" fmla="*/ 25 w 401"/>
                <a:gd name="T33" fmla="*/ 13 h 401"/>
                <a:gd name="T34" fmla="*/ 24 w 401"/>
                <a:gd name="T35" fmla="*/ 16 h 401"/>
                <a:gd name="T36" fmla="*/ 23 w 401"/>
                <a:gd name="T37" fmla="*/ 18 h 401"/>
                <a:gd name="T38" fmla="*/ 22 w 401"/>
                <a:gd name="T39" fmla="*/ 20 h 401"/>
                <a:gd name="T40" fmla="*/ 20 w 401"/>
                <a:gd name="T41" fmla="*/ 22 h 401"/>
                <a:gd name="T42" fmla="*/ 18 w 401"/>
                <a:gd name="T43" fmla="*/ 23 h 401"/>
                <a:gd name="T44" fmla="*/ 16 w 401"/>
                <a:gd name="T45" fmla="*/ 24 h 401"/>
                <a:gd name="T46" fmla="*/ 13 w 401"/>
                <a:gd name="T47" fmla="*/ 25 h 401"/>
                <a:gd name="T48" fmla="*/ 11 w 401"/>
                <a:gd name="T49" fmla="*/ 25 h 401"/>
                <a:gd name="T50" fmla="*/ 8 w 401"/>
                <a:gd name="T51" fmla="*/ 24 h 401"/>
                <a:gd name="T52" fmla="*/ 6 w 401"/>
                <a:gd name="T53" fmla="*/ 23 h 401"/>
                <a:gd name="T54" fmla="*/ 4 w 401"/>
                <a:gd name="T55" fmla="*/ 22 h 401"/>
                <a:gd name="T56" fmla="*/ 2 w 401"/>
                <a:gd name="T57" fmla="*/ 20 h 401"/>
                <a:gd name="T58" fmla="*/ 1 w 401"/>
                <a:gd name="T59" fmla="*/ 18 h 401"/>
                <a:gd name="T60" fmla="*/ 0 w 401"/>
                <a:gd name="T61" fmla="*/ 16 h 401"/>
                <a:gd name="T62" fmla="*/ 0 w 401"/>
                <a:gd name="T63" fmla="*/ 13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60" name="Freeform 73"/>
            <p:cNvSpPr>
              <a:spLocks/>
            </p:cNvSpPr>
            <p:nvPr/>
          </p:nvSpPr>
          <p:spPr bwMode="auto">
            <a:xfrm>
              <a:off x="705" y="1268"/>
              <a:ext cx="180" cy="180"/>
            </a:xfrm>
            <a:custGeom>
              <a:avLst/>
              <a:gdLst>
                <a:gd name="T0" fmla="*/ 17 w 361"/>
                <a:gd name="T1" fmla="*/ 2 h 361"/>
                <a:gd name="T2" fmla="*/ 15 w 361"/>
                <a:gd name="T3" fmla="*/ 1 h 361"/>
                <a:gd name="T4" fmla="*/ 13 w 361"/>
                <a:gd name="T5" fmla="*/ 0 h 361"/>
                <a:gd name="T6" fmla="*/ 11 w 361"/>
                <a:gd name="T7" fmla="*/ 0 h 361"/>
                <a:gd name="T8" fmla="*/ 8 w 361"/>
                <a:gd name="T9" fmla="*/ 0 h 361"/>
                <a:gd name="T10" fmla="*/ 6 w 361"/>
                <a:gd name="T11" fmla="*/ 0 h 361"/>
                <a:gd name="T12" fmla="*/ 4 w 361"/>
                <a:gd name="T13" fmla="*/ 1 h 361"/>
                <a:gd name="T14" fmla="*/ 2 w 361"/>
                <a:gd name="T15" fmla="*/ 2 h 361"/>
                <a:gd name="T16" fmla="*/ 0 w 361"/>
                <a:gd name="T17" fmla="*/ 4 h 361"/>
                <a:gd name="T18" fmla="*/ 0 w 361"/>
                <a:gd name="T19" fmla="*/ 4 h 361"/>
                <a:gd name="T20" fmla="*/ 0 w 361"/>
                <a:gd name="T21" fmla="*/ 4 h 361"/>
                <a:gd name="T22" fmla="*/ 2 w 361"/>
                <a:gd name="T23" fmla="*/ 3 h 361"/>
                <a:gd name="T24" fmla="*/ 4 w 361"/>
                <a:gd name="T25" fmla="*/ 2 h 361"/>
                <a:gd name="T26" fmla="*/ 6 w 361"/>
                <a:gd name="T27" fmla="*/ 2 h 361"/>
                <a:gd name="T28" fmla="*/ 8 w 361"/>
                <a:gd name="T29" fmla="*/ 2 h 361"/>
                <a:gd name="T30" fmla="*/ 11 w 361"/>
                <a:gd name="T31" fmla="*/ 3 h 361"/>
                <a:gd name="T32" fmla="*/ 13 w 361"/>
                <a:gd name="T33" fmla="*/ 4 h 361"/>
                <a:gd name="T34" fmla="*/ 15 w 361"/>
                <a:gd name="T35" fmla="*/ 5 h 361"/>
                <a:gd name="T36" fmla="*/ 17 w 361"/>
                <a:gd name="T37" fmla="*/ 7 h 361"/>
                <a:gd name="T38" fmla="*/ 18 w 361"/>
                <a:gd name="T39" fmla="*/ 9 h 361"/>
                <a:gd name="T40" fmla="*/ 19 w 361"/>
                <a:gd name="T41" fmla="*/ 11 h 361"/>
                <a:gd name="T42" fmla="*/ 19 w 361"/>
                <a:gd name="T43" fmla="*/ 13 h 361"/>
                <a:gd name="T44" fmla="*/ 19 w 361"/>
                <a:gd name="T45" fmla="*/ 16 h 361"/>
                <a:gd name="T46" fmla="*/ 19 w 361"/>
                <a:gd name="T47" fmla="*/ 18 h 361"/>
                <a:gd name="T48" fmla="*/ 19 w 361"/>
                <a:gd name="T49" fmla="*/ 20 h 361"/>
                <a:gd name="T50" fmla="*/ 18 w 361"/>
                <a:gd name="T51" fmla="*/ 21 h 361"/>
                <a:gd name="T52" fmla="*/ 18 w 361"/>
                <a:gd name="T53" fmla="*/ 21 h 361"/>
                <a:gd name="T54" fmla="*/ 20 w 361"/>
                <a:gd name="T55" fmla="*/ 19 h 361"/>
                <a:gd name="T56" fmla="*/ 21 w 361"/>
                <a:gd name="T57" fmla="*/ 16 h 361"/>
                <a:gd name="T58" fmla="*/ 22 w 361"/>
                <a:gd name="T59" fmla="*/ 14 h 361"/>
                <a:gd name="T60" fmla="*/ 22 w 361"/>
                <a:gd name="T61" fmla="*/ 11 h 361"/>
                <a:gd name="T62" fmla="*/ 22 w 361"/>
                <a:gd name="T63" fmla="*/ 8 h 361"/>
                <a:gd name="T64" fmla="*/ 21 w 361"/>
                <a:gd name="T65" fmla="*/ 6 h 361"/>
                <a:gd name="T66" fmla="*/ 19 w 361"/>
                <a:gd name="T67" fmla="*/ 4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61" name="Freeform 74"/>
            <p:cNvSpPr>
              <a:spLocks/>
            </p:cNvSpPr>
            <p:nvPr/>
          </p:nvSpPr>
          <p:spPr bwMode="auto">
            <a:xfrm>
              <a:off x="661" y="1525"/>
              <a:ext cx="249" cy="249"/>
            </a:xfrm>
            <a:custGeom>
              <a:avLst/>
              <a:gdLst>
                <a:gd name="T0" fmla="*/ 18 w 498"/>
                <a:gd name="T1" fmla="*/ 31 h 499"/>
                <a:gd name="T2" fmla="*/ 21 w 498"/>
                <a:gd name="T3" fmla="*/ 30 h 499"/>
                <a:gd name="T4" fmla="*/ 23 w 498"/>
                <a:gd name="T5" fmla="*/ 29 h 499"/>
                <a:gd name="T6" fmla="*/ 26 w 498"/>
                <a:gd name="T7" fmla="*/ 27 h 499"/>
                <a:gd name="T8" fmla="*/ 28 w 498"/>
                <a:gd name="T9" fmla="*/ 25 h 499"/>
                <a:gd name="T10" fmla="*/ 30 w 498"/>
                <a:gd name="T11" fmla="*/ 23 h 499"/>
                <a:gd name="T12" fmla="*/ 31 w 498"/>
                <a:gd name="T13" fmla="*/ 20 h 499"/>
                <a:gd name="T14" fmla="*/ 31 w 498"/>
                <a:gd name="T15" fmla="*/ 17 h 499"/>
                <a:gd name="T16" fmla="*/ 31 w 498"/>
                <a:gd name="T17" fmla="*/ 14 h 499"/>
                <a:gd name="T18" fmla="*/ 31 w 498"/>
                <a:gd name="T19" fmla="*/ 11 h 499"/>
                <a:gd name="T20" fmla="*/ 30 w 498"/>
                <a:gd name="T21" fmla="*/ 8 h 499"/>
                <a:gd name="T22" fmla="*/ 28 w 498"/>
                <a:gd name="T23" fmla="*/ 5 h 499"/>
                <a:gd name="T24" fmla="*/ 26 w 498"/>
                <a:gd name="T25" fmla="*/ 3 h 499"/>
                <a:gd name="T26" fmla="*/ 23 w 498"/>
                <a:gd name="T27" fmla="*/ 1 h 499"/>
                <a:gd name="T28" fmla="*/ 21 w 498"/>
                <a:gd name="T29" fmla="*/ 0 h 499"/>
                <a:gd name="T30" fmla="*/ 18 w 498"/>
                <a:gd name="T31" fmla="*/ 0 h 499"/>
                <a:gd name="T32" fmla="*/ 14 w 498"/>
                <a:gd name="T33" fmla="*/ 0 h 499"/>
                <a:gd name="T34" fmla="*/ 11 w 498"/>
                <a:gd name="T35" fmla="*/ 0 h 499"/>
                <a:gd name="T36" fmla="*/ 9 w 498"/>
                <a:gd name="T37" fmla="*/ 1 h 499"/>
                <a:gd name="T38" fmla="*/ 6 w 498"/>
                <a:gd name="T39" fmla="*/ 3 h 499"/>
                <a:gd name="T40" fmla="*/ 4 w 498"/>
                <a:gd name="T41" fmla="*/ 5 h 499"/>
                <a:gd name="T42" fmla="*/ 2 w 498"/>
                <a:gd name="T43" fmla="*/ 8 h 499"/>
                <a:gd name="T44" fmla="*/ 1 w 498"/>
                <a:gd name="T45" fmla="*/ 10 h 499"/>
                <a:gd name="T46" fmla="*/ 1 w 498"/>
                <a:gd name="T47" fmla="*/ 14 h 499"/>
                <a:gd name="T48" fmla="*/ 1 w 498"/>
                <a:gd name="T49" fmla="*/ 17 h 499"/>
                <a:gd name="T50" fmla="*/ 1 w 498"/>
                <a:gd name="T51" fmla="*/ 20 h 499"/>
                <a:gd name="T52" fmla="*/ 2 w 498"/>
                <a:gd name="T53" fmla="*/ 23 h 499"/>
                <a:gd name="T54" fmla="*/ 4 w 498"/>
                <a:gd name="T55" fmla="*/ 25 h 499"/>
                <a:gd name="T56" fmla="*/ 6 w 498"/>
                <a:gd name="T57" fmla="*/ 27 h 499"/>
                <a:gd name="T58" fmla="*/ 9 w 498"/>
                <a:gd name="T59" fmla="*/ 29 h 499"/>
                <a:gd name="T60" fmla="*/ 11 w 498"/>
                <a:gd name="T61" fmla="*/ 30 h 499"/>
                <a:gd name="T62" fmla="*/ 14 w 498"/>
                <a:gd name="T63" fmla="*/ 31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62" name="Freeform 75"/>
            <p:cNvSpPr>
              <a:spLocks/>
            </p:cNvSpPr>
            <p:nvPr/>
          </p:nvSpPr>
          <p:spPr bwMode="auto">
            <a:xfrm>
              <a:off x="685" y="1549"/>
              <a:ext cx="200" cy="201"/>
            </a:xfrm>
            <a:custGeom>
              <a:avLst/>
              <a:gdLst>
                <a:gd name="T0" fmla="*/ 0 w 401"/>
                <a:gd name="T1" fmla="*/ 11 h 403"/>
                <a:gd name="T2" fmla="*/ 0 w 401"/>
                <a:gd name="T3" fmla="*/ 8 h 403"/>
                <a:gd name="T4" fmla="*/ 1 w 401"/>
                <a:gd name="T5" fmla="*/ 6 h 403"/>
                <a:gd name="T6" fmla="*/ 2 w 401"/>
                <a:gd name="T7" fmla="*/ 4 h 403"/>
                <a:gd name="T8" fmla="*/ 4 w 401"/>
                <a:gd name="T9" fmla="*/ 2 h 403"/>
                <a:gd name="T10" fmla="*/ 6 w 401"/>
                <a:gd name="T11" fmla="*/ 1 h 403"/>
                <a:gd name="T12" fmla="*/ 8 w 401"/>
                <a:gd name="T13" fmla="*/ 0 h 403"/>
                <a:gd name="T14" fmla="*/ 11 w 401"/>
                <a:gd name="T15" fmla="*/ 0 h 403"/>
                <a:gd name="T16" fmla="*/ 13 w 401"/>
                <a:gd name="T17" fmla="*/ 0 h 403"/>
                <a:gd name="T18" fmla="*/ 16 w 401"/>
                <a:gd name="T19" fmla="*/ 0 h 403"/>
                <a:gd name="T20" fmla="*/ 18 w 401"/>
                <a:gd name="T21" fmla="*/ 1 h 403"/>
                <a:gd name="T22" fmla="*/ 20 w 401"/>
                <a:gd name="T23" fmla="*/ 2 h 403"/>
                <a:gd name="T24" fmla="*/ 22 w 401"/>
                <a:gd name="T25" fmla="*/ 4 h 403"/>
                <a:gd name="T26" fmla="*/ 23 w 401"/>
                <a:gd name="T27" fmla="*/ 6 h 403"/>
                <a:gd name="T28" fmla="*/ 24 w 401"/>
                <a:gd name="T29" fmla="*/ 8 h 403"/>
                <a:gd name="T30" fmla="*/ 25 w 401"/>
                <a:gd name="T31" fmla="*/ 11 h 403"/>
                <a:gd name="T32" fmla="*/ 25 w 401"/>
                <a:gd name="T33" fmla="*/ 13 h 403"/>
                <a:gd name="T34" fmla="*/ 24 w 401"/>
                <a:gd name="T35" fmla="*/ 16 h 403"/>
                <a:gd name="T36" fmla="*/ 23 w 401"/>
                <a:gd name="T37" fmla="*/ 18 h 403"/>
                <a:gd name="T38" fmla="*/ 22 w 401"/>
                <a:gd name="T39" fmla="*/ 20 h 403"/>
                <a:gd name="T40" fmla="*/ 20 w 401"/>
                <a:gd name="T41" fmla="*/ 22 h 403"/>
                <a:gd name="T42" fmla="*/ 18 w 401"/>
                <a:gd name="T43" fmla="*/ 23 h 403"/>
                <a:gd name="T44" fmla="*/ 16 w 401"/>
                <a:gd name="T45" fmla="*/ 24 h 403"/>
                <a:gd name="T46" fmla="*/ 13 w 401"/>
                <a:gd name="T47" fmla="*/ 25 h 403"/>
                <a:gd name="T48" fmla="*/ 11 w 401"/>
                <a:gd name="T49" fmla="*/ 25 h 403"/>
                <a:gd name="T50" fmla="*/ 8 w 401"/>
                <a:gd name="T51" fmla="*/ 24 h 403"/>
                <a:gd name="T52" fmla="*/ 6 w 401"/>
                <a:gd name="T53" fmla="*/ 23 h 403"/>
                <a:gd name="T54" fmla="*/ 4 w 401"/>
                <a:gd name="T55" fmla="*/ 22 h 403"/>
                <a:gd name="T56" fmla="*/ 2 w 401"/>
                <a:gd name="T57" fmla="*/ 20 h 403"/>
                <a:gd name="T58" fmla="*/ 1 w 401"/>
                <a:gd name="T59" fmla="*/ 18 h 403"/>
                <a:gd name="T60" fmla="*/ 0 w 401"/>
                <a:gd name="T61" fmla="*/ 16 h 403"/>
                <a:gd name="T62" fmla="*/ 0 w 401"/>
                <a:gd name="T63" fmla="*/ 13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63" name="Freeform 76"/>
            <p:cNvSpPr>
              <a:spLocks/>
            </p:cNvSpPr>
            <p:nvPr/>
          </p:nvSpPr>
          <p:spPr bwMode="auto">
            <a:xfrm>
              <a:off x="716" y="1549"/>
              <a:ext cx="169" cy="189"/>
            </a:xfrm>
            <a:custGeom>
              <a:avLst/>
              <a:gdLst>
                <a:gd name="T0" fmla="*/ 16 w 339"/>
                <a:gd name="T1" fmla="*/ 3 h 378"/>
                <a:gd name="T2" fmla="*/ 14 w 339"/>
                <a:gd name="T3" fmla="*/ 1 h 378"/>
                <a:gd name="T4" fmla="*/ 12 w 339"/>
                <a:gd name="T5" fmla="*/ 1 h 378"/>
                <a:gd name="T6" fmla="*/ 9 w 339"/>
                <a:gd name="T7" fmla="*/ 1 h 378"/>
                <a:gd name="T8" fmla="*/ 7 w 339"/>
                <a:gd name="T9" fmla="*/ 1 h 378"/>
                <a:gd name="T10" fmla="*/ 5 w 339"/>
                <a:gd name="T11" fmla="*/ 1 h 378"/>
                <a:gd name="T12" fmla="*/ 2 w 339"/>
                <a:gd name="T13" fmla="*/ 1 h 378"/>
                <a:gd name="T14" fmla="*/ 0 w 339"/>
                <a:gd name="T15" fmla="*/ 3 h 378"/>
                <a:gd name="T16" fmla="*/ 0 w 339"/>
                <a:gd name="T17" fmla="*/ 3 h 378"/>
                <a:gd name="T18" fmla="*/ 2 w 339"/>
                <a:gd name="T19" fmla="*/ 3 h 378"/>
                <a:gd name="T20" fmla="*/ 3 w 339"/>
                <a:gd name="T21" fmla="*/ 3 h 378"/>
                <a:gd name="T22" fmla="*/ 5 w 339"/>
                <a:gd name="T23" fmla="*/ 3 h 378"/>
                <a:gd name="T24" fmla="*/ 7 w 339"/>
                <a:gd name="T25" fmla="*/ 3 h 378"/>
                <a:gd name="T26" fmla="*/ 9 w 339"/>
                <a:gd name="T27" fmla="*/ 3 h 378"/>
                <a:gd name="T28" fmla="*/ 11 w 339"/>
                <a:gd name="T29" fmla="*/ 3 h 378"/>
                <a:gd name="T30" fmla="*/ 13 w 339"/>
                <a:gd name="T31" fmla="*/ 5 h 378"/>
                <a:gd name="T32" fmla="*/ 15 w 339"/>
                <a:gd name="T33" fmla="*/ 6 h 378"/>
                <a:gd name="T34" fmla="*/ 17 w 339"/>
                <a:gd name="T35" fmla="*/ 9 h 378"/>
                <a:gd name="T36" fmla="*/ 17 w 339"/>
                <a:gd name="T37" fmla="*/ 11 h 378"/>
                <a:gd name="T38" fmla="*/ 18 w 339"/>
                <a:gd name="T39" fmla="*/ 13 h 378"/>
                <a:gd name="T40" fmla="*/ 18 w 339"/>
                <a:gd name="T41" fmla="*/ 15 h 378"/>
                <a:gd name="T42" fmla="*/ 17 w 339"/>
                <a:gd name="T43" fmla="*/ 19 h 378"/>
                <a:gd name="T44" fmla="*/ 16 w 339"/>
                <a:gd name="T45" fmla="*/ 21 h 378"/>
                <a:gd name="T46" fmla="*/ 15 w 339"/>
                <a:gd name="T47" fmla="*/ 23 h 378"/>
                <a:gd name="T48" fmla="*/ 16 w 339"/>
                <a:gd name="T49" fmla="*/ 23 h 378"/>
                <a:gd name="T50" fmla="*/ 18 w 339"/>
                <a:gd name="T51" fmla="*/ 21 h 378"/>
                <a:gd name="T52" fmla="*/ 20 w 339"/>
                <a:gd name="T53" fmla="*/ 18 h 378"/>
                <a:gd name="T54" fmla="*/ 21 w 339"/>
                <a:gd name="T55" fmla="*/ 14 h 378"/>
                <a:gd name="T56" fmla="*/ 21 w 339"/>
                <a:gd name="T57" fmla="*/ 12 h 378"/>
                <a:gd name="T58" fmla="*/ 20 w 339"/>
                <a:gd name="T59" fmla="*/ 9 h 378"/>
                <a:gd name="T60" fmla="*/ 19 w 339"/>
                <a:gd name="T61" fmla="*/ 6 h 378"/>
                <a:gd name="T62" fmla="*/ 18 w 339"/>
                <a:gd name="T63" fmla="*/ 5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64" name="Freeform 77"/>
            <p:cNvSpPr>
              <a:spLocks/>
            </p:cNvSpPr>
            <p:nvPr/>
          </p:nvSpPr>
          <p:spPr bwMode="auto">
            <a:xfrm>
              <a:off x="661" y="1790"/>
              <a:ext cx="249" cy="250"/>
            </a:xfrm>
            <a:custGeom>
              <a:avLst/>
              <a:gdLst>
                <a:gd name="T0" fmla="*/ 18 w 498"/>
                <a:gd name="T1" fmla="*/ 31 h 500"/>
                <a:gd name="T2" fmla="*/ 21 w 498"/>
                <a:gd name="T3" fmla="*/ 31 h 500"/>
                <a:gd name="T4" fmla="*/ 23 w 498"/>
                <a:gd name="T5" fmla="*/ 30 h 500"/>
                <a:gd name="T6" fmla="*/ 26 w 498"/>
                <a:gd name="T7" fmla="*/ 28 h 500"/>
                <a:gd name="T8" fmla="*/ 28 w 498"/>
                <a:gd name="T9" fmla="*/ 26 h 500"/>
                <a:gd name="T10" fmla="*/ 30 w 498"/>
                <a:gd name="T11" fmla="*/ 23 h 500"/>
                <a:gd name="T12" fmla="*/ 31 w 498"/>
                <a:gd name="T13" fmla="*/ 21 h 500"/>
                <a:gd name="T14" fmla="*/ 31 w 498"/>
                <a:gd name="T15" fmla="*/ 18 h 500"/>
                <a:gd name="T16" fmla="*/ 31 w 498"/>
                <a:gd name="T17" fmla="*/ 15 h 500"/>
                <a:gd name="T18" fmla="*/ 31 w 498"/>
                <a:gd name="T19" fmla="*/ 12 h 500"/>
                <a:gd name="T20" fmla="*/ 30 w 498"/>
                <a:gd name="T21" fmla="*/ 9 h 500"/>
                <a:gd name="T22" fmla="*/ 28 w 498"/>
                <a:gd name="T23" fmla="*/ 6 h 500"/>
                <a:gd name="T24" fmla="*/ 26 w 498"/>
                <a:gd name="T25" fmla="*/ 4 h 500"/>
                <a:gd name="T26" fmla="*/ 23 w 498"/>
                <a:gd name="T27" fmla="*/ 2 h 500"/>
                <a:gd name="T28" fmla="*/ 21 w 498"/>
                <a:gd name="T29" fmla="*/ 1 h 500"/>
                <a:gd name="T30" fmla="*/ 18 w 498"/>
                <a:gd name="T31" fmla="*/ 1 h 500"/>
                <a:gd name="T32" fmla="*/ 14 w 498"/>
                <a:gd name="T33" fmla="*/ 1 h 500"/>
                <a:gd name="T34" fmla="*/ 11 w 498"/>
                <a:gd name="T35" fmla="*/ 1 h 500"/>
                <a:gd name="T36" fmla="*/ 9 w 498"/>
                <a:gd name="T37" fmla="*/ 2 h 500"/>
                <a:gd name="T38" fmla="*/ 6 w 498"/>
                <a:gd name="T39" fmla="*/ 4 h 500"/>
                <a:gd name="T40" fmla="*/ 4 w 498"/>
                <a:gd name="T41" fmla="*/ 6 h 500"/>
                <a:gd name="T42" fmla="*/ 2 w 498"/>
                <a:gd name="T43" fmla="*/ 9 h 500"/>
                <a:gd name="T44" fmla="*/ 1 w 498"/>
                <a:gd name="T45" fmla="*/ 11 h 500"/>
                <a:gd name="T46" fmla="*/ 1 w 498"/>
                <a:gd name="T47" fmla="*/ 15 h 500"/>
                <a:gd name="T48" fmla="*/ 1 w 498"/>
                <a:gd name="T49" fmla="*/ 18 h 500"/>
                <a:gd name="T50" fmla="*/ 1 w 498"/>
                <a:gd name="T51" fmla="*/ 21 h 500"/>
                <a:gd name="T52" fmla="*/ 2 w 498"/>
                <a:gd name="T53" fmla="*/ 23 h 500"/>
                <a:gd name="T54" fmla="*/ 4 w 498"/>
                <a:gd name="T55" fmla="*/ 26 h 500"/>
                <a:gd name="T56" fmla="*/ 6 w 498"/>
                <a:gd name="T57" fmla="*/ 28 h 500"/>
                <a:gd name="T58" fmla="*/ 9 w 498"/>
                <a:gd name="T59" fmla="*/ 30 h 500"/>
                <a:gd name="T60" fmla="*/ 11 w 498"/>
                <a:gd name="T61" fmla="*/ 31 h 500"/>
                <a:gd name="T62" fmla="*/ 14 w 498"/>
                <a:gd name="T63" fmla="*/ 3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65" name="Freeform 78"/>
            <p:cNvSpPr>
              <a:spLocks/>
            </p:cNvSpPr>
            <p:nvPr/>
          </p:nvSpPr>
          <p:spPr bwMode="auto">
            <a:xfrm>
              <a:off x="685" y="1814"/>
              <a:ext cx="200" cy="201"/>
            </a:xfrm>
            <a:custGeom>
              <a:avLst/>
              <a:gdLst>
                <a:gd name="T0" fmla="*/ 0 w 401"/>
                <a:gd name="T1" fmla="*/ 12 h 400"/>
                <a:gd name="T2" fmla="*/ 0 w 401"/>
                <a:gd name="T3" fmla="*/ 9 h 400"/>
                <a:gd name="T4" fmla="*/ 1 w 401"/>
                <a:gd name="T5" fmla="*/ 7 h 400"/>
                <a:gd name="T6" fmla="*/ 2 w 401"/>
                <a:gd name="T7" fmla="*/ 5 h 400"/>
                <a:gd name="T8" fmla="*/ 4 w 401"/>
                <a:gd name="T9" fmla="*/ 3 h 400"/>
                <a:gd name="T10" fmla="*/ 6 w 401"/>
                <a:gd name="T11" fmla="*/ 2 h 400"/>
                <a:gd name="T12" fmla="*/ 8 w 401"/>
                <a:gd name="T13" fmla="*/ 1 h 400"/>
                <a:gd name="T14" fmla="*/ 11 w 401"/>
                <a:gd name="T15" fmla="*/ 1 h 400"/>
                <a:gd name="T16" fmla="*/ 13 w 401"/>
                <a:gd name="T17" fmla="*/ 1 h 400"/>
                <a:gd name="T18" fmla="*/ 16 w 401"/>
                <a:gd name="T19" fmla="*/ 1 h 400"/>
                <a:gd name="T20" fmla="*/ 18 w 401"/>
                <a:gd name="T21" fmla="*/ 2 h 400"/>
                <a:gd name="T22" fmla="*/ 20 w 401"/>
                <a:gd name="T23" fmla="*/ 3 h 400"/>
                <a:gd name="T24" fmla="*/ 22 w 401"/>
                <a:gd name="T25" fmla="*/ 5 h 400"/>
                <a:gd name="T26" fmla="*/ 23 w 401"/>
                <a:gd name="T27" fmla="*/ 7 h 400"/>
                <a:gd name="T28" fmla="*/ 24 w 401"/>
                <a:gd name="T29" fmla="*/ 9 h 400"/>
                <a:gd name="T30" fmla="*/ 25 w 401"/>
                <a:gd name="T31" fmla="*/ 12 h 400"/>
                <a:gd name="T32" fmla="*/ 25 w 401"/>
                <a:gd name="T33" fmla="*/ 14 h 400"/>
                <a:gd name="T34" fmla="*/ 24 w 401"/>
                <a:gd name="T35" fmla="*/ 17 h 400"/>
                <a:gd name="T36" fmla="*/ 23 w 401"/>
                <a:gd name="T37" fmla="*/ 19 h 400"/>
                <a:gd name="T38" fmla="*/ 22 w 401"/>
                <a:gd name="T39" fmla="*/ 21 h 400"/>
                <a:gd name="T40" fmla="*/ 20 w 401"/>
                <a:gd name="T41" fmla="*/ 23 h 400"/>
                <a:gd name="T42" fmla="*/ 18 w 401"/>
                <a:gd name="T43" fmla="*/ 24 h 400"/>
                <a:gd name="T44" fmla="*/ 16 w 401"/>
                <a:gd name="T45" fmla="*/ 25 h 400"/>
                <a:gd name="T46" fmla="*/ 13 w 401"/>
                <a:gd name="T47" fmla="*/ 26 h 400"/>
                <a:gd name="T48" fmla="*/ 11 w 401"/>
                <a:gd name="T49" fmla="*/ 26 h 400"/>
                <a:gd name="T50" fmla="*/ 8 w 401"/>
                <a:gd name="T51" fmla="*/ 25 h 400"/>
                <a:gd name="T52" fmla="*/ 6 w 401"/>
                <a:gd name="T53" fmla="*/ 24 h 400"/>
                <a:gd name="T54" fmla="*/ 4 w 401"/>
                <a:gd name="T55" fmla="*/ 23 h 400"/>
                <a:gd name="T56" fmla="*/ 2 w 401"/>
                <a:gd name="T57" fmla="*/ 21 h 400"/>
                <a:gd name="T58" fmla="*/ 1 w 401"/>
                <a:gd name="T59" fmla="*/ 19 h 400"/>
                <a:gd name="T60" fmla="*/ 0 w 401"/>
                <a:gd name="T61" fmla="*/ 17 h 400"/>
                <a:gd name="T62" fmla="*/ 0 w 401"/>
                <a:gd name="T63" fmla="*/ 14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66" name="Freeform 79"/>
            <p:cNvSpPr>
              <a:spLocks/>
            </p:cNvSpPr>
            <p:nvPr/>
          </p:nvSpPr>
          <p:spPr bwMode="auto">
            <a:xfrm>
              <a:off x="705" y="1814"/>
              <a:ext cx="180" cy="181"/>
            </a:xfrm>
            <a:custGeom>
              <a:avLst/>
              <a:gdLst>
                <a:gd name="T0" fmla="*/ 17 w 361"/>
                <a:gd name="T1" fmla="*/ 3 h 361"/>
                <a:gd name="T2" fmla="*/ 15 w 361"/>
                <a:gd name="T3" fmla="*/ 2 h 361"/>
                <a:gd name="T4" fmla="*/ 13 w 361"/>
                <a:gd name="T5" fmla="*/ 1 h 361"/>
                <a:gd name="T6" fmla="*/ 11 w 361"/>
                <a:gd name="T7" fmla="*/ 1 h 361"/>
                <a:gd name="T8" fmla="*/ 8 w 361"/>
                <a:gd name="T9" fmla="*/ 1 h 361"/>
                <a:gd name="T10" fmla="*/ 6 w 361"/>
                <a:gd name="T11" fmla="*/ 1 h 361"/>
                <a:gd name="T12" fmla="*/ 4 w 361"/>
                <a:gd name="T13" fmla="*/ 2 h 361"/>
                <a:gd name="T14" fmla="*/ 2 w 361"/>
                <a:gd name="T15" fmla="*/ 3 h 361"/>
                <a:gd name="T16" fmla="*/ 0 w 361"/>
                <a:gd name="T17" fmla="*/ 4 h 361"/>
                <a:gd name="T18" fmla="*/ 0 w 361"/>
                <a:gd name="T19" fmla="*/ 5 h 361"/>
                <a:gd name="T20" fmla="*/ 0 w 361"/>
                <a:gd name="T21" fmla="*/ 5 h 361"/>
                <a:gd name="T22" fmla="*/ 2 w 361"/>
                <a:gd name="T23" fmla="*/ 4 h 361"/>
                <a:gd name="T24" fmla="*/ 4 w 361"/>
                <a:gd name="T25" fmla="*/ 3 h 361"/>
                <a:gd name="T26" fmla="*/ 6 w 361"/>
                <a:gd name="T27" fmla="*/ 3 h 361"/>
                <a:gd name="T28" fmla="*/ 8 w 361"/>
                <a:gd name="T29" fmla="*/ 3 h 361"/>
                <a:gd name="T30" fmla="*/ 11 w 361"/>
                <a:gd name="T31" fmla="*/ 4 h 361"/>
                <a:gd name="T32" fmla="*/ 13 w 361"/>
                <a:gd name="T33" fmla="*/ 4 h 361"/>
                <a:gd name="T34" fmla="*/ 15 w 361"/>
                <a:gd name="T35" fmla="*/ 6 h 361"/>
                <a:gd name="T36" fmla="*/ 17 w 361"/>
                <a:gd name="T37" fmla="*/ 8 h 361"/>
                <a:gd name="T38" fmla="*/ 18 w 361"/>
                <a:gd name="T39" fmla="*/ 10 h 361"/>
                <a:gd name="T40" fmla="*/ 19 w 361"/>
                <a:gd name="T41" fmla="*/ 12 h 361"/>
                <a:gd name="T42" fmla="*/ 19 w 361"/>
                <a:gd name="T43" fmla="*/ 14 h 361"/>
                <a:gd name="T44" fmla="*/ 19 w 361"/>
                <a:gd name="T45" fmla="*/ 17 h 361"/>
                <a:gd name="T46" fmla="*/ 19 w 361"/>
                <a:gd name="T47" fmla="*/ 19 h 361"/>
                <a:gd name="T48" fmla="*/ 19 w 361"/>
                <a:gd name="T49" fmla="*/ 21 h 361"/>
                <a:gd name="T50" fmla="*/ 18 w 361"/>
                <a:gd name="T51" fmla="*/ 22 h 361"/>
                <a:gd name="T52" fmla="*/ 18 w 361"/>
                <a:gd name="T53" fmla="*/ 22 h 361"/>
                <a:gd name="T54" fmla="*/ 20 w 361"/>
                <a:gd name="T55" fmla="*/ 20 h 361"/>
                <a:gd name="T56" fmla="*/ 21 w 361"/>
                <a:gd name="T57" fmla="*/ 17 h 361"/>
                <a:gd name="T58" fmla="*/ 22 w 361"/>
                <a:gd name="T59" fmla="*/ 14 h 361"/>
                <a:gd name="T60" fmla="*/ 22 w 361"/>
                <a:gd name="T61" fmla="*/ 12 h 361"/>
                <a:gd name="T62" fmla="*/ 22 w 361"/>
                <a:gd name="T63" fmla="*/ 9 h 361"/>
                <a:gd name="T64" fmla="*/ 21 w 361"/>
                <a:gd name="T65" fmla="*/ 7 h 361"/>
                <a:gd name="T66" fmla="*/ 19 w 361"/>
                <a:gd name="T67" fmla="*/ 5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grpSp>
      <p:grpSp>
        <p:nvGrpSpPr>
          <p:cNvPr id="9220" name="Group 61"/>
          <p:cNvGrpSpPr>
            <a:grpSpLocks/>
          </p:cNvGrpSpPr>
          <p:nvPr/>
        </p:nvGrpSpPr>
        <p:grpSpPr bwMode="auto">
          <a:xfrm>
            <a:off x="5221288" y="1030288"/>
            <a:ext cx="319087" cy="355600"/>
            <a:chOff x="410" y="1186"/>
            <a:chExt cx="745" cy="919"/>
          </a:xfrm>
        </p:grpSpPr>
        <p:sp>
          <p:nvSpPr>
            <p:cNvPr id="9331" name="Freeform 62"/>
            <p:cNvSpPr>
              <a:spLocks/>
            </p:cNvSpPr>
            <p:nvPr/>
          </p:nvSpPr>
          <p:spPr bwMode="auto">
            <a:xfrm>
              <a:off x="410" y="1186"/>
              <a:ext cx="745" cy="919"/>
            </a:xfrm>
            <a:custGeom>
              <a:avLst/>
              <a:gdLst>
                <a:gd name="T0" fmla="*/ 94 w 1489"/>
                <a:gd name="T1" fmla="*/ 42 h 1836"/>
                <a:gd name="T2" fmla="*/ 73 w 1489"/>
                <a:gd name="T3" fmla="*/ 30 h 1836"/>
                <a:gd name="T4" fmla="*/ 78 w 1489"/>
                <a:gd name="T5" fmla="*/ 25 h 1836"/>
                <a:gd name="T6" fmla="*/ 82 w 1489"/>
                <a:gd name="T7" fmla="*/ 22 h 1836"/>
                <a:gd name="T8" fmla="*/ 86 w 1489"/>
                <a:gd name="T9" fmla="*/ 20 h 1836"/>
                <a:gd name="T10" fmla="*/ 88 w 1489"/>
                <a:gd name="T11" fmla="*/ 20 h 1836"/>
                <a:gd name="T12" fmla="*/ 90 w 1489"/>
                <a:gd name="T13" fmla="*/ 20 h 1836"/>
                <a:gd name="T14" fmla="*/ 72 w 1489"/>
                <a:gd name="T15" fmla="*/ 8 h 1836"/>
                <a:gd name="T16" fmla="*/ 23 w 1489"/>
                <a:gd name="T17" fmla="*/ 8 h 1836"/>
                <a:gd name="T18" fmla="*/ 4 w 1489"/>
                <a:gd name="T19" fmla="*/ 20 h 1836"/>
                <a:gd name="T20" fmla="*/ 6 w 1489"/>
                <a:gd name="T21" fmla="*/ 20 h 1836"/>
                <a:gd name="T22" fmla="*/ 8 w 1489"/>
                <a:gd name="T23" fmla="*/ 20 h 1836"/>
                <a:gd name="T24" fmla="*/ 12 w 1489"/>
                <a:gd name="T25" fmla="*/ 22 h 1836"/>
                <a:gd name="T26" fmla="*/ 17 w 1489"/>
                <a:gd name="T27" fmla="*/ 25 h 1836"/>
                <a:gd name="T28" fmla="*/ 21 w 1489"/>
                <a:gd name="T29" fmla="*/ 30 h 1836"/>
                <a:gd name="T30" fmla="*/ 22 w 1489"/>
                <a:gd name="T31" fmla="*/ 33 h 1836"/>
                <a:gd name="T32" fmla="*/ 23 w 1489"/>
                <a:gd name="T33" fmla="*/ 42 h 1836"/>
                <a:gd name="T34" fmla="*/ 4 w 1489"/>
                <a:gd name="T35" fmla="*/ 55 h 1836"/>
                <a:gd name="T36" fmla="*/ 6 w 1489"/>
                <a:gd name="T37" fmla="*/ 55 h 1836"/>
                <a:gd name="T38" fmla="*/ 8 w 1489"/>
                <a:gd name="T39" fmla="*/ 55 h 1836"/>
                <a:gd name="T40" fmla="*/ 12 w 1489"/>
                <a:gd name="T41" fmla="*/ 56 h 1836"/>
                <a:gd name="T42" fmla="*/ 17 w 1489"/>
                <a:gd name="T43" fmla="*/ 60 h 1836"/>
                <a:gd name="T44" fmla="*/ 21 w 1489"/>
                <a:gd name="T45" fmla="*/ 65 h 1836"/>
                <a:gd name="T46" fmla="*/ 22 w 1489"/>
                <a:gd name="T47" fmla="*/ 68 h 1836"/>
                <a:gd name="T48" fmla="*/ 23 w 1489"/>
                <a:gd name="T49" fmla="*/ 76 h 1836"/>
                <a:gd name="T50" fmla="*/ 4 w 1489"/>
                <a:gd name="T51" fmla="*/ 88 h 1836"/>
                <a:gd name="T52" fmla="*/ 6 w 1489"/>
                <a:gd name="T53" fmla="*/ 88 h 1836"/>
                <a:gd name="T54" fmla="*/ 8 w 1489"/>
                <a:gd name="T55" fmla="*/ 89 h 1836"/>
                <a:gd name="T56" fmla="*/ 12 w 1489"/>
                <a:gd name="T57" fmla="*/ 90 h 1836"/>
                <a:gd name="T58" fmla="*/ 17 w 1489"/>
                <a:gd name="T59" fmla="*/ 93 h 1836"/>
                <a:gd name="T60" fmla="*/ 21 w 1489"/>
                <a:gd name="T61" fmla="*/ 99 h 1836"/>
                <a:gd name="T62" fmla="*/ 22 w 1489"/>
                <a:gd name="T63" fmla="*/ 101 h 1836"/>
                <a:gd name="T64" fmla="*/ 23 w 1489"/>
                <a:gd name="T65" fmla="*/ 115 h 1836"/>
                <a:gd name="T66" fmla="*/ 73 w 1489"/>
                <a:gd name="T67" fmla="*/ 98 h 1836"/>
                <a:gd name="T68" fmla="*/ 78 w 1489"/>
                <a:gd name="T69" fmla="*/ 93 h 1836"/>
                <a:gd name="T70" fmla="*/ 82 w 1489"/>
                <a:gd name="T71" fmla="*/ 90 h 1836"/>
                <a:gd name="T72" fmla="*/ 86 w 1489"/>
                <a:gd name="T73" fmla="*/ 89 h 1836"/>
                <a:gd name="T74" fmla="*/ 88 w 1489"/>
                <a:gd name="T75" fmla="*/ 88 h 1836"/>
                <a:gd name="T76" fmla="*/ 90 w 1489"/>
                <a:gd name="T77" fmla="*/ 88 h 1836"/>
                <a:gd name="T78" fmla="*/ 72 w 1489"/>
                <a:gd name="T79" fmla="*/ 76 h 1836"/>
                <a:gd name="T80" fmla="*/ 75 w 1489"/>
                <a:gd name="T81" fmla="*/ 62 h 1836"/>
                <a:gd name="T82" fmla="*/ 79 w 1489"/>
                <a:gd name="T83" fmla="*/ 58 h 1836"/>
                <a:gd name="T84" fmla="*/ 83 w 1489"/>
                <a:gd name="T85" fmla="*/ 56 h 1836"/>
                <a:gd name="T86" fmla="*/ 87 w 1489"/>
                <a:gd name="T87" fmla="*/ 55 h 1836"/>
                <a:gd name="T88" fmla="*/ 89 w 1489"/>
                <a:gd name="T89" fmla="*/ 55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32" name="Freeform 63"/>
            <p:cNvSpPr>
              <a:spLocks/>
            </p:cNvSpPr>
            <p:nvPr/>
          </p:nvSpPr>
          <p:spPr bwMode="auto">
            <a:xfrm>
              <a:off x="426" y="1203"/>
              <a:ext cx="712" cy="885"/>
            </a:xfrm>
            <a:custGeom>
              <a:avLst/>
              <a:gdLst>
                <a:gd name="T0" fmla="*/ 89 w 1423"/>
                <a:gd name="T1" fmla="*/ 41 h 1772"/>
                <a:gd name="T2" fmla="*/ 69 w 1423"/>
                <a:gd name="T3" fmla="*/ 26 h 1772"/>
                <a:gd name="T4" fmla="*/ 74 w 1423"/>
                <a:gd name="T5" fmla="*/ 20 h 1772"/>
                <a:gd name="T6" fmla="*/ 79 w 1423"/>
                <a:gd name="T7" fmla="*/ 17 h 1772"/>
                <a:gd name="T8" fmla="*/ 83 w 1423"/>
                <a:gd name="T9" fmla="*/ 15 h 1772"/>
                <a:gd name="T10" fmla="*/ 86 w 1423"/>
                <a:gd name="T11" fmla="*/ 15 h 1772"/>
                <a:gd name="T12" fmla="*/ 88 w 1423"/>
                <a:gd name="T13" fmla="*/ 15 h 1772"/>
                <a:gd name="T14" fmla="*/ 68 w 1423"/>
                <a:gd name="T15" fmla="*/ 7 h 1772"/>
                <a:gd name="T16" fmla="*/ 23 w 1423"/>
                <a:gd name="T17" fmla="*/ 7 h 1772"/>
                <a:gd name="T18" fmla="*/ 2 w 1423"/>
                <a:gd name="T19" fmla="*/ 15 h 1772"/>
                <a:gd name="T20" fmla="*/ 4 w 1423"/>
                <a:gd name="T21" fmla="*/ 15 h 1772"/>
                <a:gd name="T22" fmla="*/ 7 w 1423"/>
                <a:gd name="T23" fmla="*/ 15 h 1772"/>
                <a:gd name="T24" fmla="*/ 11 w 1423"/>
                <a:gd name="T25" fmla="*/ 17 h 1772"/>
                <a:gd name="T26" fmla="*/ 16 w 1423"/>
                <a:gd name="T27" fmla="*/ 20 h 1772"/>
                <a:gd name="T28" fmla="*/ 21 w 1423"/>
                <a:gd name="T29" fmla="*/ 26 h 1772"/>
                <a:gd name="T30" fmla="*/ 22 w 1423"/>
                <a:gd name="T31" fmla="*/ 29 h 1772"/>
                <a:gd name="T32" fmla="*/ 23 w 1423"/>
                <a:gd name="T33" fmla="*/ 41 h 1772"/>
                <a:gd name="T34" fmla="*/ 2 w 1423"/>
                <a:gd name="T35" fmla="*/ 50 h 1772"/>
                <a:gd name="T36" fmla="*/ 4 w 1423"/>
                <a:gd name="T37" fmla="*/ 50 h 1772"/>
                <a:gd name="T38" fmla="*/ 7 w 1423"/>
                <a:gd name="T39" fmla="*/ 50 h 1772"/>
                <a:gd name="T40" fmla="*/ 11 w 1423"/>
                <a:gd name="T41" fmla="*/ 52 h 1772"/>
                <a:gd name="T42" fmla="*/ 16 w 1423"/>
                <a:gd name="T43" fmla="*/ 55 h 1772"/>
                <a:gd name="T44" fmla="*/ 21 w 1423"/>
                <a:gd name="T45" fmla="*/ 61 h 1772"/>
                <a:gd name="T46" fmla="*/ 22 w 1423"/>
                <a:gd name="T47" fmla="*/ 64 h 1772"/>
                <a:gd name="T48" fmla="*/ 23 w 1423"/>
                <a:gd name="T49" fmla="*/ 75 h 1772"/>
                <a:gd name="T50" fmla="*/ 2 w 1423"/>
                <a:gd name="T51" fmla="*/ 83 h 1772"/>
                <a:gd name="T52" fmla="*/ 4 w 1423"/>
                <a:gd name="T53" fmla="*/ 83 h 1772"/>
                <a:gd name="T54" fmla="*/ 7 w 1423"/>
                <a:gd name="T55" fmla="*/ 84 h 1772"/>
                <a:gd name="T56" fmla="*/ 11 w 1423"/>
                <a:gd name="T57" fmla="*/ 85 h 1772"/>
                <a:gd name="T58" fmla="*/ 16 w 1423"/>
                <a:gd name="T59" fmla="*/ 89 h 1772"/>
                <a:gd name="T60" fmla="*/ 21 w 1423"/>
                <a:gd name="T61" fmla="*/ 95 h 1772"/>
                <a:gd name="T62" fmla="*/ 22 w 1423"/>
                <a:gd name="T63" fmla="*/ 98 h 1772"/>
                <a:gd name="T64" fmla="*/ 23 w 1423"/>
                <a:gd name="T65" fmla="*/ 110 h 1772"/>
                <a:gd name="T66" fmla="*/ 69 w 1423"/>
                <a:gd name="T67" fmla="*/ 94 h 1772"/>
                <a:gd name="T68" fmla="*/ 74 w 1423"/>
                <a:gd name="T69" fmla="*/ 89 h 1772"/>
                <a:gd name="T70" fmla="*/ 79 w 1423"/>
                <a:gd name="T71" fmla="*/ 85 h 1772"/>
                <a:gd name="T72" fmla="*/ 83 w 1423"/>
                <a:gd name="T73" fmla="*/ 84 h 1772"/>
                <a:gd name="T74" fmla="*/ 86 w 1423"/>
                <a:gd name="T75" fmla="*/ 83 h 1772"/>
                <a:gd name="T76" fmla="*/ 88 w 1423"/>
                <a:gd name="T77" fmla="*/ 83 h 1772"/>
                <a:gd name="T78" fmla="*/ 68 w 1423"/>
                <a:gd name="T79" fmla="*/ 75 h 1772"/>
                <a:gd name="T80" fmla="*/ 71 w 1423"/>
                <a:gd name="T81" fmla="*/ 58 h 1772"/>
                <a:gd name="T82" fmla="*/ 76 w 1423"/>
                <a:gd name="T83" fmla="*/ 54 h 1772"/>
                <a:gd name="T84" fmla="*/ 81 w 1423"/>
                <a:gd name="T85" fmla="*/ 51 h 1772"/>
                <a:gd name="T86" fmla="*/ 84 w 1423"/>
                <a:gd name="T87" fmla="*/ 50 h 1772"/>
                <a:gd name="T88" fmla="*/ 87 w 1423"/>
                <a:gd name="T89" fmla="*/ 5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33" name="Freeform 64"/>
            <p:cNvSpPr>
              <a:spLocks/>
            </p:cNvSpPr>
            <p:nvPr/>
          </p:nvSpPr>
          <p:spPr bwMode="auto">
            <a:xfrm>
              <a:off x="967" y="1563"/>
              <a:ext cx="147" cy="102"/>
            </a:xfrm>
            <a:custGeom>
              <a:avLst/>
              <a:gdLst>
                <a:gd name="T0" fmla="*/ 18 w 294"/>
                <a:gd name="T1" fmla="*/ 0 h 205"/>
                <a:gd name="T2" fmla="*/ 18 w 294"/>
                <a:gd name="T3" fmla="*/ 1 h 205"/>
                <a:gd name="T4" fmla="*/ 18 w 294"/>
                <a:gd name="T5" fmla="*/ 2 h 205"/>
                <a:gd name="T6" fmla="*/ 17 w 294"/>
                <a:gd name="T7" fmla="*/ 2 h 205"/>
                <a:gd name="T8" fmla="*/ 15 w 294"/>
                <a:gd name="T9" fmla="*/ 2 h 205"/>
                <a:gd name="T10" fmla="*/ 14 w 294"/>
                <a:gd name="T11" fmla="*/ 2 h 205"/>
                <a:gd name="T12" fmla="*/ 13 w 294"/>
                <a:gd name="T13" fmla="*/ 2 h 205"/>
                <a:gd name="T14" fmla="*/ 12 w 294"/>
                <a:gd name="T15" fmla="*/ 2 h 205"/>
                <a:gd name="T16" fmla="*/ 11 w 294"/>
                <a:gd name="T17" fmla="*/ 3 h 205"/>
                <a:gd name="T18" fmla="*/ 10 w 294"/>
                <a:gd name="T19" fmla="*/ 3 h 205"/>
                <a:gd name="T20" fmla="*/ 9 w 294"/>
                <a:gd name="T21" fmla="*/ 4 h 205"/>
                <a:gd name="T22" fmla="*/ 7 w 294"/>
                <a:gd name="T23" fmla="*/ 5 h 205"/>
                <a:gd name="T24" fmla="*/ 6 w 294"/>
                <a:gd name="T25" fmla="*/ 6 h 205"/>
                <a:gd name="T26" fmla="*/ 5 w 294"/>
                <a:gd name="T27" fmla="*/ 7 h 205"/>
                <a:gd name="T28" fmla="*/ 3 w 294"/>
                <a:gd name="T29" fmla="*/ 8 h 205"/>
                <a:gd name="T30" fmla="*/ 2 w 294"/>
                <a:gd name="T31" fmla="*/ 9 h 205"/>
                <a:gd name="T32" fmla="*/ 1 w 294"/>
                <a:gd name="T33" fmla="*/ 11 h 205"/>
                <a:gd name="T34" fmla="*/ 0 w 294"/>
                <a:gd name="T35" fmla="*/ 12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34" name="Freeform 65"/>
            <p:cNvSpPr>
              <a:spLocks/>
            </p:cNvSpPr>
            <p:nvPr/>
          </p:nvSpPr>
          <p:spPr bwMode="auto">
            <a:xfrm>
              <a:off x="967" y="1284"/>
              <a:ext cx="147" cy="103"/>
            </a:xfrm>
            <a:custGeom>
              <a:avLst/>
              <a:gdLst>
                <a:gd name="T0" fmla="*/ 18 w 294"/>
                <a:gd name="T1" fmla="*/ 0 h 205"/>
                <a:gd name="T2" fmla="*/ 18 w 294"/>
                <a:gd name="T3" fmla="*/ 2 h 205"/>
                <a:gd name="T4" fmla="*/ 18 w 294"/>
                <a:gd name="T5" fmla="*/ 2 h 205"/>
                <a:gd name="T6" fmla="*/ 17 w 294"/>
                <a:gd name="T7" fmla="*/ 3 h 205"/>
                <a:gd name="T8" fmla="*/ 15 w 294"/>
                <a:gd name="T9" fmla="*/ 3 h 205"/>
                <a:gd name="T10" fmla="*/ 14 w 294"/>
                <a:gd name="T11" fmla="*/ 3 h 205"/>
                <a:gd name="T12" fmla="*/ 13 w 294"/>
                <a:gd name="T13" fmla="*/ 3 h 205"/>
                <a:gd name="T14" fmla="*/ 12 w 294"/>
                <a:gd name="T15" fmla="*/ 3 h 205"/>
                <a:gd name="T16" fmla="*/ 11 w 294"/>
                <a:gd name="T17" fmla="*/ 4 h 205"/>
                <a:gd name="T18" fmla="*/ 10 w 294"/>
                <a:gd name="T19" fmla="*/ 4 h 205"/>
                <a:gd name="T20" fmla="*/ 9 w 294"/>
                <a:gd name="T21" fmla="*/ 5 h 205"/>
                <a:gd name="T22" fmla="*/ 7 w 294"/>
                <a:gd name="T23" fmla="*/ 6 h 205"/>
                <a:gd name="T24" fmla="*/ 6 w 294"/>
                <a:gd name="T25" fmla="*/ 7 h 205"/>
                <a:gd name="T26" fmla="*/ 5 w 294"/>
                <a:gd name="T27" fmla="*/ 8 h 205"/>
                <a:gd name="T28" fmla="*/ 3 w 294"/>
                <a:gd name="T29" fmla="*/ 9 h 205"/>
                <a:gd name="T30" fmla="*/ 2 w 294"/>
                <a:gd name="T31" fmla="*/ 10 h 205"/>
                <a:gd name="T32" fmla="*/ 1 w 294"/>
                <a:gd name="T33" fmla="*/ 12 h 205"/>
                <a:gd name="T34" fmla="*/ 0 w 294"/>
                <a:gd name="T35" fmla="*/ 13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35" name="Freeform 66"/>
            <p:cNvSpPr>
              <a:spLocks/>
            </p:cNvSpPr>
            <p:nvPr/>
          </p:nvSpPr>
          <p:spPr bwMode="auto">
            <a:xfrm>
              <a:off x="451" y="1284"/>
              <a:ext cx="153" cy="111"/>
            </a:xfrm>
            <a:custGeom>
              <a:avLst/>
              <a:gdLst>
                <a:gd name="T0" fmla="*/ 0 w 306"/>
                <a:gd name="T1" fmla="*/ 2 h 221"/>
                <a:gd name="T2" fmla="*/ 0 w 306"/>
                <a:gd name="T3" fmla="*/ 0 h 221"/>
                <a:gd name="T4" fmla="*/ 19 w 306"/>
                <a:gd name="T5" fmla="*/ 0 h 221"/>
                <a:gd name="T6" fmla="*/ 19 w 306"/>
                <a:gd name="T7" fmla="*/ 14 h 221"/>
                <a:gd name="T8" fmla="*/ 18 w 306"/>
                <a:gd name="T9" fmla="*/ 12 h 221"/>
                <a:gd name="T10" fmla="*/ 17 w 306"/>
                <a:gd name="T11" fmla="*/ 11 h 221"/>
                <a:gd name="T12" fmla="*/ 15 w 306"/>
                <a:gd name="T13" fmla="*/ 9 h 221"/>
                <a:gd name="T14" fmla="*/ 13 w 306"/>
                <a:gd name="T15" fmla="*/ 8 h 221"/>
                <a:gd name="T16" fmla="*/ 12 w 306"/>
                <a:gd name="T17" fmla="*/ 7 h 221"/>
                <a:gd name="T18" fmla="*/ 11 w 306"/>
                <a:gd name="T19" fmla="*/ 6 h 221"/>
                <a:gd name="T20" fmla="*/ 10 w 306"/>
                <a:gd name="T21" fmla="*/ 5 h 221"/>
                <a:gd name="T22" fmla="*/ 9 w 306"/>
                <a:gd name="T23" fmla="*/ 5 h 221"/>
                <a:gd name="T24" fmla="*/ 7 w 306"/>
                <a:gd name="T25" fmla="*/ 4 h 221"/>
                <a:gd name="T26" fmla="*/ 5 w 306"/>
                <a:gd name="T27" fmla="*/ 4 h 221"/>
                <a:gd name="T28" fmla="*/ 5 w 306"/>
                <a:gd name="T29" fmla="*/ 3 h 221"/>
                <a:gd name="T30" fmla="*/ 3 w 306"/>
                <a:gd name="T31" fmla="*/ 3 h 221"/>
                <a:gd name="T32" fmla="*/ 2 w 306"/>
                <a:gd name="T33" fmla="*/ 3 h 221"/>
                <a:gd name="T34" fmla="*/ 1 w 306"/>
                <a:gd name="T35" fmla="*/ 3 h 221"/>
                <a:gd name="T36" fmla="*/ 1 w 306"/>
                <a:gd name="T37" fmla="*/ 2 h 221"/>
                <a:gd name="T38" fmla="*/ 0 w 306"/>
                <a:gd name="T39" fmla="*/ 2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36" name="Freeform 67"/>
            <p:cNvSpPr>
              <a:spLocks/>
            </p:cNvSpPr>
            <p:nvPr/>
          </p:nvSpPr>
          <p:spPr bwMode="auto">
            <a:xfrm>
              <a:off x="451" y="1563"/>
              <a:ext cx="153" cy="110"/>
            </a:xfrm>
            <a:custGeom>
              <a:avLst/>
              <a:gdLst>
                <a:gd name="T0" fmla="*/ 0 w 306"/>
                <a:gd name="T1" fmla="*/ 1 h 221"/>
                <a:gd name="T2" fmla="*/ 0 w 306"/>
                <a:gd name="T3" fmla="*/ 0 h 221"/>
                <a:gd name="T4" fmla="*/ 19 w 306"/>
                <a:gd name="T5" fmla="*/ 0 h 221"/>
                <a:gd name="T6" fmla="*/ 19 w 306"/>
                <a:gd name="T7" fmla="*/ 13 h 221"/>
                <a:gd name="T8" fmla="*/ 18 w 306"/>
                <a:gd name="T9" fmla="*/ 12 h 221"/>
                <a:gd name="T10" fmla="*/ 17 w 306"/>
                <a:gd name="T11" fmla="*/ 10 h 221"/>
                <a:gd name="T12" fmla="*/ 15 w 306"/>
                <a:gd name="T13" fmla="*/ 8 h 221"/>
                <a:gd name="T14" fmla="*/ 13 w 306"/>
                <a:gd name="T15" fmla="*/ 7 h 221"/>
                <a:gd name="T16" fmla="*/ 12 w 306"/>
                <a:gd name="T17" fmla="*/ 6 h 221"/>
                <a:gd name="T18" fmla="*/ 11 w 306"/>
                <a:gd name="T19" fmla="*/ 5 h 221"/>
                <a:gd name="T20" fmla="*/ 10 w 306"/>
                <a:gd name="T21" fmla="*/ 4 h 221"/>
                <a:gd name="T22" fmla="*/ 9 w 306"/>
                <a:gd name="T23" fmla="*/ 4 h 221"/>
                <a:gd name="T24" fmla="*/ 7 w 306"/>
                <a:gd name="T25" fmla="*/ 3 h 221"/>
                <a:gd name="T26" fmla="*/ 5 w 306"/>
                <a:gd name="T27" fmla="*/ 3 h 221"/>
                <a:gd name="T28" fmla="*/ 5 w 306"/>
                <a:gd name="T29" fmla="*/ 2 h 221"/>
                <a:gd name="T30" fmla="*/ 3 w 306"/>
                <a:gd name="T31" fmla="*/ 2 h 221"/>
                <a:gd name="T32" fmla="*/ 2 w 306"/>
                <a:gd name="T33" fmla="*/ 2 h 221"/>
                <a:gd name="T34" fmla="*/ 1 w 306"/>
                <a:gd name="T35" fmla="*/ 2 h 221"/>
                <a:gd name="T36" fmla="*/ 1 w 306"/>
                <a:gd name="T37" fmla="*/ 2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37" name="Freeform 68"/>
            <p:cNvSpPr>
              <a:spLocks/>
            </p:cNvSpPr>
            <p:nvPr/>
          </p:nvSpPr>
          <p:spPr bwMode="auto">
            <a:xfrm>
              <a:off x="451" y="1832"/>
              <a:ext cx="153" cy="111"/>
            </a:xfrm>
            <a:custGeom>
              <a:avLst/>
              <a:gdLst>
                <a:gd name="T0" fmla="*/ 0 w 306"/>
                <a:gd name="T1" fmla="*/ 2 h 223"/>
                <a:gd name="T2" fmla="*/ 0 w 306"/>
                <a:gd name="T3" fmla="*/ 0 h 223"/>
                <a:gd name="T4" fmla="*/ 19 w 306"/>
                <a:gd name="T5" fmla="*/ 0 h 223"/>
                <a:gd name="T6" fmla="*/ 19 w 306"/>
                <a:gd name="T7" fmla="*/ 13 h 223"/>
                <a:gd name="T8" fmla="*/ 18 w 306"/>
                <a:gd name="T9" fmla="*/ 12 h 223"/>
                <a:gd name="T10" fmla="*/ 17 w 306"/>
                <a:gd name="T11" fmla="*/ 10 h 223"/>
                <a:gd name="T12" fmla="*/ 15 w 306"/>
                <a:gd name="T13" fmla="*/ 9 h 223"/>
                <a:gd name="T14" fmla="*/ 13 w 306"/>
                <a:gd name="T15" fmla="*/ 7 h 223"/>
                <a:gd name="T16" fmla="*/ 12 w 306"/>
                <a:gd name="T17" fmla="*/ 6 h 223"/>
                <a:gd name="T18" fmla="*/ 11 w 306"/>
                <a:gd name="T19" fmla="*/ 5 h 223"/>
                <a:gd name="T20" fmla="*/ 10 w 306"/>
                <a:gd name="T21" fmla="*/ 4 h 223"/>
                <a:gd name="T22" fmla="*/ 9 w 306"/>
                <a:gd name="T23" fmla="*/ 4 h 223"/>
                <a:gd name="T24" fmla="*/ 7 w 306"/>
                <a:gd name="T25" fmla="*/ 3 h 223"/>
                <a:gd name="T26" fmla="*/ 5 w 306"/>
                <a:gd name="T27" fmla="*/ 3 h 223"/>
                <a:gd name="T28" fmla="*/ 5 w 306"/>
                <a:gd name="T29" fmla="*/ 2 h 223"/>
                <a:gd name="T30" fmla="*/ 3 w 306"/>
                <a:gd name="T31" fmla="*/ 2 h 223"/>
                <a:gd name="T32" fmla="*/ 2 w 306"/>
                <a:gd name="T33" fmla="*/ 2 h 223"/>
                <a:gd name="T34" fmla="*/ 1 w 306"/>
                <a:gd name="T35" fmla="*/ 2 h 223"/>
                <a:gd name="T36" fmla="*/ 1 w 306"/>
                <a:gd name="T37" fmla="*/ 2 h 223"/>
                <a:gd name="T38" fmla="*/ 0 w 306"/>
                <a:gd name="T39" fmla="*/ 2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38" name="Freeform 69"/>
            <p:cNvSpPr>
              <a:spLocks/>
            </p:cNvSpPr>
            <p:nvPr/>
          </p:nvSpPr>
          <p:spPr bwMode="auto">
            <a:xfrm>
              <a:off x="967" y="1832"/>
              <a:ext cx="147" cy="103"/>
            </a:xfrm>
            <a:custGeom>
              <a:avLst/>
              <a:gdLst>
                <a:gd name="T0" fmla="*/ 18 w 294"/>
                <a:gd name="T1" fmla="*/ 0 h 205"/>
                <a:gd name="T2" fmla="*/ 18 w 294"/>
                <a:gd name="T3" fmla="*/ 3 h 205"/>
                <a:gd name="T4" fmla="*/ 18 w 294"/>
                <a:gd name="T5" fmla="*/ 3 h 205"/>
                <a:gd name="T6" fmla="*/ 17 w 294"/>
                <a:gd name="T7" fmla="*/ 3 h 205"/>
                <a:gd name="T8" fmla="*/ 15 w 294"/>
                <a:gd name="T9" fmla="*/ 3 h 205"/>
                <a:gd name="T10" fmla="*/ 14 w 294"/>
                <a:gd name="T11" fmla="*/ 3 h 205"/>
                <a:gd name="T12" fmla="*/ 13 w 294"/>
                <a:gd name="T13" fmla="*/ 3 h 205"/>
                <a:gd name="T14" fmla="*/ 12 w 294"/>
                <a:gd name="T15" fmla="*/ 4 h 205"/>
                <a:gd name="T16" fmla="*/ 11 w 294"/>
                <a:gd name="T17" fmla="*/ 4 h 205"/>
                <a:gd name="T18" fmla="*/ 10 w 294"/>
                <a:gd name="T19" fmla="*/ 4 h 205"/>
                <a:gd name="T20" fmla="*/ 9 w 294"/>
                <a:gd name="T21" fmla="*/ 5 h 205"/>
                <a:gd name="T22" fmla="*/ 7 w 294"/>
                <a:gd name="T23" fmla="*/ 6 h 205"/>
                <a:gd name="T24" fmla="*/ 6 w 294"/>
                <a:gd name="T25" fmla="*/ 7 h 205"/>
                <a:gd name="T26" fmla="*/ 5 w 294"/>
                <a:gd name="T27" fmla="*/ 8 h 205"/>
                <a:gd name="T28" fmla="*/ 3 w 294"/>
                <a:gd name="T29" fmla="*/ 9 h 205"/>
                <a:gd name="T30" fmla="*/ 2 w 294"/>
                <a:gd name="T31" fmla="*/ 10 h 205"/>
                <a:gd name="T32" fmla="*/ 1 w 294"/>
                <a:gd name="T33" fmla="*/ 12 h 205"/>
                <a:gd name="T34" fmla="*/ 0 w 294"/>
                <a:gd name="T35" fmla="*/ 13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39"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40" name="Freeform 71"/>
            <p:cNvSpPr>
              <a:spLocks/>
            </p:cNvSpPr>
            <p:nvPr/>
          </p:nvSpPr>
          <p:spPr bwMode="auto">
            <a:xfrm>
              <a:off x="661" y="1243"/>
              <a:ext cx="249" cy="250"/>
            </a:xfrm>
            <a:custGeom>
              <a:avLst/>
              <a:gdLst>
                <a:gd name="T0" fmla="*/ 18 w 498"/>
                <a:gd name="T1" fmla="*/ 31 h 500"/>
                <a:gd name="T2" fmla="*/ 21 w 498"/>
                <a:gd name="T3" fmla="*/ 31 h 500"/>
                <a:gd name="T4" fmla="*/ 23 w 498"/>
                <a:gd name="T5" fmla="*/ 30 h 500"/>
                <a:gd name="T6" fmla="*/ 26 w 498"/>
                <a:gd name="T7" fmla="*/ 28 h 500"/>
                <a:gd name="T8" fmla="*/ 28 w 498"/>
                <a:gd name="T9" fmla="*/ 26 h 500"/>
                <a:gd name="T10" fmla="*/ 30 w 498"/>
                <a:gd name="T11" fmla="*/ 23 h 500"/>
                <a:gd name="T12" fmla="*/ 31 w 498"/>
                <a:gd name="T13" fmla="*/ 21 h 500"/>
                <a:gd name="T14" fmla="*/ 31 w 498"/>
                <a:gd name="T15" fmla="*/ 18 h 500"/>
                <a:gd name="T16" fmla="*/ 31 w 498"/>
                <a:gd name="T17" fmla="*/ 14 h 500"/>
                <a:gd name="T18" fmla="*/ 31 w 498"/>
                <a:gd name="T19" fmla="*/ 12 h 500"/>
                <a:gd name="T20" fmla="*/ 30 w 498"/>
                <a:gd name="T21" fmla="*/ 9 h 500"/>
                <a:gd name="T22" fmla="*/ 28 w 498"/>
                <a:gd name="T23" fmla="*/ 6 h 500"/>
                <a:gd name="T24" fmla="*/ 26 w 498"/>
                <a:gd name="T25" fmla="*/ 4 h 500"/>
                <a:gd name="T26" fmla="*/ 23 w 498"/>
                <a:gd name="T27" fmla="*/ 2 h 500"/>
                <a:gd name="T28" fmla="*/ 21 w 498"/>
                <a:gd name="T29" fmla="*/ 1 h 500"/>
                <a:gd name="T30" fmla="*/ 18 w 498"/>
                <a:gd name="T31" fmla="*/ 1 h 500"/>
                <a:gd name="T32" fmla="*/ 14 w 498"/>
                <a:gd name="T33" fmla="*/ 1 h 500"/>
                <a:gd name="T34" fmla="*/ 11 w 498"/>
                <a:gd name="T35" fmla="*/ 1 h 500"/>
                <a:gd name="T36" fmla="*/ 9 w 498"/>
                <a:gd name="T37" fmla="*/ 2 h 500"/>
                <a:gd name="T38" fmla="*/ 6 w 498"/>
                <a:gd name="T39" fmla="*/ 4 h 500"/>
                <a:gd name="T40" fmla="*/ 4 w 498"/>
                <a:gd name="T41" fmla="*/ 6 h 500"/>
                <a:gd name="T42" fmla="*/ 2 w 498"/>
                <a:gd name="T43" fmla="*/ 9 h 500"/>
                <a:gd name="T44" fmla="*/ 1 w 498"/>
                <a:gd name="T45" fmla="*/ 11 h 500"/>
                <a:gd name="T46" fmla="*/ 1 w 498"/>
                <a:gd name="T47" fmla="*/ 14 h 500"/>
                <a:gd name="T48" fmla="*/ 1 w 498"/>
                <a:gd name="T49" fmla="*/ 18 h 500"/>
                <a:gd name="T50" fmla="*/ 1 w 498"/>
                <a:gd name="T51" fmla="*/ 21 h 500"/>
                <a:gd name="T52" fmla="*/ 2 w 498"/>
                <a:gd name="T53" fmla="*/ 23 h 500"/>
                <a:gd name="T54" fmla="*/ 4 w 498"/>
                <a:gd name="T55" fmla="*/ 26 h 500"/>
                <a:gd name="T56" fmla="*/ 6 w 498"/>
                <a:gd name="T57" fmla="*/ 28 h 500"/>
                <a:gd name="T58" fmla="*/ 9 w 498"/>
                <a:gd name="T59" fmla="*/ 30 h 500"/>
                <a:gd name="T60" fmla="*/ 11 w 498"/>
                <a:gd name="T61" fmla="*/ 31 h 500"/>
                <a:gd name="T62" fmla="*/ 14 w 498"/>
                <a:gd name="T63" fmla="*/ 3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41" name="Freeform 72"/>
            <p:cNvSpPr>
              <a:spLocks/>
            </p:cNvSpPr>
            <p:nvPr/>
          </p:nvSpPr>
          <p:spPr bwMode="auto">
            <a:xfrm>
              <a:off x="685" y="1268"/>
              <a:ext cx="200" cy="200"/>
            </a:xfrm>
            <a:custGeom>
              <a:avLst/>
              <a:gdLst>
                <a:gd name="T0" fmla="*/ 0 w 401"/>
                <a:gd name="T1" fmla="*/ 11 h 401"/>
                <a:gd name="T2" fmla="*/ 0 w 401"/>
                <a:gd name="T3" fmla="*/ 8 h 401"/>
                <a:gd name="T4" fmla="*/ 1 w 401"/>
                <a:gd name="T5" fmla="*/ 6 h 401"/>
                <a:gd name="T6" fmla="*/ 2 w 401"/>
                <a:gd name="T7" fmla="*/ 4 h 401"/>
                <a:gd name="T8" fmla="*/ 4 w 401"/>
                <a:gd name="T9" fmla="*/ 2 h 401"/>
                <a:gd name="T10" fmla="*/ 6 w 401"/>
                <a:gd name="T11" fmla="*/ 1 h 401"/>
                <a:gd name="T12" fmla="*/ 8 w 401"/>
                <a:gd name="T13" fmla="*/ 0 h 401"/>
                <a:gd name="T14" fmla="*/ 11 w 401"/>
                <a:gd name="T15" fmla="*/ 0 h 401"/>
                <a:gd name="T16" fmla="*/ 13 w 401"/>
                <a:gd name="T17" fmla="*/ 0 h 401"/>
                <a:gd name="T18" fmla="*/ 16 w 401"/>
                <a:gd name="T19" fmla="*/ 0 h 401"/>
                <a:gd name="T20" fmla="*/ 18 w 401"/>
                <a:gd name="T21" fmla="*/ 1 h 401"/>
                <a:gd name="T22" fmla="*/ 20 w 401"/>
                <a:gd name="T23" fmla="*/ 2 h 401"/>
                <a:gd name="T24" fmla="*/ 22 w 401"/>
                <a:gd name="T25" fmla="*/ 4 h 401"/>
                <a:gd name="T26" fmla="*/ 23 w 401"/>
                <a:gd name="T27" fmla="*/ 6 h 401"/>
                <a:gd name="T28" fmla="*/ 24 w 401"/>
                <a:gd name="T29" fmla="*/ 8 h 401"/>
                <a:gd name="T30" fmla="*/ 25 w 401"/>
                <a:gd name="T31" fmla="*/ 11 h 401"/>
                <a:gd name="T32" fmla="*/ 25 w 401"/>
                <a:gd name="T33" fmla="*/ 13 h 401"/>
                <a:gd name="T34" fmla="*/ 24 w 401"/>
                <a:gd name="T35" fmla="*/ 16 h 401"/>
                <a:gd name="T36" fmla="*/ 23 w 401"/>
                <a:gd name="T37" fmla="*/ 18 h 401"/>
                <a:gd name="T38" fmla="*/ 22 w 401"/>
                <a:gd name="T39" fmla="*/ 20 h 401"/>
                <a:gd name="T40" fmla="*/ 20 w 401"/>
                <a:gd name="T41" fmla="*/ 22 h 401"/>
                <a:gd name="T42" fmla="*/ 18 w 401"/>
                <a:gd name="T43" fmla="*/ 23 h 401"/>
                <a:gd name="T44" fmla="*/ 16 w 401"/>
                <a:gd name="T45" fmla="*/ 24 h 401"/>
                <a:gd name="T46" fmla="*/ 13 w 401"/>
                <a:gd name="T47" fmla="*/ 25 h 401"/>
                <a:gd name="T48" fmla="*/ 11 w 401"/>
                <a:gd name="T49" fmla="*/ 25 h 401"/>
                <a:gd name="T50" fmla="*/ 8 w 401"/>
                <a:gd name="T51" fmla="*/ 24 h 401"/>
                <a:gd name="T52" fmla="*/ 6 w 401"/>
                <a:gd name="T53" fmla="*/ 23 h 401"/>
                <a:gd name="T54" fmla="*/ 4 w 401"/>
                <a:gd name="T55" fmla="*/ 22 h 401"/>
                <a:gd name="T56" fmla="*/ 2 w 401"/>
                <a:gd name="T57" fmla="*/ 20 h 401"/>
                <a:gd name="T58" fmla="*/ 1 w 401"/>
                <a:gd name="T59" fmla="*/ 18 h 401"/>
                <a:gd name="T60" fmla="*/ 0 w 401"/>
                <a:gd name="T61" fmla="*/ 16 h 401"/>
                <a:gd name="T62" fmla="*/ 0 w 401"/>
                <a:gd name="T63" fmla="*/ 13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42" name="Freeform 73"/>
            <p:cNvSpPr>
              <a:spLocks/>
            </p:cNvSpPr>
            <p:nvPr/>
          </p:nvSpPr>
          <p:spPr bwMode="auto">
            <a:xfrm>
              <a:off x="705" y="1268"/>
              <a:ext cx="180" cy="180"/>
            </a:xfrm>
            <a:custGeom>
              <a:avLst/>
              <a:gdLst>
                <a:gd name="T0" fmla="*/ 17 w 361"/>
                <a:gd name="T1" fmla="*/ 2 h 361"/>
                <a:gd name="T2" fmla="*/ 15 w 361"/>
                <a:gd name="T3" fmla="*/ 1 h 361"/>
                <a:gd name="T4" fmla="*/ 13 w 361"/>
                <a:gd name="T5" fmla="*/ 0 h 361"/>
                <a:gd name="T6" fmla="*/ 11 w 361"/>
                <a:gd name="T7" fmla="*/ 0 h 361"/>
                <a:gd name="T8" fmla="*/ 8 w 361"/>
                <a:gd name="T9" fmla="*/ 0 h 361"/>
                <a:gd name="T10" fmla="*/ 6 w 361"/>
                <a:gd name="T11" fmla="*/ 0 h 361"/>
                <a:gd name="T12" fmla="*/ 4 w 361"/>
                <a:gd name="T13" fmla="*/ 1 h 361"/>
                <a:gd name="T14" fmla="*/ 2 w 361"/>
                <a:gd name="T15" fmla="*/ 2 h 361"/>
                <a:gd name="T16" fmla="*/ 0 w 361"/>
                <a:gd name="T17" fmla="*/ 4 h 361"/>
                <a:gd name="T18" fmla="*/ 0 w 361"/>
                <a:gd name="T19" fmla="*/ 4 h 361"/>
                <a:gd name="T20" fmla="*/ 0 w 361"/>
                <a:gd name="T21" fmla="*/ 4 h 361"/>
                <a:gd name="T22" fmla="*/ 2 w 361"/>
                <a:gd name="T23" fmla="*/ 3 h 361"/>
                <a:gd name="T24" fmla="*/ 4 w 361"/>
                <a:gd name="T25" fmla="*/ 2 h 361"/>
                <a:gd name="T26" fmla="*/ 6 w 361"/>
                <a:gd name="T27" fmla="*/ 2 h 361"/>
                <a:gd name="T28" fmla="*/ 8 w 361"/>
                <a:gd name="T29" fmla="*/ 2 h 361"/>
                <a:gd name="T30" fmla="*/ 11 w 361"/>
                <a:gd name="T31" fmla="*/ 3 h 361"/>
                <a:gd name="T32" fmla="*/ 13 w 361"/>
                <a:gd name="T33" fmla="*/ 4 h 361"/>
                <a:gd name="T34" fmla="*/ 15 w 361"/>
                <a:gd name="T35" fmla="*/ 5 h 361"/>
                <a:gd name="T36" fmla="*/ 17 w 361"/>
                <a:gd name="T37" fmla="*/ 7 h 361"/>
                <a:gd name="T38" fmla="*/ 18 w 361"/>
                <a:gd name="T39" fmla="*/ 9 h 361"/>
                <a:gd name="T40" fmla="*/ 19 w 361"/>
                <a:gd name="T41" fmla="*/ 11 h 361"/>
                <a:gd name="T42" fmla="*/ 19 w 361"/>
                <a:gd name="T43" fmla="*/ 13 h 361"/>
                <a:gd name="T44" fmla="*/ 19 w 361"/>
                <a:gd name="T45" fmla="*/ 16 h 361"/>
                <a:gd name="T46" fmla="*/ 19 w 361"/>
                <a:gd name="T47" fmla="*/ 18 h 361"/>
                <a:gd name="T48" fmla="*/ 19 w 361"/>
                <a:gd name="T49" fmla="*/ 20 h 361"/>
                <a:gd name="T50" fmla="*/ 18 w 361"/>
                <a:gd name="T51" fmla="*/ 21 h 361"/>
                <a:gd name="T52" fmla="*/ 18 w 361"/>
                <a:gd name="T53" fmla="*/ 21 h 361"/>
                <a:gd name="T54" fmla="*/ 20 w 361"/>
                <a:gd name="T55" fmla="*/ 19 h 361"/>
                <a:gd name="T56" fmla="*/ 21 w 361"/>
                <a:gd name="T57" fmla="*/ 16 h 361"/>
                <a:gd name="T58" fmla="*/ 22 w 361"/>
                <a:gd name="T59" fmla="*/ 14 h 361"/>
                <a:gd name="T60" fmla="*/ 22 w 361"/>
                <a:gd name="T61" fmla="*/ 11 h 361"/>
                <a:gd name="T62" fmla="*/ 22 w 361"/>
                <a:gd name="T63" fmla="*/ 8 h 361"/>
                <a:gd name="T64" fmla="*/ 21 w 361"/>
                <a:gd name="T65" fmla="*/ 6 h 361"/>
                <a:gd name="T66" fmla="*/ 19 w 361"/>
                <a:gd name="T67" fmla="*/ 4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43" name="Freeform 74"/>
            <p:cNvSpPr>
              <a:spLocks/>
            </p:cNvSpPr>
            <p:nvPr/>
          </p:nvSpPr>
          <p:spPr bwMode="auto">
            <a:xfrm>
              <a:off x="661" y="1525"/>
              <a:ext cx="249" cy="249"/>
            </a:xfrm>
            <a:custGeom>
              <a:avLst/>
              <a:gdLst>
                <a:gd name="T0" fmla="*/ 18 w 498"/>
                <a:gd name="T1" fmla="*/ 31 h 499"/>
                <a:gd name="T2" fmla="*/ 21 w 498"/>
                <a:gd name="T3" fmla="*/ 30 h 499"/>
                <a:gd name="T4" fmla="*/ 23 w 498"/>
                <a:gd name="T5" fmla="*/ 29 h 499"/>
                <a:gd name="T6" fmla="*/ 26 w 498"/>
                <a:gd name="T7" fmla="*/ 27 h 499"/>
                <a:gd name="T8" fmla="*/ 28 w 498"/>
                <a:gd name="T9" fmla="*/ 25 h 499"/>
                <a:gd name="T10" fmla="*/ 30 w 498"/>
                <a:gd name="T11" fmla="*/ 23 h 499"/>
                <a:gd name="T12" fmla="*/ 31 w 498"/>
                <a:gd name="T13" fmla="*/ 20 h 499"/>
                <a:gd name="T14" fmla="*/ 31 w 498"/>
                <a:gd name="T15" fmla="*/ 17 h 499"/>
                <a:gd name="T16" fmla="*/ 31 w 498"/>
                <a:gd name="T17" fmla="*/ 14 h 499"/>
                <a:gd name="T18" fmla="*/ 31 w 498"/>
                <a:gd name="T19" fmla="*/ 11 h 499"/>
                <a:gd name="T20" fmla="*/ 30 w 498"/>
                <a:gd name="T21" fmla="*/ 8 h 499"/>
                <a:gd name="T22" fmla="*/ 28 w 498"/>
                <a:gd name="T23" fmla="*/ 5 h 499"/>
                <a:gd name="T24" fmla="*/ 26 w 498"/>
                <a:gd name="T25" fmla="*/ 3 h 499"/>
                <a:gd name="T26" fmla="*/ 23 w 498"/>
                <a:gd name="T27" fmla="*/ 1 h 499"/>
                <a:gd name="T28" fmla="*/ 21 w 498"/>
                <a:gd name="T29" fmla="*/ 0 h 499"/>
                <a:gd name="T30" fmla="*/ 18 w 498"/>
                <a:gd name="T31" fmla="*/ 0 h 499"/>
                <a:gd name="T32" fmla="*/ 14 w 498"/>
                <a:gd name="T33" fmla="*/ 0 h 499"/>
                <a:gd name="T34" fmla="*/ 11 w 498"/>
                <a:gd name="T35" fmla="*/ 0 h 499"/>
                <a:gd name="T36" fmla="*/ 9 w 498"/>
                <a:gd name="T37" fmla="*/ 1 h 499"/>
                <a:gd name="T38" fmla="*/ 6 w 498"/>
                <a:gd name="T39" fmla="*/ 3 h 499"/>
                <a:gd name="T40" fmla="*/ 4 w 498"/>
                <a:gd name="T41" fmla="*/ 5 h 499"/>
                <a:gd name="T42" fmla="*/ 2 w 498"/>
                <a:gd name="T43" fmla="*/ 8 h 499"/>
                <a:gd name="T44" fmla="*/ 1 w 498"/>
                <a:gd name="T45" fmla="*/ 10 h 499"/>
                <a:gd name="T46" fmla="*/ 1 w 498"/>
                <a:gd name="T47" fmla="*/ 14 h 499"/>
                <a:gd name="T48" fmla="*/ 1 w 498"/>
                <a:gd name="T49" fmla="*/ 17 h 499"/>
                <a:gd name="T50" fmla="*/ 1 w 498"/>
                <a:gd name="T51" fmla="*/ 20 h 499"/>
                <a:gd name="T52" fmla="*/ 2 w 498"/>
                <a:gd name="T53" fmla="*/ 23 h 499"/>
                <a:gd name="T54" fmla="*/ 4 w 498"/>
                <a:gd name="T55" fmla="*/ 25 h 499"/>
                <a:gd name="T56" fmla="*/ 6 w 498"/>
                <a:gd name="T57" fmla="*/ 27 h 499"/>
                <a:gd name="T58" fmla="*/ 9 w 498"/>
                <a:gd name="T59" fmla="*/ 29 h 499"/>
                <a:gd name="T60" fmla="*/ 11 w 498"/>
                <a:gd name="T61" fmla="*/ 30 h 499"/>
                <a:gd name="T62" fmla="*/ 14 w 498"/>
                <a:gd name="T63" fmla="*/ 31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44" name="Freeform 75"/>
            <p:cNvSpPr>
              <a:spLocks/>
            </p:cNvSpPr>
            <p:nvPr/>
          </p:nvSpPr>
          <p:spPr bwMode="auto">
            <a:xfrm>
              <a:off x="685" y="1549"/>
              <a:ext cx="200" cy="201"/>
            </a:xfrm>
            <a:custGeom>
              <a:avLst/>
              <a:gdLst>
                <a:gd name="T0" fmla="*/ 0 w 401"/>
                <a:gd name="T1" fmla="*/ 11 h 403"/>
                <a:gd name="T2" fmla="*/ 0 w 401"/>
                <a:gd name="T3" fmla="*/ 8 h 403"/>
                <a:gd name="T4" fmla="*/ 1 w 401"/>
                <a:gd name="T5" fmla="*/ 6 h 403"/>
                <a:gd name="T6" fmla="*/ 2 w 401"/>
                <a:gd name="T7" fmla="*/ 4 h 403"/>
                <a:gd name="T8" fmla="*/ 4 w 401"/>
                <a:gd name="T9" fmla="*/ 2 h 403"/>
                <a:gd name="T10" fmla="*/ 6 w 401"/>
                <a:gd name="T11" fmla="*/ 1 h 403"/>
                <a:gd name="T12" fmla="*/ 8 w 401"/>
                <a:gd name="T13" fmla="*/ 0 h 403"/>
                <a:gd name="T14" fmla="*/ 11 w 401"/>
                <a:gd name="T15" fmla="*/ 0 h 403"/>
                <a:gd name="T16" fmla="*/ 13 w 401"/>
                <a:gd name="T17" fmla="*/ 0 h 403"/>
                <a:gd name="T18" fmla="*/ 16 w 401"/>
                <a:gd name="T19" fmla="*/ 0 h 403"/>
                <a:gd name="T20" fmla="*/ 18 w 401"/>
                <a:gd name="T21" fmla="*/ 1 h 403"/>
                <a:gd name="T22" fmla="*/ 20 w 401"/>
                <a:gd name="T23" fmla="*/ 2 h 403"/>
                <a:gd name="T24" fmla="*/ 22 w 401"/>
                <a:gd name="T25" fmla="*/ 4 h 403"/>
                <a:gd name="T26" fmla="*/ 23 w 401"/>
                <a:gd name="T27" fmla="*/ 6 h 403"/>
                <a:gd name="T28" fmla="*/ 24 w 401"/>
                <a:gd name="T29" fmla="*/ 8 h 403"/>
                <a:gd name="T30" fmla="*/ 25 w 401"/>
                <a:gd name="T31" fmla="*/ 11 h 403"/>
                <a:gd name="T32" fmla="*/ 25 w 401"/>
                <a:gd name="T33" fmla="*/ 13 h 403"/>
                <a:gd name="T34" fmla="*/ 24 w 401"/>
                <a:gd name="T35" fmla="*/ 16 h 403"/>
                <a:gd name="T36" fmla="*/ 23 w 401"/>
                <a:gd name="T37" fmla="*/ 18 h 403"/>
                <a:gd name="T38" fmla="*/ 22 w 401"/>
                <a:gd name="T39" fmla="*/ 20 h 403"/>
                <a:gd name="T40" fmla="*/ 20 w 401"/>
                <a:gd name="T41" fmla="*/ 22 h 403"/>
                <a:gd name="T42" fmla="*/ 18 w 401"/>
                <a:gd name="T43" fmla="*/ 23 h 403"/>
                <a:gd name="T44" fmla="*/ 16 w 401"/>
                <a:gd name="T45" fmla="*/ 24 h 403"/>
                <a:gd name="T46" fmla="*/ 13 w 401"/>
                <a:gd name="T47" fmla="*/ 25 h 403"/>
                <a:gd name="T48" fmla="*/ 11 w 401"/>
                <a:gd name="T49" fmla="*/ 25 h 403"/>
                <a:gd name="T50" fmla="*/ 8 w 401"/>
                <a:gd name="T51" fmla="*/ 24 h 403"/>
                <a:gd name="T52" fmla="*/ 6 w 401"/>
                <a:gd name="T53" fmla="*/ 23 h 403"/>
                <a:gd name="T54" fmla="*/ 4 w 401"/>
                <a:gd name="T55" fmla="*/ 22 h 403"/>
                <a:gd name="T56" fmla="*/ 2 w 401"/>
                <a:gd name="T57" fmla="*/ 20 h 403"/>
                <a:gd name="T58" fmla="*/ 1 w 401"/>
                <a:gd name="T59" fmla="*/ 18 h 403"/>
                <a:gd name="T60" fmla="*/ 0 w 401"/>
                <a:gd name="T61" fmla="*/ 16 h 403"/>
                <a:gd name="T62" fmla="*/ 0 w 401"/>
                <a:gd name="T63" fmla="*/ 13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45" name="Freeform 76"/>
            <p:cNvSpPr>
              <a:spLocks/>
            </p:cNvSpPr>
            <p:nvPr/>
          </p:nvSpPr>
          <p:spPr bwMode="auto">
            <a:xfrm>
              <a:off x="716" y="1549"/>
              <a:ext cx="169" cy="189"/>
            </a:xfrm>
            <a:custGeom>
              <a:avLst/>
              <a:gdLst>
                <a:gd name="T0" fmla="*/ 16 w 339"/>
                <a:gd name="T1" fmla="*/ 3 h 378"/>
                <a:gd name="T2" fmla="*/ 14 w 339"/>
                <a:gd name="T3" fmla="*/ 1 h 378"/>
                <a:gd name="T4" fmla="*/ 12 w 339"/>
                <a:gd name="T5" fmla="*/ 1 h 378"/>
                <a:gd name="T6" fmla="*/ 9 w 339"/>
                <a:gd name="T7" fmla="*/ 1 h 378"/>
                <a:gd name="T8" fmla="*/ 7 w 339"/>
                <a:gd name="T9" fmla="*/ 1 h 378"/>
                <a:gd name="T10" fmla="*/ 5 w 339"/>
                <a:gd name="T11" fmla="*/ 1 h 378"/>
                <a:gd name="T12" fmla="*/ 2 w 339"/>
                <a:gd name="T13" fmla="*/ 1 h 378"/>
                <a:gd name="T14" fmla="*/ 0 w 339"/>
                <a:gd name="T15" fmla="*/ 3 h 378"/>
                <a:gd name="T16" fmla="*/ 0 w 339"/>
                <a:gd name="T17" fmla="*/ 3 h 378"/>
                <a:gd name="T18" fmla="*/ 2 w 339"/>
                <a:gd name="T19" fmla="*/ 3 h 378"/>
                <a:gd name="T20" fmla="*/ 3 w 339"/>
                <a:gd name="T21" fmla="*/ 3 h 378"/>
                <a:gd name="T22" fmla="*/ 5 w 339"/>
                <a:gd name="T23" fmla="*/ 3 h 378"/>
                <a:gd name="T24" fmla="*/ 7 w 339"/>
                <a:gd name="T25" fmla="*/ 3 h 378"/>
                <a:gd name="T26" fmla="*/ 9 w 339"/>
                <a:gd name="T27" fmla="*/ 3 h 378"/>
                <a:gd name="T28" fmla="*/ 11 w 339"/>
                <a:gd name="T29" fmla="*/ 3 h 378"/>
                <a:gd name="T30" fmla="*/ 13 w 339"/>
                <a:gd name="T31" fmla="*/ 5 h 378"/>
                <a:gd name="T32" fmla="*/ 15 w 339"/>
                <a:gd name="T33" fmla="*/ 6 h 378"/>
                <a:gd name="T34" fmla="*/ 17 w 339"/>
                <a:gd name="T35" fmla="*/ 9 h 378"/>
                <a:gd name="T36" fmla="*/ 17 w 339"/>
                <a:gd name="T37" fmla="*/ 11 h 378"/>
                <a:gd name="T38" fmla="*/ 18 w 339"/>
                <a:gd name="T39" fmla="*/ 13 h 378"/>
                <a:gd name="T40" fmla="*/ 18 w 339"/>
                <a:gd name="T41" fmla="*/ 15 h 378"/>
                <a:gd name="T42" fmla="*/ 17 w 339"/>
                <a:gd name="T43" fmla="*/ 19 h 378"/>
                <a:gd name="T44" fmla="*/ 16 w 339"/>
                <a:gd name="T45" fmla="*/ 21 h 378"/>
                <a:gd name="T46" fmla="*/ 15 w 339"/>
                <a:gd name="T47" fmla="*/ 23 h 378"/>
                <a:gd name="T48" fmla="*/ 16 w 339"/>
                <a:gd name="T49" fmla="*/ 23 h 378"/>
                <a:gd name="T50" fmla="*/ 18 w 339"/>
                <a:gd name="T51" fmla="*/ 21 h 378"/>
                <a:gd name="T52" fmla="*/ 20 w 339"/>
                <a:gd name="T53" fmla="*/ 18 h 378"/>
                <a:gd name="T54" fmla="*/ 21 w 339"/>
                <a:gd name="T55" fmla="*/ 14 h 378"/>
                <a:gd name="T56" fmla="*/ 21 w 339"/>
                <a:gd name="T57" fmla="*/ 12 h 378"/>
                <a:gd name="T58" fmla="*/ 20 w 339"/>
                <a:gd name="T59" fmla="*/ 9 h 378"/>
                <a:gd name="T60" fmla="*/ 19 w 339"/>
                <a:gd name="T61" fmla="*/ 6 h 378"/>
                <a:gd name="T62" fmla="*/ 18 w 339"/>
                <a:gd name="T63" fmla="*/ 5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46" name="Freeform 77"/>
            <p:cNvSpPr>
              <a:spLocks/>
            </p:cNvSpPr>
            <p:nvPr/>
          </p:nvSpPr>
          <p:spPr bwMode="auto">
            <a:xfrm>
              <a:off x="661" y="1790"/>
              <a:ext cx="249" cy="250"/>
            </a:xfrm>
            <a:custGeom>
              <a:avLst/>
              <a:gdLst>
                <a:gd name="T0" fmla="*/ 18 w 498"/>
                <a:gd name="T1" fmla="*/ 31 h 500"/>
                <a:gd name="T2" fmla="*/ 21 w 498"/>
                <a:gd name="T3" fmla="*/ 31 h 500"/>
                <a:gd name="T4" fmla="*/ 23 w 498"/>
                <a:gd name="T5" fmla="*/ 30 h 500"/>
                <a:gd name="T6" fmla="*/ 26 w 498"/>
                <a:gd name="T7" fmla="*/ 28 h 500"/>
                <a:gd name="T8" fmla="*/ 28 w 498"/>
                <a:gd name="T9" fmla="*/ 26 h 500"/>
                <a:gd name="T10" fmla="*/ 30 w 498"/>
                <a:gd name="T11" fmla="*/ 23 h 500"/>
                <a:gd name="T12" fmla="*/ 31 w 498"/>
                <a:gd name="T13" fmla="*/ 21 h 500"/>
                <a:gd name="T14" fmla="*/ 31 w 498"/>
                <a:gd name="T15" fmla="*/ 18 h 500"/>
                <a:gd name="T16" fmla="*/ 31 w 498"/>
                <a:gd name="T17" fmla="*/ 15 h 500"/>
                <a:gd name="T18" fmla="*/ 31 w 498"/>
                <a:gd name="T19" fmla="*/ 12 h 500"/>
                <a:gd name="T20" fmla="*/ 30 w 498"/>
                <a:gd name="T21" fmla="*/ 9 h 500"/>
                <a:gd name="T22" fmla="*/ 28 w 498"/>
                <a:gd name="T23" fmla="*/ 6 h 500"/>
                <a:gd name="T24" fmla="*/ 26 w 498"/>
                <a:gd name="T25" fmla="*/ 4 h 500"/>
                <a:gd name="T26" fmla="*/ 23 w 498"/>
                <a:gd name="T27" fmla="*/ 2 h 500"/>
                <a:gd name="T28" fmla="*/ 21 w 498"/>
                <a:gd name="T29" fmla="*/ 1 h 500"/>
                <a:gd name="T30" fmla="*/ 18 w 498"/>
                <a:gd name="T31" fmla="*/ 1 h 500"/>
                <a:gd name="T32" fmla="*/ 14 w 498"/>
                <a:gd name="T33" fmla="*/ 1 h 500"/>
                <a:gd name="T34" fmla="*/ 11 w 498"/>
                <a:gd name="T35" fmla="*/ 1 h 500"/>
                <a:gd name="T36" fmla="*/ 9 w 498"/>
                <a:gd name="T37" fmla="*/ 2 h 500"/>
                <a:gd name="T38" fmla="*/ 6 w 498"/>
                <a:gd name="T39" fmla="*/ 4 h 500"/>
                <a:gd name="T40" fmla="*/ 4 w 498"/>
                <a:gd name="T41" fmla="*/ 6 h 500"/>
                <a:gd name="T42" fmla="*/ 2 w 498"/>
                <a:gd name="T43" fmla="*/ 9 h 500"/>
                <a:gd name="T44" fmla="*/ 1 w 498"/>
                <a:gd name="T45" fmla="*/ 11 h 500"/>
                <a:gd name="T46" fmla="*/ 1 w 498"/>
                <a:gd name="T47" fmla="*/ 15 h 500"/>
                <a:gd name="T48" fmla="*/ 1 w 498"/>
                <a:gd name="T49" fmla="*/ 18 h 500"/>
                <a:gd name="T50" fmla="*/ 1 w 498"/>
                <a:gd name="T51" fmla="*/ 21 h 500"/>
                <a:gd name="T52" fmla="*/ 2 w 498"/>
                <a:gd name="T53" fmla="*/ 23 h 500"/>
                <a:gd name="T54" fmla="*/ 4 w 498"/>
                <a:gd name="T55" fmla="*/ 26 h 500"/>
                <a:gd name="T56" fmla="*/ 6 w 498"/>
                <a:gd name="T57" fmla="*/ 28 h 500"/>
                <a:gd name="T58" fmla="*/ 9 w 498"/>
                <a:gd name="T59" fmla="*/ 30 h 500"/>
                <a:gd name="T60" fmla="*/ 11 w 498"/>
                <a:gd name="T61" fmla="*/ 31 h 500"/>
                <a:gd name="T62" fmla="*/ 14 w 498"/>
                <a:gd name="T63" fmla="*/ 3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47" name="Freeform 78"/>
            <p:cNvSpPr>
              <a:spLocks/>
            </p:cNvSpPr>
            <p:nvPr/>
          </p:nvSpPr>
          <p:spPr bwMode="auto">
            <a:xfrm>
              <a:off x="685" y="1814"/>
              <a:ext cx="200" cy="201"/>
            </a:xfrm>
            <a:custGeom>
              <a:avLst/>
              <a:gdLst>
                <a:gd name="T0" fmla="*/ 0 w 401"/>
                <a:gd name="T1" fmla="*/ 12 h 400"/>
                <a:gd name="T2" fmla="*/ 0 w 401"/>
                <a:gd name="T3" fmla="*/ 9 h 400"/>
                <a:gd name="T4" fmla="*/ 1 w 401"/>
                <a:gd name="T5" fmla="*/ 7 h 400"/>
                <a:gd name="T6" fmla="*/ 2 w 401"/>
                <a:gd name="T7" fmla="*/ 5 h 400"/>
                <a:gd name="T8" fmla="*/ 4 w 401"/>
                <a:gd name="T9" fmla="*/ 3 h 400"/>
                <a:gd name="T10" fmla="*/ 6 w 401"/>
                <a:gd name="T11" fmla="*/ 2 h 400"/>
                <a:gd name="T12" fmla="*/ 8 w 401"/>
                <a:gd name="T13" fmla="*/ 1 h 400"/>
                <a:gd name="T14" fmla="*/ 11 w 401"/>
                <a:gd name="T15" fmla="*/ 1 h 400"/>
                <a:gd name="T16" fmla="*/ 13 w 401"/>
                <a:gd name="T17" fmla="*/ 1 h 400"/>
                <a:gd name="T18" fmla="*/ 16 w 401"/>
                <a:gd name="T19" fmla="*/ 1 h 400"/>
                <a:gd name="T20" fmla="*/ 18 w 401"/>
                <a:gd name="T21" fmla="*/ 2 h 400"/>
                <a:gd name="T22" fmla="*/ 20 w 401"/>
                <a:gd name="T23" fmla="*/ 3 h 400"/>
                <a:gd name="T24" fmla="*/ 22 w 401"/>
                <a:gd name="T25" fmla="*/ 5 h 400"/>
                <a:gd name="T26" fmla="*/ 23 w 401"/>
                <a:gd name="T27" fmla="*/ 7 h 400"/>
                <a:gd name="T28" fmla="*/ 24 w 401"/>
                <a:gd name="T29" fmla="*/ 9 h 400"/>
                <a:gd name="T30" fmla="*/ 25 w 401"/>
                <a:gd name="T31" fmla="*/ 12 h 400"/>
                <a:gd name="T32" fmla="*/ 25 w 401"/>
                <a:gd name="T33" fmla="*/ 14 h 400"/>
                <a:gd name="T34" fmla="*/ 24 w 401"/>
                <a:gd name="T35" fmla="*/ 17 h 400"/>
                <a:gd name="T36" fmla="*/ 23 w 401"/>
                <a:gd name="T37" fmla="*/ 19 h 400"/>
                <a:gd name="T38" fmla="*/ 22 w 401"/>
                <a:gd name="T39" fmla="*/ 21 h 400"/>
                <a:gd name="T40" fmla="*/ 20 w 401"/>
                <a:gd name="T41" fmla="*/ 23 h 400"/>
                <a:gd name="T42" fmla="*/ 18 w 401"/>
                <a:gd name="T43" fmla="*/ 24 h 400"/>
                <a:gd name="T44" fmla="*/ 16 w 401"/>
                <a:gd name="T45" fmla="*/ 25 h 400"/>
                <a:gd name="T46" fmla="*/ 13 w 401"/>
                <a:gd name="T47" fmla="*/ 26 h 400"/>
                <a:gd name="T48" fmla="*/ 11 w 401"/>
                <a:gd name="T49" fmla="*/ 26 h 400"/>
                <a:gd name="T50" fmla="*/ 8 w 401"/>
                <a:gd name="T51" fmla="*/ 25 h 400"/>
                <a:gd name="T52" fmla="*/ 6 w 401"/>
                <a:gd name="T53" fmla="*/ 24 h 400"/>
                <a:gd name="T54" fmla="*/ 4 w 401"/>
                <a:gd name="T55" fmla="*/ 23 h 400"/>
                <a:gd name="T56" fmla="*/ 2 w 401"/>
                <a:gd name="T57" fmla="*/ 21 h 400"/>
                <a:gd name="T58" fmla="*/ 1 w 401"/>
                <a:gd name="T59" fmla="*/ 19 h 400"/>
                <a:gd name="T60" fmla="*/ 0 w 401"/>
                <a:gd name="T61" fmla="*/ 17 h 400"/>
                <a:gd name="T62" fmla="*/ 0 w 401"/>
                <a:gd name="T63" fmla="*/ 14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48" name="Freeform 79"/>
            <p:cNvSpPr>
              <a:spLocks/>
            </p:cNvSpPr>
            <p:nvPr/>
          </p:nvSpPr>
          <p:spPr bwMode="auto">
            <a:xfrm>
              <a:off x="705" y="1814"/>
              <a:ext cx="180" cy="181"/>
            </a:xfrm>
            <a:custGeom>
              <a:avLst/>
              <a:gdLst>
                <a:gd name="T0" fmla="*/ 17 w 361"/>
                <a:gd name="T1" fmla="*/ 3 h 361"/>
                <a:gd name="T2" fmla="*/ 15 w 361"/>
                <a:gd name="T3" fmla="*/ 2 h 361"/>
                <a:gd name="T4" fmla="*/ 13 w 361"/>
                <a:gd name="T5" fmla="*/ 1 h 361"/>
                <a:gd name="T6" fmla="*/ 11 w 361"/>
                <a:gd name="T7" fmla="*/ 1 h 361"/>
                <a:gd name="T8" fmla="*/ 8 w 361"/>
                <a:gd name="T9" fmla="*/ 1 h 361"/>
                <a:gd name="T10" fmla="*/ 6 w 361"/>
                <a:gd name="T11" fmla="*/ 1 h 361"/>
                <a:gd name="T12" fmla="*/ 4 w 361"/>
                <a:gd name="T13" fmla="*/ 2 h 361"/>
                <a:gd name="T14" fmla="*/ 2 w 361"/>
                <a:gd name="T15" fmla="*/ 3 h 361"/>
                <a:gd name="T16" fmla="*/ 0 w 361"/>
                <a:gd name="T17" fmla="*/ 4 h 361"/>
                <a:gd name="T18" fmla="*/ 0 w 361"/>
                <a:gd name="T19" fmla="*/ 5 h 361"/>
                <a:gd name="T20" fmla="*/ 0 w 361"/>
                <a:gd name="T21" fmla="*/ 5 h 361"/>
                <a:gd name="T22" fmla="*/ 2 w 361"/>
                <a:gd name="T23" fmla="*/ 4 h 361"/>
                <a:gd name="T24" fmla="*/ 4 w 361"/>
                <a:gd name="T25" fmla="*/ 3 h 361"/>
                <a:gd name="T26" fmla="*/ 6 w 361"/>
                <a:gd name="T27" fmla="*/ 3 h 361"/>
                <a:gd name="T28" fmla="*/ 8 w 361"/>
                <a:gd name="T29" fmla="*/ 3 h 361"/>
                <a:gd name="T30" fmla="*/ 11 w 361"/>
                <a:gd name="T31" fmla="*/ 4 h 361"/>
                <a:gd name="T32" fmla="*/ 13 w 361"/>
                <a:gd name="T33" fmla="*/ 4 h 361"/>
                <a:gd name="T34" fmla="*/ 15 w 361"/>
                <a:gd name="T35" fmla="*/ 6 h 361"/>
                <a:gd name="T36" fmla="*/ 17 w 361"/>
                <a:gd name="T37" fmla="*/ 8 h 361"/>
                <a:gd name="T38" fmla="*/ 18 w 361"/>
                <a:gd name="T39" fmla="*/ 10 h 361"/>
                <a:gd name="T40" fmla="*/ 19 w 361"/>
                <a:gd name="T41" fmla="*/ 12 h 361"/>
                <a:gd name="T42" fmla="*/ 19 w 361"/>
                <a:gd name="T43" fmla="*/ 14 h 361"/>
                <a:gd name="T44" fmla="*/ 19 w 361"/>
                <a:gd name="T45" fmla="*/ 17 h 361"/>
                <a:gd name="T46" fmla="*/ 19 w 361"/>
                <a:gd name="T47" fmla="*/ 19 h 361"/>
                <a:gd name="T48" fmla="*/ 19 w 361"/>
                <a:gd name="T49" fmla="*/ 21 h 361"/>
                <a:gd name="T50" fmla="*/ 18 w 361"/>
                <a:gd name="T51" fmla="*/ 22 h 361"/>
                <a:gd name="T52" fmla="*/ 18 w 361"/>
                <a:gd name="T53" fmla="*/ 22 h 361"/>
                <a:gd name="T54" fmla="*/ 20 w 361"/>
                <a:gd name="T55" fmla="*/ 20 h 361"/>
                <a:gd name="T56" fmla="*/ 21 w 361"/>
                <a:gd name="T57" fmla="*/ 17 h 361"/>
                <a:gd name="T58" fmla="*/ 22 w 361"/>
                <a:gd name="T59" fmla="*/ 14 h 361"/>
                <a:gd name="T60" fmla="*/ 22 w 361"/>
                <a:gd name="T61" fmla="*/ 12 h 361"/>
                <a:gd name="T62" fmla="*/ 22 w 361"/>
                <a:gd name="T63" fmla="*/ 9 h 361"/>
                <a:gd name="T64" fmla="*/ 21 w 361"/>
                <a:gd name="T65" fmla="*/ 7 h 361"/>
                <a:gd name="T66" fmla="*/ 19 w 361"/>
                <a:gd name="T67" fmla="*/ 5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grpSp>
      <p:grpSp>
        <p:nvGrpSpPr>
          <p:cNvPr id="9221" name="Group 61"/>
          <p:cNvGrpSpPr>
            <a:grpSpLocks/>
          </p:cNvGrpSpPr>
          <p:nvPr/>
        </p:nvGrpSpPr>
        <p:grpSpPr bwMode="auto">
          <a:xfrm>
            <a:off x="6937375" y="1030288"/>
            <a:ext cx="319088" cy="355600"/>
            <a:chOff x="410" y="1186"/>
            <a:chExt cx="745" cy="919"/>
          </a:xfrm>
        </p:grpSpPr>
        <p:sp>
          <p:nvSpPr>
            <p:cNvPr id="9313" name="Freeform 62"/>
            <p:cNvSpPr>
              <a:spLocks/>
            </p:cNvSpPr>
            <p:nvPr/>
          </p:nvSpPr>
          <p:spPr bwMode="auto">
            <a:xfrm>
              <a:off x="410" y="1186"/>
              <a:ext cx="745" cy="919"/>
            </a:xfrm>
            <a:custGeom>
              <a:avLst/>
              <a:gdLst>
                <a:gd name="T0" fmla="*/ 94 w 1489"/>
                <a:gd name="T1" fmla="*/ 42 h 1836"/>
                <a:gd name="T2" fmla="*/ 73 w 1489"/>
                <a:gd name="T3" fmla="*/ 30 h 1836"/>
                <a:gd name="T4" fmla="*/ 78 w 1489"/>
                <a:gd name="T5" fmla="*/ 25 h 1836"/>
                <a:gd name="T6" fmla="*/ 82 w 1489"/>
                <a:gd name="T7" fmla="*/ 22 h 1836"/>
                <a:gd name="T8" fmla="*/ 86 w 1489"/>
                <a:gd name="T9" fmla="*/ 20 h 1836"/>
                <a:gd name="T10" fmla="*/ 88 w 1489"/>
                <a:gd name="T11" fmla="*/ 20 h 1836"/>
                <a:gd name="T12" fmla="*/ 90 w 1489"/>
                <a:gd name="T13" fmla="*/ 20 h 1836"/>
                <a:gd name="T14" fmla="*/ 72 w 1489"/>
                <a:gd name="T15" fmla="*/ 8 h 1836"/>
                <a:gd name="T16" fmla="*/ 23 w 1489"/>
                <a:gd name="T17" fmla="*/ 8 h 1836"/>
                <a:gd name="T18" fmla="*/ 4 w 1489"/>
                <a:gd name="T19" fmla="*/ 20 h 1836"/>
                <a:gd name="T20" fmla="*/ 6 w 1489"/>
                <a:gd name="T21" fmla="*/ 20 h 1836"/>
                <a:gd name="T22" fmla="*/ 8 w 1489"/>
                <a:gd name="T23" fmla="*/ 20 h 1836"/>
                <a:gd name="T24" fmla="*/ 12 w 1489"/>
                <a:gd name="T25" fmla="*/ 22 h 1836"/>
                <a:gd name="T26" fmla="*/ 17 w 1489"/>
                <a:gd name="T27" fmla="*/ 25 h 1836"/>
                <a:gd name="T28" fmla="*/ 21 w 1489"/>
                <a:gd name="T29" fmla="*/ 30 h 1836"/>
                <a:gd name="T30" fmla="*/ 22 w 1489"/>
                <a:gd name="T31" fmla="*/ 33 h 1836"/>
                <a:gd name="T32" fmla="*/ 23 w 1489"/>
                <a:gd name="T33" fmla="*/ 42 h 1836"/>
                <a:gd name="T34" fmla="*/ 4 w 1489"/>
                <a:gd name="T35" fmla="*/ 55 h 1836"/>
                <a:gd name="T36" fmla="*/ 6 w 1489"/>
                <a:gd name="T37" fmla="*/ 55 h 1836"/>
                <a:gd name="T38" fmla="*/ 8 w 1489"/>
                <a:gd name="T39" fmla="*/ 55 h 1836"/>
                <a:gd name="T40" fmla="*/ 12 w 1489"/>
                <a:gd name="T41" fmla="*/ 56 h 1836"/>
                <a:gd name="T42" fmla="*/ 17 w 1489"/>
                <a:gd name="T43" fmla="*/ 60 h 1836"/>
                <a:gd name="T44" fmla="*/ 21 w 1489"/>
                <a:gd name="T45" fmla="*/ 65 h 1836"/>
                <a:gd name="T46" fmla="*/ 22 w 1489"/>
                <a:gd name="T47" fmla="*/ 68 h 1836"/>
                <a:gd name="T48" fmla="*/ 23 w 1489"/>
                <a:gd name="T49" fmla="*/ 76 h 1836"/>
                <a:gd name="T50" fmla="*/ 4 w 1489"/>
                <a:gd name="T51" fmla="*/ 88 h 1836"/>
                <a:gd name="T52" fmla="*/ 6 w 1489"/>
                <a:gd name="T53" fmla="*/ 88 h 1836"/>
                <a:gd name="T54" fmla="*/ 8 w 1489"/>
                <a:gd name="T55" fmla="*/ 89 h 1836"/>
                <a:gd name="T56" fmla="*/ 12 w 1489"/>
                <a:gd name="T57" fmla="*/ 90 h 1836"/>
                <a:gd name="T58" fmla="*/ 17 w 1489"/>
                <a:gd name="T59" fmla="*/ 93 h 1836"/>
                <a:gd name="T60" fmla="*/ 21 w 1489"/>
                <a:gd name="T61" fmla="*/ 99 h 1836"/>
                <a:gd name="T62" fmla="*/ 22 w 1489"/>
                <a:gd name="T63" fmla="*/ 101 h 1836"/>
                <a:gd name="T64" fmla="*/ 23 w 1489"/>
                <a:gd name="T65" fmla="*/ 115 h 1836"/>
                <a:gd name="T66" fmla="*/ 73 w 1489"/>
                <a:gd name="T67" fmla="*/ 98 h 1836"/>
                <a:gd name="T68" fmla="*/ 78 w 1489"/>
                <a:gd name="T69" fmla="*/ 93 h 1836"/>
                <a:gd name="T70" fmla="*/ 82 w 1489"/>
                <a:gd name="T71" fmla="*/ 90 h 1836"/>
                <a:gd name="T72" fmla="*/ 86 w 1489"/>
                <a:gd name="T73" fmla="*/ 89 h 1836"/>
                <a:gd name="T74" fmla="*/ 88 w 1489"/>
                <a:gd name="T75" fmla="*/ 88 h 1836"/>
                <a:gd name="T76" fmla="*/ 90 w 1489"/>
                <a:gd name="T77" fmla="*/ 88 h 1836"/>
                <a:gd name="T78" fmla="*/ 72 w 1489"/>
                <a:gd name="T79" fmla="*/ 76 h 1836"/>
                <a:gd name="T80" fmla="*/ 75 w 1489"/>
                <a:gd name="T81" fmla="*/ 62 h 1836"/>
                <a:gd name="T82" fmla="*/ 79 w 1489"/>
                <a:gd name="T83" fmla="*/ 58 h 1836"/>
                <a:gd name="T84" fmla="*/ 83 w 1489"/>
                <a:gd name="T85" fmla="*/ 56 h 1836"/>
                <a:gd name="T86" fmla="*/ 87 w 1489"/>
                <a:gd name="T87" fmla="*/ 55 h 1836"/>
                <a:gd name="T88" fmla="*/ 89 w 1489"/>
                <a:gd name="T89" fmla="*/ 55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14" name="Freeform 63"/>
            <p:cNvSpPr>
              <a:spLocks/>
            </p:cNvSpPr>
            <p:nvPr/>
          </p:nvSpPr>
          <p:spPr bwMode="auto">
            <a:xfrm>
              <a:off x="426" y="1203"/>
              <a:ext cx="712" cy="885"/>
            </a:xfrm>
            <a:custGeom>
              <a:avLst/>
              <a:gdLst>
                <a:gd name="T0" fmla="*/ 89 w 1423"/>
                <a:gd name="T1" fmla="*/ 41 h 1772"/>
                <a:gd name="T2" fmla="*/ 69 w 1423"/>
                <a:gd name="T3" fmla="*/ 26 h 1772"/>
                <a:gd name="T4" fmla="*/ 74 w 1423"/>
                <a:gd name="T5" fmla="*/ 20 h 1772"/>
                <a:gd name="T6" fmla="*/ 79 w 1423"/>
                <a:gd name="T7" fmla="*/ 17 h 1772"/>
                <a:gd name="T8" fmla="*/ 83 w 1423"/>
                <a:gd name="T9" fmla="*/ 15 h 1772"/>
                <a:gd name="T10" fmla="*/ 86 w 1423"/>
                <a:gd name="T11" fmla="*/ 15 h 1772"/>
                <a:gd name="T12" fmla="*/ 88 w 1423"/>
                <a:gd name="T13" fmla="*/ 15 h 1772"/>
                <a:gd name="T14" fmla="*/ 68 w 1423"/>
                <a:gd name="T15" fmla="*/ 7 h 1772"/>
                <a:gd name="T16" fmla="*/ 23 w 1423"/>
                <a:gd name="T17" fmla="*/ 7 h 1772"/>
                <a:gd name="T18" fmla="*/ 2 w 1423"/>
                <a:gd name="T19" fmla="*/ 15 h 1772"/>
                <a:gd name="T20" fmla="*/ 4 w 1423"/>
                <a:gd name="T21" fmla="*/ 15 h 1772"/>
                <a:gd name="T22" fmla="*/ 7 w 1423"/>
                <a:gd name="T23" fmla="*/ 15 h 1772"/>
                <a:gd name="T24" fmla="*/ 11 w 1423"/>
                <a:gd name="T25" fmla="*/ 17 h 1772"/>
                <a:gd name="T26" fmla="*/ 16 w 1423"/>
                <a:gd name="T27" fmla="*/ 20 h 1772"/>
                <a:gd name="T28" fmla="*/ 21 w 1423"/>
                <a:gd name="T29" fmla="*/ 26 h 1772"/>
                <a:gd name="T30" fmla="*/ 22 w 1423"/>
                <a:gd name="T31" fmla="*/ 29 h 1772"/>
                <a:gd name="T32" fmla="*/ 23 w 1423"/>
                <a:gd name="T33" fmla="*/ 41 h 1772"/>
                <a:gd name="T34" fmla="*/ 2 w 1423"/>
                <a:gd name="T35" fmla="*/ 50 h 1772"/>
                <a:gd name="T36" fmla="*/ 4 w 1423"/>
                <a:gd name="T37" fmla="*/ 50 h 1772"/>
                <a:gd name="T38" fmla="*/ 7 w 1423"/>
                <a:gd name="T39" fmla="*/ 50 h 1772"/>
                <a:gd name="T40" fmla="*/ 11 w 1423"/>
                <a:gd name="T41" fmla="*/ 52 h 1772"/>
                <a:gd name="T42" fmla="*/ 16 w 1423"/>
                <a:gd name="T43" fmla="*/ 55 h 1772"/>
                <a:gd name="T44" fmla="*/ 21 w 1423"/>
                <a:gd name="T45" fmla="*/ 61 h 1772"/>
                <a:gd name="T46" fmla="*/ 22 w 1423"/>
                <a:gd name="T47" fmla="*/ 64 h 1772"/>
                <a:gd name="T48" fmla="*/ 23 w 1423"/>
                <a:gd name="T49" fmla="*/ 75 h 1772"/>
                <a:gd name="T50" fmla="*/ 2 w 1423"/>
                <a:gd name="T51" fmla="*/ 83 h 1772"/>
                <a:gd name="T52" fmla="*/ 4 w 1423"/>
                <a:gd name="T53" fmla="*/ 83 h 1772"/>
                <a:gd name="T54" fmla="*/ 7 w 1423"/>
                <a:gd name="T55" fmla="*/ 84 h 1772"/>
                <a:gd name="T56" fmla="*/ 11 w 1423"/>
                <a:gd name="T57" fmla="*/ 85 h 1772"/>
                <a:gd name="T58" fmla="*/ 16 w 1423"/>
                <a:gd name="T59" fmla="*/ 89 h 1772"/>
                <a:gd name="T60" fmla="*/ 21 w 1423"/>
                <a:gd name="T61" fmla="*/ 95 h 1772"/>
                <a:gd name="T62" fmla="*/ 22 w 1423"/>
                <a:gd name="T63" fmla="*/ 98 h 1772"/>
                <a:gd name="T64" fmla="*/ 23 w 1423"/>
                <a:gd name="T65" fmla="*/ 110 h 1772"/>
                <a:gd name="T66" fmla="*/ 69 w 1423"/>
                <a:gd name="T67" fmla="*/ 94 h 1772"/>
                <a:gd name="T68" fmla="*/ 74 w 1423"/>
                <a:gd name="T69" fmla="*/ 89 h 1772"/>
                <a:gd name="T70" fmla="*/ 79 w 1423"/>
                <a:gd name="T71" fmla="*/ 85 h 1772"/>
                <a:gd name="T72" fmla="*/ 83 w 1423"/>
                <a:gd name="T73" fmla="*/ 84 h 1772"/>
                <a:gd name="T74" fmla="*/ 86 w 1423"/>
                <a:gd name="T75" fmla="*/ 83 h 1772"/>
                <a:gd name="T76" fmla="*/ 88 w 1423"/>
                <a:gd name="T77" fmla="*/ 83 h 1772"/>
                <a:gd name="T78" fmla="*/ 68 w 1423"/>
                <a:gd name="T79" fmla="*/ 75 h 1772"/>
                <a:gd name="T80" fmla="*/ 71 w 1423"/>
                <a:gd name="T81" fmla="*/ 58 h 1772"/>
                <a:gd name="T82" fmla="*/ 76 w 1423"/>
                <a:gd name="T83" fmla="*/ 54 h 1772"/>
                <a:gd name="T84" fmla="*/ 81 w 1423"/>
                <a:gd name="T85" fmla="*/ 51 h 1772"/>
                <a:gd name="T86" fmla="*/ 84 w 1423"/>
                <a:gd name="T87" fmla="*/ 50 h 1772"/>
                <a:gd name="T88" fmla="*/ 87 w 1423"/>
                <a:gd name="T89" fmla="*/ 5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15" name="Freeform 64"/>
            <p:cNvSpPr>
              <a:spLocks/>
            </p:cNvSpPr>
            <p:nvPr/>
          </p:nvSpPr>
          <p:spPr bwMode="auto">
            <a:xfrm>
              <a:off x="967" y="1563"/>
              <a:ext cx="147" cy="102"/>
            </a:xfrm>
            <a:custGeom>
              <a:avLst/>
              <a:gdLst>
                <a:gd name="T0" fmla="*/ 18 w 294"/>
                <a:gd name="T1" fmla="*/ 0 h 205"/>
                <a:gd name="T2" fmla="*/ 18 w 294"/>
                <a:gd name="T3" fmla="*/ 1 h 205"/>
                <a:gd name="T4" fmla="*/ 18 w 294"/>
                <a:gd name="T5" fmla="*/ 2 h 205"/>
                <a:gd name="T6" fmla="*/ 17 w 294"/>
                <a:gd name="T7" fmla="*/ 2 h 205"/>
                <a:gd name="T8" fmla="*/ 15 w 294"/>
                <a:gd name="T9" fmla="*/ 2 h 205"/>
                <a:gd name="T10" fmla="*/ 14 w 294"/>
                <a:gd name="T11" fmla="*/ 2 h 205"/>
                <a:gd name="T12" fmla="*/ 13 w 294"/>
                <a:gd name="T13" fmla="*/ 2 h 205"/>
                <a:gd name="T14" fmla="*/ 12 w 294"/>
                <a:gd name="T15" fmla="*/ 2 h 205"/>
                <a:gd name="T16" fmla="*/ 11 w 294"/>
                <a:gd name="T17" fmla="*/ 3 h 205"/>
                <a:gd name="T18" fmla="*/ 10 w 294"/>
                <a:gd name="T19" fmla="*/ 3 h 205"/>
                <a:gd name="T20" fmla="*/ 9 w 294"/>
                <a:gd name="T21" fmla="*/ 4 h 205"/>
                <a:gd name="T22" fmla="*/ 7 w 294"/>
                <a:gd name="T23" fmla="*/ 5 h 205"/>
                <a:gd name="T24" fmla="*/ 6 w 294"/>
                <a:gd name="T25" fmla="*/ 6 h 205"/>
                <a:gd name="T26" fmla="*/ 5 w 294"/>
                <a:gd name="T27" fmla="*/ 7 h 205"/>
                <a:gd name="T28" fmla="*/ 3 w 294"/>
                <a:gd name="T29" fmla="*/ 8 h 205"/>
                <a:gd name="T30" fmla="*/ 2 w 294"/>
                <a:gd name="T31" fmla="*/ 9 h 205"/>
                <a:gd name="T32" fmla="*/ 1 w 294"/>
                <a:gd name="T33" fmla="*/ 11 h 205"/>
                <a:gd name="T34" fmla="*/ 0 w 294"/>
                <a:gd name="T35" fmla="*/ 12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16" name="Freeform 65"/>
            <p:cNvSpPr>
              <a:spLocks/>
            </p:cNvSpPr>
            <p:nvPr/>
          </p:nvSpPr>
          <p:spPr bwMode="auto">
            <a:xfrm>
              <a:off x="967" y="1284"/>
              <a:ext cx="147" cy="103"/>
            </a:xfrm>
            <a:custGeom>
              <a:avLst/>
              <a:gdLst>
                <a:gd name="T0" fmla="*/ 18 w 294"/>
                <a:gd name="T1" fmla="*/ 0 h 205"/>
                <a:gd name="T2" fmla="*/ 18 w 294"/>
                <a:gd name="T3" fmla="*/ 2 h 205"/>
                <a:gd name="T4" fmla="*/ 18 w 294"/>
                <a:gd name="T5" fmla="*/ 2 h 205"/>
                <a:gd name="T6" fmla="*/ 17 w 294"/>
                <a:gd name="T7" fmla="*/ 3 h 205"/>
                <a:gd name="T8" fmla="*/ 15 w 294"/>
                <a:gd name="T9" fmla="*/ 3 h 205"/>
                <a:gd name="T10" fmla="*/ 14 w 294"/>
                <a:gd name="T11" fmla="*/ 3 h 205"/>
                <a:gd name="T12" fmla="*/ 13 w 294"/>
                <a:gd name="T13" fmla="*/ 3 h 205"/>
                <a:gd name="T14" fmla="*/ 12 w 294"/>
                <a:gd name="T15" fmla="*/ 3 h 205"/>
                <a:gd name="T16" fmla="*/ 11 w 294"/>
                <a:gd name="T17" fmla="*/ 4 h 205"/>
                <a:gd name="T18" fmla="*/ 10 w 294"/>
                <a:gd name="T19" fmla="*/ 4 h 205"/>
                <a:gd name="T20" fmla="*/ 9 w 294"/>
                <a:gd name="T21" fmla="*/ 5 h 205"/>
                <a:gd name="T22" fmla="*/ 7 w 294"/>
                <a:gd name="T23" fmla="*/ 6 h 205"/>
                <a:gd name="T24" fmla="*/ 6 w 294"/>
                <a:gd name="T25" fmla="*/ 7 h 205"/>
                <a:gd name="T26" fmla="*/ 5 w 294"/>
                <a:gd name="T27" fmla="*/ 8 h 205"/>
                <a:gd name="T28" fmla="*/ 3 w 294"/>
                <a:gd name="T29" fmla="*/ 9 h 205"/>
                <a:gd name="T30" fmla="*/ 2 w 294"/>
                <a:gd name="T31" fmla="*/ 10 h 205"/>
                <a:gd name="T32" fmla="*/ 1 w 294"/>
                <a:gd name="T33" fmla="*/ 12 h 205"/>
                <a:gd name="T34" fmla="*/ 0 w 294"/>
                <a:gd name="T35" fmla="*/ 13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17" name="Freeform 66"/>
            <p:cNvSpPr>
              <a:spLocks/>
            </p:cNvSpPr>
            <p:nvPr/>
          </p:nvSpPr>
          <p:spPr bwMode="auto">
            <a:xfrm>
              <a:off x="451" y="1284"/>
              <a:ext cx="153" cy="111"/>
            </a:xfrm>
            <a:custGeom>
              <a:avLst/>
              <a:gdLst>
                <a:gd name="T0" fmla="*/ 0 w 306"/>
                <a:gd name="T1" fmla="*/ 2 h 221"/>
                <a:gd name="T2" fmla="*/ 0 w 306"/>
                <a:gd name="T3" fmla="*/ 0 h 221"/>
                <a:gd name="T4" fmla="*/ 19 w 306"/>
                <a:gd name="T5" fmla="*/ 0 h 221"/>
                <a:gd name="T6" fmla="*/ 19 w 306"/>
                <a:gd name="T7" fmla="*/ 14 h 221"/>
                <a:gd name="T8" fmla="*/ 18 w 306"/>
                <a:gd name="T9" fmla="*/ 12 h 221"/>
                <a:gd name="T10" fmla="*/ 17 w 306"/>
                <a:gd name="T11" fmla="*/ 11 h 221"/>
                <a:gd name="T12" fmla="*/ 15 w 306"/>
                <a:gd name="T13" fmla="*/ 9 h 221"/>
                <a:gd name="T14" fmla="*/ 13 w 306"/>
                <a:gd name="T15" fmla="*/ 8 h 221"/>
                <a:gd name="T16" fmla="*/ 12 w 306"/>
                <a:gd name="T17" fmla="*/ 7 h 221"/>
                <a:gd name="T18" fmla="*/ 11 w 306"/>
                <a:gd name="T19" fmla="*/ 6 h 221"/>
                <a:gd name="T20" fmla="*/ 10 w 306"/>
                <a:gd name="T21" fmla="*/ 5 h 221"/>
                <a:gd name="T22" fmla="*/ 9 w 306"/>
                <a:gd name="T23" fmla="*/ 5 h 221"/>
                <a:gd name="T24" fmla="*/ 7 w 306"/>
                <a:gd name="T25" fmla="*/ 4 h 221"/>
                <a:gd name="T26" fmla="*/ 5 w 306"/>
                <a:gd name="T27" fmla="*/ 4 h 221"/>
                <a:gd name="T28" fmla="*/ 5 w 306"/>
                <a:gd name="T29" fmla="*/ 3 h 221"/>
                <a:gd name="T30" fmla="*/ 3 w 306"/>
                <a:gd name="T31" fmla="*/ 3 h 221"/>
                <a:gd name="T32" fmla="*/ 2 w 306"/>
                <a:gd name="T33" fmla="*/ 3 h 221"/>
                <a:gd name="T34" fmla="*/ 1 w 306"/>
                <a:gd name="T35" fmla="*/ 3 h 221"/>
                <a:gd name="T36" fmla="*/ 1 w 306"/>
                <a:gd name="T37" fmla="*/ 2 h 221"/>
                <a:gd name="T38" fmla="*/ 0 w 306"/>
                <a:gd name="T39" fmla="*/ 2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18" name="Freeform 67"/>
            <p:cNvSpPr>
              <a:spLocks/>
            </p:cNvSpPr>
            <p:nvPr/>
          </p:nvSpPr>
          <p:spPr bwMode="auto">
            <a:xfrm>
              <a:off x="451" y="1563"/>
              <a:ext cx="153" cy="110"/>
            </a:xfrm>
            <a:custGeom>
              <a:avLst/>
              <a:gdLst>
                <a:gd name="T0" fmla="*/ 0 w 306"/>
                <a:gd name="T1" fmla="*/ 1 h 221"/>
                <a:gd name="T2" fmla="*/ 0 w 306"/>
                <a:gd name="T3" fmla="*/ 0 h 221"/>
                <a:gd name="T4" fmla="*/ 19 w 306"/>
                <a:gd name="T5" fmla="*/ 0 h 221"/>
                <a:gd name="T6" fmla="*/ 19 w 306"/>
                <a:gd name="T7" fmla="*/ 13 h 221"/>
                <a:gd name="T8" fmla="*/ 18 w 306"/>
                <a:gd name="T9" fmla="*/ 12 h 221"/>
                <a:gd name="T10" fmla="*/ 17 w 306"/>
                <a:gd name="T11" fmla="*/ 10 h 221"/>
                <a:gd name="T12" fmla="*/ 15 w 306"/>
                <a:gd name="T13" fmla="*/ 8 h 221"/>
                <a:gd name="T14" fmla="*/ 13 w 306"/>
                <a:gd name="T15" fmla="*/ 7 h 221"/>
                <a:gd name="T16" fmla="*/ 12 w 306"/>
                <a:gd name="T17" fmla="*/ 6 h 221"/>
                <a:gd name="T18" fmla="*/ 11 w 306"/>
                <a:gd name="T19" fmla="*/ 5 h 221"/>
                <a:gd name="T20" fmla="*/ 10 w 306"/>
                <a:gd name="T21" fmla="*/ 4 h 221"/>
                <a:gd name="T22" fmla="*/ 9 w 306"/>
                <a:gd name="T23" fmla="*/ 4 h 221"/>
                <a:gd name="T24" fmla="*/ 7 w 306"/>
                <a:gd name="T25" fmla="*/ 3 h 221"/>
                <a:gd name="T26" fmla="*/ 5 w 306"/>
                <a:gd name="T27" fmla="*/ 3 h 221"/>
                <a:gd name="T28" fmla="*/ 5 w 306"/>
                <a:gd name="T29" fmla="*/ 2 h 221"/>
                <a:gd name="T30" fmla="*/ 3 w 306"/>
                <a:gd name="T31" fmla="*/ 2 h 221"/>
                <a:gd name="T32" fmla="*/ 2 w 306"/>
                <a:gd name="T33" fmla="*/ 2 h 221"/>
                <a:gd name="T34" fmla="*/ 1 w 306"/>
                <a:gd name="T35" fmla="*/ 2 h 221"/>
                <a:gd name="T36" fmla="*/ 1 w 306"/>
                <a:gd name="T37" fmla="*/ 2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19" name="Freeform 68"/>
            <p:cNvSpPr>
              <a:spLocks/>
            </p:cNvSpPr>
            <p:nvPr/>
          </p:nvSpPr>
          <p:spPr bwMode="auto">
            <a:xfrm>
              <a:off x="451" y="1832"/>
              <a:ext cx="153" cy="111"/>
            </a:xfrm>
            <a:custGeom>
              <a:avLst/>
              <a:gdLst>
                <a:gd name="T0" fmla="*/ 0 w 306"/>
                <a:gd name="T1" fmla="*/ 2 h 223"/>
                <a:gd name="T2" fmla="*/ 0 w 306"/>
                <a:gd name="T3" fmla="*/ 0 h 223"/>
                <a:gd name="T4" fmla="*/ 19 w 306"/>
                <a:gd name="T5" fmla="*/ 0 h 223"/>
                <a:gd name="T6" fmla="*/ 19 w 306"/>
                <a:gd name="T7" fmla="*/ 13 h 223"/>
                <a:gd name="T8" fmla="*/ 18 w 306"/>
                <a:gd name="T9" fmla="*/ 12 h 223"/>
                <a:gd name="T10" fmla="*/ 17 w 306"/>
                <a:gd name="T11" fmla="*/ 10 h 223"/>
                <a:gd name="T12" fmla="*/ 15 w 306"/>
                <a:gd name="T13" fmla="*/ 9 h 223"/>
                <a:gd name="T14" fmla="*/ 13 w 306"/>
                <a:gd name="T15" fmla="*/ 7 h 223"/>
                <a:gd name="T16" fmla="*/ 12 w 306"/>
                <a:gd name="T17" fmla="*/ 6 h 223"/>
                <a:gd name="T18" fmla="*/ 11 w 306"/>
                <a:gd name="T19" fmla="*/ 5 h 223"/>
                <a:gd name="T20" fmla="*/ 10 w 306"/>
                <a:gd name="T21" fmla="*/ 4 h 223"/>
                <a:gd name="T22" fmla="*/ 9 w 306"/>
                <a:gd name="T23" fmla="*/ 4 h 223"/>
                <a:gd name="T24" fmla="*/ 7 w 306"/>
                <a:gd name="T25" fmla="*/ 3 h 223"/>
                <a:gd name="T26" fmla="*/ 5 w 306"/>
                <a:gd name="T27" fmla="*/ 3 h 223"/>
                <a:gd name="T28" fmla="*/ 5 w 306"/>
                <a:gd name="T29" fmla="*/ 2 h 223"/>
                <a:gd name="T30" fmla="*/ 3 w 306"/>
                <a:gd name="T31" fmla="*/ 2 h 223"/>
                <a:gd name="T32" fmla="*/ 2 w 306"/>
                <a:gd name="T33" fmla="*/ 2 h 223"/>
                <a:gd name="T34" fmla="*/ 1 w 306"/>
                <a:gd name="T35" fmla="*/ 2 h 223"/>
                <a:gd name="T36" fmla="*/ 1 w 306"/>
                <a:gd name="T37" fmla="*/ 2 h 223"/>
                <a:gd name="T38" fmla="*/ 0 w 306"/>
                <a:gd name="T39" fmla="*/ 2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20" name="Freeform 69"/>
            <p:cNvSpPr>
              <a:spLocks/>
            </p:cNvSpPr>
            <p:nvPr/>
          </p:nvSpPr>
          <p:spPr bwMode="auto">
            <a:xfrm>
              <a:off x="967" y="1832"/>
              <a:ext cx="147" cy="103"/>
            </a:xfrm>
            <a:custGeom>
              <a:avLst/>
              <a:gdLst>
                <a:gd name="T0" fmla="*/ 18 w 294"/>
                <a:gd name="T1" fmla="*/ 0 h 205"/>
                <a:gd name="T2" fmla="*/ 18 w 294"/>
                <a:gd name="T3" fmla="*/ 3 h 205"/>
                <a:gd name="T4" fmla="*/ 18 w 294"/>
                <a:gd name="T5" fmla="*/ 3 h 205"/>
                <a:gd name="T6" fmla="*/ 17 w 294"/>
                <a:gd name="T7" fmla="*/ 3 h 205"/>
                <a:gd name="T8" fmla="*/ 15 w 294"/>
                <a:gd name="T9" fmla="*/ 3 h 205"/>
                <a:gd name="T10" fmla="*/ 14 w 294"/>
                <a:gd name="T11" fmla="*/ 3 h 205"/>
                <a:gd name="T12" fmla="*/ 13 w 294"/>
                <a:gd name="T13" fmla="*/ 3 h 205"/>
                <a:gd name="T14" fmla="*/ 12 w 294"/>
                <a:gd name="T15" fmla="*/ 4 h 205"/>
                <a:gd name="T16" fmla="*/ 11 w 294"/>
                <a:gd name="T17" fmla="*/ 4 h 205"/>
                <a:gd name="T18" fmla="*/ 10 w 294"/>
                <a:gd name="T19" fmla="*/ 4 h 205"/>
                <a:gd name="T20" fmla="*/ 9 w 294"/>
                <a:gd name="T21" fmla="*/ 5 h 205"/>
                <a:gd name="T22" fmla="*/ 7 w 294"/>
                <a:gd name="T23" fmla="*/ 6 h 205"/>
                <a:gd name="T24" fmla="*/ 6 w 294"/>
                <a:gd name="T25" fmla="*/ 7 h 205"/>
                <a:gd name="T26" fmla="*/ 5 w 294"/>
                <a:gd name="T27" fmla="*/ 8 h 205"/>
                <a:gd name="T28" fmla="*/ 3 w 294"/>
                <a:gd name="T29" fmla="*/ 9 h 205"/>
                <a:gd name="T30" fmla="*/ 2 w 294"/>
                <a:gd name="T31" fmla="*/ 10 h 205"/>
                <a:gd name="T32" fmla="*/ 1 w 294"/>
                <a:gd name="T33" fmla="*/ 12 h 205"/>
                <a:gd name="T34" fmla="*/ 0 w 294"/>
                <a:gd name="T35" fmla="*/ 13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21"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22" name="Freeform 71"/>
            <p:cNvSpPr>
              <a:spLocks/>
            </p:cNvSpPr>
            <p:nvPr/>
          </p:nvSpPr>
          <p:spPr bwMode="auto">
            <a:xfrm>
              <a:off x="661" y="1243"/>
              <a:ext cx="249" cy="250"/>
            </a:xfrm>
            <a:custGeom>
              <a:avLst/>
              <a:gdLst>
                <a:gd name="T0" fmla="*/ 18 w 498"/>
                <a:gd name="T1" fmla="*/ 31 h 500"/>
                <a:gd name="T2" fmla="*/ 21 w 498"/>
                <a:gd name="T3" fmla="*/ 31 h 500"/>
                <a:gd name="T4" fmla="*/ 23 w 498"/>
                <a:gd name="T5" fmla="*/ 30 h 500"/>
                <a:gd name="T6" fmla="*/ 26 w 498"/>
                <a:gd name="T7" fmla="*/ 28 h 500"/>
                <a:gd name="T8" fmla="*/ 28 w 498"/>
                <a:gd name="T9" fmla="*/ 26 h 500"/>
                <a:gd name="T10" fmla="*/ 30 w 498"/>
                <a:gd name="T11" fmla="*/ 23 h 500"/>
                <a:gd name="T12" fmla="*/ 31 w 498"/>
                <a:gd name="T13" fmla="*/ 21 h 500"/>
                <a:gd name="T14" fmla="*/ 31 w 498"/>
                <a:gd name="T15" fmla="*/ 18 h 500"/>
                <a:gd name="T16" fmla="*/ 31 w 498"/>
                <a:gd name="T17" fmla="*/ 14 h 500"/>
                <a:gd name="T18" fmla="*/ 31 w 498"/>
                <a:gd name="T19" fmla="*/ 12 h 500"/>
                <a:gd name="T20" fmla="*/ 30 w 498"/>
                <a:gd name="T21" fmla="*/ 9 h 500"/>
                <a:gd name="T22" fmla="*/ 28 w 498"/>
                <a:gd name="T23" fmla="*/ 6 h 500"/>
                <a:gd name="T24" fmla="*/ 26 w 498"/>
                <a:gd name="T25" fmla="*/ 4 h 500"/>
                <a:gd name="T26" fmla="*/ 23 w 498"/>
                <a:gd name="T27" fmla="*/ 2 h 500"/>
                <a:gd name="T28" fmla="*/ 21 w 498"/>
                <a:gd name="T29" fmla="*/ 1 h 500"/>
                <a:gd name="T30" fmla="*/ 18 w 498"/>
                <a:gd name="T31" fmla="*/ 1 h 500"/>
                <a:gd name="T32" fmla="*/ 14 w 498"/>
                <a:gd name="T33" fmla="*/ 1 h 500"/>
                <a:gd name="T34" fmla="*/ 11 w 498"/>
                <a:gd name="T35" fmla="*/ 1 h 500"/>
                <a:gd name="T36" fmla="*/ 9 w 498"/>
                <a:gd name="T37" fmla="*/ 2 h 500"/>
                <a:gd name="T38" fmla="*/ 6 w 498"/>
                <a:gd name="T39" fmla="*/ 4 h 500"/>
                <a:gd name="T40" fmla="*/ 4 w 498"/>
                <a:gd name="T41" fmla="*/ 6 h 500"/>
                <a:gd name="T42" fmla="*/ 2 w 498"/>
                <a:gd name="T43" fmla="*/ 9 h 500"/>
                <a:gd name="T44" fmla="*/ 1 w 498"/>
                <a:gd name="T45" fmla="*/ 11 h 500"/>
                <a:gd name="T46" fmla="*/ 1 w 498"/>
                <a:gd name="T47" fmla="*/ 14 h 500"/>
                <a:gd name="T48" fmla="*/ 1 w 498"/>
                <a:gd name="T49" fmla="*/ 18 h 500"/>
                <a:gd name="T50" fmla="*/ 1 w 498"/>
                <a:gd name="T51" fmla="*/ 21 h 500"/>
                <a:gd name="T52" fmla="*/ 2 w 498"/>
                <a:gd name="T53" fmla="*/ 23 h 500"/>
                <a:gd name="T54" fmla="*/ 4 w 498"/>
                <a:gd name="T55" fmla="*/ 26 h 500"/>
                <a:gd name="T56" fmla="*/ 6 w 498"/>
                <a:gd name="T57" fmla="*/ 28 h 500"/>
                <a:gd name="T58" fmla="*/ 9 w 498"/>
                <a:gd name="T59" fmla="*/ 30 h 500"/>
                <a:gd name="T60" fmla="*/ 11 w 498"/>
                <a:gd name="T61" fmla="*/ 31 h 500"/>
                <a:gd name="T62" fmla="*/ 14 w 498"/>
                <a:gd name="T63" fmla="*/ 3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23" name="Freeform 72"/>
            <p:cNvSpPr>
              <a:spLocks/>
            </p:cNvSpPr>
            <p:nvPr/>
          </p:nvSpPr>
          <p:spPr bwMode="auto">
            <a:xfrm>
              <a:off x="685" y="1268"/>
              <a:ext cx="200" cy="200"/>
            </a:xfrm>
            <a:custGeom>
              <a:avLst/>
              <a:gdLst>
                <a:gd name="T0" fmla="*/ 0 w 401"/>
                <a:gd name="T1" fmla="*/ 11 h 401"/>
                <a:gd name="T2" fmla="*/ 0 w 401"/>
                <a:gd name="T3" fmla="*/ 8 h 401"/>
                <a:gd name="T4" fmla="*/ 1 w 401"/>
                <a:gd name="T5" fmla="*/ 6 h 401"/>
                <a:gd name="T6" fmla="*/ 2 w 401"/>
                <a:gd name="T7" fmla="*/ 4 h 401"/>
                <a:gd name="T8" fmla="*/ 4 w 401"/>
                <a:gd name="T9" fmla="*/ 2 h 401"/>
                <a:gd name="T10" fmla="*/ 6 w 401"/>
                <a:gd name="T11" fmla="*/ 1 h 401"/>
                <a:gd name="T12" fmla="*/ 8 w 401"/>
                <a:gd name="T13" fmla="*/ 0 h 401"/>
                <a:gd name="T14" fmla="*/ 11 w 401"/>
                <a:gd name="T15" fmla="*/ 0 h 401"/>
                <a:gd name="T16" fmla="*/ 13 w 401"/>
                <a:gd name="T17" fmla="*/ 0 h 401"/>
                <a:gd name="T18" fmla="*/ 16 w 401"/>
                <a:gd name="T19" fmla="*/ 0 h 401"/>
                <a:gd name="T20" fmla="*/ 18 w 401"/>
                <a:gd name="T21" fmla="*/ 1 h 401"/>
                <a:gd name="T22" fmla="*/ 20 w 401"/>
                <a:gd name="T23" fmla="*/ 2 h 401"/>
                <a:gd name="T24" fmla="*/ 22 w 401"/>
                <a:gd name="T25" fmla="*/ 4 h 401"/>
                <a:gd name="T26" fmla="*/ 23 w 401"/>
                <a:gd name="T27" fmla="*/ 6 h 401"/>
                <a:gd name="T28" fmla="*/ 24 w 401"/>
                <a:gd name="T29" fmla="*/ 8 h 401"/>
                <a:gd name="T30" fmla="*/ 25 w 401"/>
                <a:gd name="T31" fmla="*/ 11 h 401"/>
                <a:gd name="T32" fmla="*/ 25 w 401"/>
                <a:gd name="T33" fmla="*/ 13 h 401"/>
                <a:gd name="T34" fmla="*/ 24 w 401"/>
                <a:gd name="T35" fmla="*/ 16 h 401"/>
                <a:gd name="T36" fmla="*/ 23 w 401"/>
                <a:gd name="T37" fmla="*/ 18 h 401"/>
                <a:gd name="T38" fmla="*/ 22 w 401"/>
                <a:gd name="T39" fmla="*/ 20 h 401"/>
                <a:gd name="T40" fmla="*/ 20 w 401"/>
                <a:gd name="T41" fmla="*/ 22 h 401"/>
                <a:gd name="T42" fmla="*/ 18 w 401"/>
                <a:gd name="T43" fmla="*/ 23 h 401"/>
                <a:gd name="T44" fmla="*/ 16 w 401"/>
                <a:gd name="T45" fmla="*/ 24 h 401"/>
                <a:gd name="T46" fmla="*/ 13 w 401"/>
                <a:gd name="T47" fmla="*/ 25 h 401"/>
                <a:gd name="T48" fmla="*/ 11 w 401"/>
                <a:gd name="T49" fmla="*/ 25 h 401"/>
                <a:gd name="T50" fmla="*/ 8 w 401"/>
                <a:gd name="T51" fmla="*/ 24 h 401"/>
                <a:gd name="T52" fmla="*/ 6 w 401"/>
                <a:gd name="T53" fmla="*/ 23 h 401"/>
                <a:gd name="T54" fmla="*/ 4 w 401"/>
                <a:gd name="T55" fmla="*/ 22 h 401"/>
                <a:gd name="T56" fmla="*/ 2 w 401"/>
                <a:gd name="T57" fmla="*/ 20 h 401"/>
                <a:gd name="T58" fmla="*/ 1 w 401"/>
                <a:gd name="T59" fmla="*/ 18 h 401"/>
                <a:gd name="T60" fmla="*/ 0 w 401"/>
                <a:gd name="T61" fmla="*/ 16 h 401"/>
                <a:gd name="T62" fmla="*/ 0 w 401"/>
                <a:gd name="T63" fmla="*/ 13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24" name="Freeform 73"/>
            <p:cNvSpPr>
              <a:spLocks/>
            </p:cNvSpPr>
            <p:nvPr/>
          </p:nvSpPr>
          <p:spPr bwMode="auto">
            <a:xfrm>
              <a:off x="705" y="1268"/>
              <a:ext cx="180" cy="180"/>
            </a:xfrm>
            <a:custGeom>
              <a:avLst/>
              <a:gdLst>
                <a:gd name="T0" fmla="*/ 17 w 361"/>
                <a:gd name="T1" fmla="*/ 2 h 361"/>
                <a:gd name="T2" fmla="*/ 15 w 361"/>
                <a:gd name="T3" fmla="*/ 1 h 361"/>
                <a:gd name="T4" fmla="*/ 13 w 361"/>
                <a:gd name="T5" fmla="*/ 0 h 361"/>
                <a:gd name="T6" fmla="*/ 11 w 361"/>
                <a:gd name="T7" fmla="*/ 0 h 361"/>
                <a:gd name="T8" fmla="*/ 8 w 361"/>
                <a:gd name="T9" fmla="*/ 0 h 361"/>
                <a:gd name="T10" fmla="*/ 6 w 361"/>
                <a:gd name="T11" fmla="*/ 0 h 361"/>
                <a:gd name="T12" fmla="*/ 4 w 361"/>
                <a:gd name="T13" fmla="*/ 1 h 361"/>
                <a:gd name="T14" fmla="*/ 2 w 361"/>
                <a:gd name="T15" fmla="*/ 2 h 361"/>
                <a:gd name="T16" fmla="*/ 0 w 361"/>
                <a:gd name="T17" fmla="*/ 4 h 361"/>
                <a:gd name="T18" fmla="*/ 0 w 361"/>
                <a:gd name="T19" fmla="*/ 4 h 361"/>
                <a:gd name="T20" fmla="*/ 0 w 361"/>
                <a:gd name="T21" fmla="*/ 4 h 361"/>
                <a:gd name="T22" fmla="*/ 2 w 361"/>
                <a:gd name="T23" fmla="*/ 3 h 361"/>
                <a:gd name="T24" fmla="*/ 4 w 361"/>
                <a:gd name="T25" fmla="*/ 2 h 361"/>
                <a:gd name="T26" fmla="*/ 6 w 361"/>
                <a:gd name="T27" fmla="*/ 2 h 361"/>
                <a:gd name="T28" fmla="*/ 8 w 361"/>
                <a:gd name="T29" fmla="*/ 2 h 361"/>
                <a:gd name="T30" fmla="*/ 11 w 361"/>
                <a:gd name="T31" fmla="*/ 3 h 361"/>
                <a:gd name="T32" fmla="*/ 13 w 361"/>
                <a:gd name="T33" fmla="*/ 4 h 361"/>
                <a:gd name="T34" fmla="*/ 15 w 361"/>
                <a:gd name="T35" fmla="*/ 5 h 361"/>
                <a:gd name="T36" fmla="*/ 17 w 361"/>
                <a:gd name="T37" fmla="*/ 7 h 361"/>
                <a:gd name="T38" fmla="*/ 18 w 361"/>
                <a:gd name="T39" fmla="*/ 9 h 361"/>
                <a:gd name="T40" fmla="*/ 19 w 361"/>
                <a:gd name="T41" fmla="*/ 11 h 361"/>
                <a:gd name="T42" fmla="*/ 19 w 361"/>
                <a:gd name="T43" fmla="*/ 13 h 361"/>
                <a:gd name="T44" fmla="*/ 19 w 361"/>
                <a:gd name="T45" fmla="*/ 16 h 361"/>
                <a:gd name="T46" fmla="*/ 19 w 361"/>
                <a:gd name="T47" fmla="*/ 18 h 361"/>
                <a:gd name="T48" fmla="*/ 19 w 361"/>
                <a:gd name="T49" fmla="*/ 20 h 361"/>
                <a:gd name="T50" fmla="*/ 18 w 361"/>
                <a:gd name="T51" fmla="*/ 21 h 361"/>
                <a:gd name="T52" fmla="*/ 18 w 361"/>
                <a:gd name="T53" fmla="*/ 21 h 361"/>
                <a:gd name="T54" fmla="*/ 20 w 361"/>
                <a:gd name="T55" fmla="*/ 19 h 361"/>
                <a:gd name="T56" fmla="*/ 21 w 361"/>
                <a:gd name="T57" fmla="*/ 16 h 361"/>
                <a:gd name="T58" fmla="*/ 22 w 361"/>
                <a:gd name="T59" fmla="*/ 14 h 361"/>
                <a:gd name="T60" fmla="*/ 22 w 361"/>
                <a:gd name="T61" fmla="*/ 11 h 361"/>
                <a:gd name="T62" fmla="*/ 22 w 361"/>
                <a:gd name="T63" fmla="*/ 8 h 361"/>
                <a:gd name="T64" fmla="*/ 21 w 361"/>
                <a:gd name="T65" fmla="*/ 6 h 361"/>
                <a:gd name="T66" fmla="*/ 19 w 361"/>
                <a:gd name="T67" fmla="*/ 4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25" name="Freeform 74"/>
            <p:cNvSpPr>
              <a:spLocks/>
            </p:cNvSpPr>
            <p:nvPr/>
          </p:nvSpPr>
          <p:spPr bwMode="auto">
            <a:xfrm>
              <a:off x="661" y="1525"/>
              <a:ext cx="249" cy="249"/>
            </a:xfrm>
            <a:custGeom>
              <a:avLst/>
              <a:gdLst>
                <a:gd name="T0" fmla="*/ 18 w 498"/>
                <a:gd name="T1" fmla="*/ 31 h 499"/>
                <a:gd name="T2" fmla="*/ 21 w 498"/>
                <a:gd name="T3" fmla="*/ 30 h 499"/>
                <a:gd name="T4" fmla="*/ 23 w 498"/>
                <a:gd name="T5" fmla="*/ 29 h 499"/>
                <a:gd name="T6" fmla="*/ 26 w 498"/>
                <a:gd name="T7" fmla="*/ 27 h 499"/>
                <a:gd name="T8" fmla="*/ 28 w 498"/>
                <a:gd name="T9" fmla="*/ 25 h 499"/>
                <a:gd name="T10" fmla="*/ 30 w 498"/>
                <a:gd name="T11" fmla="*/ 23 h 499"/>
                <a:gd name="T12" fmla="*/ 31 w 498"/>
                <a:gd name="T13" fmla="*/ 20 h 499"/>
                <a:gd name="T14" fmla="*/ 31 w 498"/>
                <a:gd name="T15" fmla="*/ 17 h 499"/>
                <a:gd name="T16" fmla="*/ 31 w 498"/>
                <a:gd name="T17" fmla="*/ 14 h 499"/>
                <a:gd name="T18" fmla="*/ 31 w 498"/>
                <a:gd name="T19" fmla="*/ 11 h 499"/>
                <a:gd name="T20" fmla="*/ 30 w 498"/>
                <a:gd name="T21" fmla="*/ 8 h 499"/>
                <a:gd name="T22" fmla="*/ 28 w 498"/>
                <a:gd name="T23" fmla="*/ 5 h 499"/>
                <a:gd name="T24" fmla="*/ 26 w 498"/>
                <a:gd name="T25" fmla="*/ 3 h 499"/>
                <a:gd name="T26" fmla="*/ 23 w 498"/>
                <a:gd name="T27" fmla="*/ 1 h 499"/>
                <a:gd name="T28" fmla="*/ 21 w 498"/>
                <a:gd name="T29" fmla="*/ 0 h 499"/>
                <a:gd name="T30" fmla="*/ 18 w 498"/>
                <a:gd name="T31" fmla="*/ 0 h 499"/>
                <a:gd name="T32" fmla="*/ 14 w 498"/>
                <a:gd name="T33" fmla="*/ 0 h 499"/>
                <a:gd name="T34" fmla="*/ 11 w 498"/>
                <a:gd name="T35" fmla="*/ 0 h 499"/>
                <a:gd name="T36" fmla="*/ 9 w 498"/>
                <a:gd name="T37" fmla="*/ 1 h 499"/>
                <a:gd name="T38" fmla="*/ 6 w 498"/>
                <a:gd name="T39" fmla="*/ 3 h 499"/>
                <a:gd name="T40" fmla="*/ 4 w 498"/>
                <a:gd name="T41" fmla="*/ 5 h 499"/>
                <a:gd name="T42" fmla="*/ 2 w 498"/>
                <a:gd name="T43" fmla="*/ 8 h 499"/>
                <a:gd name="T44" fmla="*/ 1 w 498"/>
                <a:gd name="T45" fmla="*/ 10 h 499"/>
                <a:gd name="T46" fmla="*/ 1 w 498"/>
                <a:gd name="T47" fmla="*/ 14 h 499"/>
                <a:gd name="T48" fmla="*/ 1 w 498"/>
                <a:gd name="T49" fmla="*/ 17 h 499"/>
                <a:gd name="T50" fmla="*/ 1 w 498"/>
                <a:gd name="T51" fmla="*/ 20 h 499"/>
                <a:gd name="T52" fmla="*/ 2 w 498"/>
                <a:gd name="T53" fmla="*/ 23 h 499"/>
                <a:gd name="T54" fmla="*/ 4 w 498"/>
                <a:gd name="T55" fmla="*/ 25 h 499"/>
                <a:gd name="T56" fmla="*/ 6 w 498"/>
                <a:gd name="T57" fmla="*/ 27 h 499"/>
                <a:gd name="T58" fmla="*/ 9 w 498"/>
                <a:gd name="T59" fmla="*/ 29 h 499"/>
                <a:gd name="T60" fmla="*/ 11 w 498"/>
                <a:gd name="T61" fmla="*/ 30 h 499"/>
                <a:gd name="T62" fmla="*/ 14 w 498"/>
                <a:gd name="T63" fmla="*/ 31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26" name="Freeform 75"/>
            <p:cNvSpPr>
              <a:spLocks/>
            </p:cNvSpPr>
            <p:nvPr/>
          </p:nvSpPr>
          <p:spPr bwMode="auto">
            <a:xfrm>
              <a:off x="685" y="1549"/>
              <a:ext cx="200" cy="201"/>
            </a:xfrm>
            <a:custGeom>
              <a:avLst/>
              <a:gdLst>
                <a:gd name="T0" fmla="*/ 0 w 401"/>
                <a:gd name="T1" fmla="*/ 11 h 403"/>
                <a:gd name="T2" fmla="*/ 0 w 401"/>
                <a:gd name="T3" fmla="*/ 8 h 403"/>
                <a:gd name="T4" fmla="*/ 1 w 401"/>
                <a:gd name="T5" fmla="*/ 6 h 403"/>
                <a:gd name="T6" fmla="*/ 2 w 401"/>
                <a:gd name="T7" fmla="*/ 4 h 403"/>
                <a:gd name="T8" fmla="*/ 4 w 401"/>
                <a:gd name="T9" fmla="*/ 2 h 403"/>
                <a:gd name="T10" fmla="*/ 6 w 401"/>
                <a:gd name="T11" fmla="*/ 1 h 403"/>
                <a:gd name="T12" fmla="*/ 8 w 401"/>
                <a:gd name="T13" fmla="*/ 0 h 403"/>
                <a:gd name="T14" fmla="*/ 11 w 401"/>
                <a:gd name="T15" fmla="*/ 0 h 403"/>
                <a:gd name="T16" fmla="*/ 13 w 401"/>
                <a:gd name="T17" fmla="*/ 0 h 403"/>
                <a:gd name="T18" fmla="*/ 16 w 401"/>
                <a:gd name="T19" fmla="*/ 0 h 403"/>
                <a:gd name="T20" fmla="*/ 18 w 401"/>
                <a:gd name="T21" fmla="*/ 1 h 403"/>
                <a:gd name="T22" fmla="*/ 20 w 401"/>
                <a:gd name="T23" fmla="*/ 2 h 403"/>
                <a:gd name="T24" fmla="*/ 22 w 401"/>
                <a:gd name="T25" fmla="*/ 4 h 403"/>
                <a:gd name="T26" fmla="*/ 23 w 401"/>
                <a:gd name="T27" fmla="*/ 6 h 403"/>
                <a:gd name="T28" fmla="*/ 24 w 401"/>
                <a:gd name="T29" fmla="*/ 8 h 403"/>
                <a:gd name="T30" fmla="*/ 25 w 401"/>
                <a:gd name="T31" fmla="*/ 11 h 403"/>
                <a:gd name="T32" fmla="*/ 25 w 401"/>
                <a:gd name="T33" fmla="*/ 13 h 403"/>
                <a:gd name="T34" fmla="*/ 24 w 401"/>
                <a:gd name="T35" fmla="*/ 16 h 403"/>
                <a:gd name="T36" fmla="*/ 23 w 401"/>
                <a:gd name="T37" fmla="*/ 18 h 403"/>
                <a:gd name="T38" fmla="*/ 22 w 401"/>
                <a:gd name="T39" fmla="*/ 20 h 403"/>
                <a:gd name="T40" fmla="*/ 20 w 401"/>
                <a:gd name="T41" fmla="*/ 22 h 403"/>
                <a:gd name="T42" fmla="*/ 18 w 401"/>
                <a:gd name="T43" fmla="*/ 23 h 403"/>
                <a:gd name="T44" fmla="*/ 16 w 401"/>
                <a:gd name="T45" fmla="*/ 24 h 403"/>
                <a:gd name="T46" fmla="*/ 13 w 401"/>
                <a:gd name="T47" fmla="*/ 25 h 403"/>
                <a:gd name="T48" fmla="*/ 11 w 401"/>
                <a:gd name="T49" fmla="*/ 25 h 403"/>
                <a:gd name="T50" fmla="*/ 8 w 401"/>
                <a:gd name="T51" fmla="*/ 24 h 403"/>
                <a:gd name="T52" fmla="*/ 6 w 401"/>
                <a:gd name="T53" fmla="*/ 23 h 403"/>
                <a:gd name="T54" fmla="*/ 4 w 401"/>
                <a:gd name="T55" fmla="*/ 22 h 403"/>
                <a:gd name="T56" fmla="*/ 2 w 401"/>
                <a:gd name="T57" fmla="*/ 20 h 403"/>
                <a:gd name="T58" fmla="*/ 1 w 401"/>
                <a:gd name="T59" fmla="*/ 18 h 403"/>
                <a:gd name="T60" fmla="*/ 0 w 401"/>
                <a:gd name="T61" fmla="*/ 16 h 403"/>
                <a:gd name="T62" fmla="*/ 0 w 401"/>
                <a:gd name="T63" fmla="*/ 13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27" name="Freeform 76"/>
            <p:cNvSpPr>
              <a:spLocks/>
            </p:cNvSpPr>
            <p:nvPr/>
          </p:nvSpPr>
          <p:spPr bwMode="auto">
            <a:xfrm>
              <a:off x="716" y="1549"/>
              <a:ext cx="169" cy="189"/>
            </a:xfrm>
            <a:custGeom>
              <a:avLst/>
              <a:gdLst>
                <a:gd name="T0" fmla="*/ 16 w 339"/>
                <a:gd name="T1" fmla="*/ 3 h 378"/>
                <a:gd name="T2" fmla="*/ 14 w 339"/>
                <a:gd name="T3" fmla="*/ 1 h 378"/>
                <a:gd name="T4" fmla="*/ 12 w 339"/>
                <a:gd name="T5" fmla="*/ 1 h 378"/>
                <a:gd name="T6" fmla="*/ 9 w 339"/>
                <a:gd name="T7" fmla="*/ 1 h 378"/>
                <a:gd name="T8" fmla="*/ 7 w 339"/>
                <a:gd name="T9" fmla="*/ 1 h 378"/>
                <a:gd name="T10" fmla="*/ 5 w 339"/>
                <a:gd name="T11" fmla="*/ 1 h 378"/>
                <a:gd name="T12" fmla="*/ 2 w 339"/>
                <a:gd name="T13" fmla="*/ 1 h 378"/>
                <a:gd name="T14" fmla="*/ 0 w 339"/>
                <a:gd name="T15" fmla="*/ 3 h 378"/>
                <a:gd name="T16" fmla="*/ 0 w 339"/>
                <a:gd name="T17" fmla="*/ 3 h 378"/>
                <a:gd name="T18" fmla="*/ 2 w 339"/>
                <a:gd name="T19" fmla="*/ 3 h 378"/>
                <a:gd name="T20" fmla="*/ 3 w 339"/>
                <a:gd name="T21" fmla="*/ 3 h 378"/>
                <a:gd name="T22" fmla="*/ 5 w 339"/>
                <a:gd name="T23" fmla="*/ 3 h 378"/>
                <a:gd name="T24" fmla="*/ 7 w 339"/>
                <a:gd name="T25" fmla="*/ 3 h 378"/>
                <a:gd name="T26" fmla="*/ 9 w 339"/>
                <a:gd name="T27" fmla="*/ 3 h 378"/>
                <a:gd name="T28" fmla="*/ 11 w 339"/>
                <a:gd name="T29" fmla="*/ 3 h 378"/>
                <a:gd name="T30" fmla="*/ 13 w 339"/>
                <a:gd name="T31" fmla="*/ 5 h 378"/>
                <a:gd name="T32" fmla="*/ 15 w 339"/>
                <a:gd name="T33" fmla="*/ 6 h 378"/>
                <a:gd name="T34" fmla="*/ 17 w 339"/>
                <a:gd name="T35" fmla="*/ 9 h 378"/>
                <a:gd name="T36" fmla="*/ 17 w 339"/>
                <a:gd name="T37" fmla="*/ 11 h 378"/>
                <a:gd name="T38" fmla="*/ 18 w 339"/>
                <a:gd name="T39" fmla="*/ 13 h 378"/>
                <a:gd name="T40" fmla="*/ 18 w 339"/>
                <a:gd name="T41" fmla="*/ 15 h 378"/>
                <a:gd name="T42" fmla="*/ 17 w 339"/>
                <a:gd name="T43" fmla="*/ 19 h 378"/>
                <a:gd name="T44" fmla="*/ 16 w 339"/>
                <a:gd name="T45" fmla="*/ 21 h 378"/>
                <a:gd name="T46" fmla="*/ 15 w 339"/>
                <a:gd name="T47" fmla="*/ 23 h 378"/>
                <a:gd name="T48" fmla="*/ 16 w 339"/>
                <a:gd name="T49" fmla="*/ 23 h 378"/>
                <a:gd name="T50" fmla="*/ 18 w 339"/>
                <a:gd name="T51" fmla="*/ 21 h 378"/>
                <a:gd name="T52" fmla="*/ 20 w 339"/>
                <a:gd name="T53" fmla="*/ 18 h 378"/>
                <a:gd name="T54" fmla="*/ 21 w 339"/>
                <a:gd name="T55" fmla="*/ 14 h 378"/>
                <a:gd name="T56" fmla="*/ 21 w 339"/>
                <a:gd name="T57" fmla="*/ 12 h 378"/>
                <a:gd name="T58" fmla="*/ 20 w 339"/>
                <a:gd name="T59" fmla="*/ 9 h 378"/>
                <a:gd name="T60" fmla="*/ 19 w 339"/>
                <a:gd name="T61" fmla="*/ 6 h 378"/>
                <a:gd name="T62" fmla="*/ 18 w 339"/>
                <a:gd name="T63" fmla="*/ 5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28" name="Freeform 77"/>
            <p:cNvSpPr>
              <a:spLocks/>
            </p:cNvSpPr>
            <p:nvPr/>
          </p:nvSpPr>
          <p:spPr bwMode="auto">
            <a:xfrm>
              <a:off x="661" y="1790"/>
              <a:ext cx="249" cy="250"/>
            </a:xfrm>
            <a:custGeom>
              <a:avLst/>
              <a:gdLst>
                <a:gd name="T0" fmla="*/ 18 w 498"/>
                <a:gd name="T1" fmla="*/ 31 h 500"/>
                <a:gd name="T2" fmla="*/ 21 w 498"/>
                <a:gd name="T3" fmla="*/ 31 h 500"/>
                <a:gd name="T4" fmla="*/ 23 w 498"/>
                <a:gd name="T5" fmla="*/ 30 h 500"/>
                <a:gd name="T6" fmla="*/ 26 w 498"/>
                <a:gd name="T7" fmla="*/ 28 h 500"/>
                <a:gd name="T8" fmla="*/ 28 w 498"/>
                <a:gd name="T9" fmla="*/ 26 h 500"/>
                <a:gd name="T10" fmla="*/ 30 w 498"/>
                <a:gd name="T11" fmla="*/ 23 h 500"/>
                <a:gd name="T12" fmla="*/ 31 w 498"/>
                <a:gd name="T13" fmla="*/ 21 h 500"/>
                <a:gd name="T14" fmla="*/ 31 w 498"/>
                <a:gd name="T15" fmla="*/ 18 h 500"/>
                <a:gd name="T16" fmla="*/ 31 w 498"/>
                <a:gd name="T17" fmla="*/ 15 h 500"/>
                <a:gd name="T18" fmla="*/ 31 w 498"/>
                <a:gd name="T19" fmla="*/ 12 h 500"/>
                <a:gd name="T20" fmla="*/ 30 w 498"/>
                <a:gd name="T21" fmla="*/ 9 h 500"/>
                <a:gd name="T22" fmla="*/ 28 w 498"/>
                <a:gd name="T23" fmla="*/ 6 h 500"/>
                <a:gd name="T24" fmla="*/ 26 w 498"/>
                <a:gd name="T25" fmla="*/ 4 h 500"/>
                <a:gd name="T26" fmla="*/ 23 w 498"/>
                <a:gd name="T27" fmla="*/ 2 h 500"/>
                <a:gd name="T28" fmla="*/ 21 w 498"/>
                <a:gd name="T29" fmla="*/ 1 h 500"/>
                <a:gd name="T30" fmla="*/ 18 w 498"/>
                <a:gd name="T31" fmla="*/ 1 h 500"/>
                <a:gd name="T32" fmla="*/ 14 w 498"/>
                <a:gd name="T33" fmla="*/ 1 h 500"/>
                <a:gd name="T34" fmla="*/ 11 w 498"/>
                <a:gd name="T35" fmla="*/ 1 h 500"/>
                <a:gd name="T36" fmla="*/ 9 w 498"/>
                <a:gd name="T37" fmla="*/ 2 h 500"/>
                <a:gd name="T38" fmla="*/ 6 w 498"/>
                <a:gd name="T39" fmla="*/ 4 h 500"/>
                <a:gd name="T40" fmla="*/ 4 w 498"/>
                <a:gd name="T41" fmla="*/ 6 h 500"/>
                <a:gd name="T42" fmla="*/ 2 w 498"/>
                <a:gd name="T43" fmla="*/ 9 h 500"/>
                <a:gd name="T44" fmla="*/ 1 w 498"/>
                <a:gd name="T45" fmla="*/ 11 h 500"/>
                <a:gd name="T46" fmla="*/ 1 w 498"/>
                <a:gd name="T47" fmla="*/ 15 h 500"/>
                <a:gd name="T48" fmla="*/ 1 w 498"/>
                <a:gd name="T49" fmla="*/ 18 h 500"/>
                <a:gd name="T50" fmla="*/ 1 w 498"/>
                <a:gd name="T51" fmla="*/ 21 h 500"/>
                <a:gd name="T52" fmla="*/ 2 w 498"/>
                <a:gd name="T53" fmla="*/ 23 h 500"/>
                <a:gd name="T54" fmla="*/ 4 w 498"/>
                <a:gd name="T55" fmla="*/ 26 h 500"/>
                <a:gd name="T56" fmla="*/ 6 w 498"/>
                <a:gd name="T57" fmla="*/ 28 h 500"/>
                <a:gd name="T58" fmla="*/ 9 w 498"/>
                <a:gd name="T59" fmla="*/ 30 h 500"/>
                <a:gd name="T60" fmla="*/ 11 w 498"/>
                <a:gd name="T61" fmla="*/ 31 h 500"/>
                <a:gd name="T62" fmla="*/ 14 w 498"/>
                <a:gd name="T63" fmla="*/ 3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29" name="Freeform 78"/>
            <p:cNvSpPr>
              <a:spLocks/>
            </p:cNvSpPr>
            <p:nvPr/>
          </p:nvSpPr>
          <p:spPr bwMode="auto">
            <a:xfrm>
              <a:off x="685" y="1814"/>
              <a:ext cx="200" cy="201"/>
            </a:xfrm>
            <a:custGeom>
              <a:avLst/>
              <a:gdLst>
                <a:gd name="T0" fmla="*/ 0 w 401"/>
                <a:gd name="T1" fmla="*/ 12 h 400"/>
                <a:gd name="T2" fmla="*/ 0 w 401"/>
                <a:gd name="T3" fmla="*/ 9 h 400"/>
                <a:gd name="T4" fmla="*/ 1 w 401"/>
                <a:gd name="T5" fmla="*/ 7 h 400"/>
                <a:gd name="T6" fmla="*/ 2 w 401"/>
                <a:gd name="T7" fmla="*/ 5 h 400"/>
                <a:gd name="T8" fmla="*/ 4 w 401"/>
                <a:gd name="T9" fmla="*/ 3 h 400"/>
                <a:gd name="T10" fmla="*/ 6 w 401"/>
                <a:gd name="T11" fmla="*/ 2 h 400"/>
                <a:gd name="T12" fmla="*/ 8 w 401"/>
                <a:gd name="T13" fmla="*/ 1 h 400"/>
                <a:gd name="T14" fmla="*/ 11 w 401"/>
                <a:gd name="T15" fmla="*/ 1 h 400"/>
                <a:gd name="T16" fmla="*/ 13 w 401"/>
                <a:gd name="T17" fmla="*/ 1 h 400"/>
                <a:gd name="T18" fmla="*/ 16 w 401"/>
                <a:gd name="T19" fmla="*/ 1 h 400"/>
                <a:gd name="T20" fmla="*/ 18 w 401"/>
                <a:gd name="T21" fmla="*/ 2 h 400"/>
                <a:gd name="T22" fmla="*/ 20 w 401"/>
                <a:gd name="T23" fmla="*/ 3 h 400"/>
                <a:gd name="T24" fmla="*/ 22 w 401"/>
                <a:gd name="T25" fmla="*/ 5 h 400"/>
                <a:gd name="T26" fmla="*/ 23 w 401"/>
                <a:gd name="T27" fmla="*/ 7 h 400"/>
                <a:gd name="T28" fmla="*/ 24 w 401"/>
                <a:gd name="T29" fmla="*/ 9 h 400"/>
                <a:gd name="T30" fmla="*/ 25 w 401"/>
                <a:gd name="T31" fmla="*/ 12 h 400"/>
                <a:gd name="T32" fmla="*/ 25 w 401"/>
                <a:gd name="T33" fmla="*/ 14 h 400"/>
                <a:gd name="T34" fmla="*/ 24 w 401"/>
                <a:gd name="T35" fmla="*/ 17 h 400"/>
                <a:gd name="T36" fmla="*/ 23 w 401"/>
                <a:gd name="T37" fmla="*/ 19 h 400"/>
                <a:gd name="T38" fmla="*/ 22 w 401"/>
                <a:gd name="T39" fmla="*/ 21 h 400"/>
                <a:gd name="T40" fmla="*/ 20 w 401"/>
                <a:gd name="T41" fmla="*/ 23 h 400"/>
                <a:gd name="T42" fmla="*/ 18 w 401"/>
                <a:gd name="T43" fmla="*/ 24 h 400"/>
                <a:gd name="T44" fmla="*/ 16 w 401"/>
                <a:gd name="T45" fmla="*/ 25 h 400"/>
                <a:gd name="T46" fmla="*/ 13 w 401"/>
                <a:gd name="T47" fmla="*/ 26 h 400"/>
                <a:gd name="T48" fmla="*/ 11 w 401"/>
                <a:gd name="T49" fmla="*/ 26 h 400"/>
                <a:gd name="T50" fmla="*/ 8 w 401"/>
                <a:gd name="T51" fmla="*/ 25 h 400"/>
                <a:gd name="T52" fmla="*/ 6 w 401"/>
                <a:gd name="T53" fmla="*/ 24 h 400"/>
                <a:gd name="T54" fmla="*/ 4 w 401"/>
                <a:gd name="T55" fmla="*/ 23 h 400"/>
                <a:gd name="T56" fmla="*/ 2 w 401"/>
                <a:gd name="T57" fmla="*/ 21 h 400"/>
                <a:gd name="T58" fmla="*/ 1 w 401"/>
                <a:gd name="T59" fmla="*/ 19 h 400"/>
                <a:gd name="T60" fmla="*/ 0 w 401"/>
                <a:gd name="T61" fmla="*/ 17 h 400"/>
                <a:gd name="T62" fmla="*/ 0 w 401"/>
                <a:gd name="T63" fmla="*/ 14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330" name="Freeform 79"/>
            <p:cNvSpPr>
              <a:spLocks/>
            </p:cNvSpPr>
            <p:nvPr/>
          </p:nvSpPr>
          <p:spPr bwMode="auto">
            <a:xfrm>
              <a:off x="705" y="1814"/>
              <a:ext cx="180" cy="181"/>
            </a:xfrm>
            <a:custGeom>
              <a:avLst/>
              <a:gdLst>
                <a:gd name="T0" fmla="*/ 17 w 361"/>
                <a:gd name="T1" fmla="*/ 3 h 361"/>
                <a:gd name="T2" fmla="*/ 15 w 361"/>
                <a:gd name="T3" fmla="*/ 2 h 361"/>
                <a:gd name="T4" fmla="*/ 13 w 361"/>
                <a:gd name="T5" fmla="*/ 1 h 361"/>
                <a:gd name="T6" fmla="*/ 11 w 361"/>
                <a:gd name="T7" fmla="*/ 1 h 361"/>
                <a:gd name="T8" fmla="*/ 8 w 361"/>
                <a:gd name="T9" fmla="*/ 1 h 361"/>
                <a:gd name="T10" fmla="*/ 6 w 361"/>
                <a:gd name="T11" fmla="*/ 1 h 361"/>
                <a:gd name="T12" fmla="*/ 4 w 361"/>
                <a:gd name="T13" fmla="*/ 2 h 361"/>
                <a:gd name="T14" fmla="*/ 2 w 361"/>
                <a:gd name="T15" fmla="*/ 3 h 361"/>
                <a:gd name="T16" fmla="*/ 0 w 361"/>
                <a:gd name="T17" fmla="*/ 4 h 361"/>
                <a:gd name="T18" fmla="*/ 0 w 361"/>
                <a:gd name="T19" fmla="*/ 5 h 361"/>
                <a:gd name="T20" fmla="*/ 0 w 361"/>
                <a:gd name="T21" fmla="*/ 5 h 361"/>
                <a:gd name="T22" fmla="*/ 2 w 361"/>
                <a:gd name="T23" fmla="*/ 4 h 361"/>
                <a:gd name="T24" fmla="*/ 4 w 361"/>
                <a:gd name="T25" fmla="*/ 3 h 361"/>
                <a:gd name="T26" fmla="*/ 6 w 361"/>
                <a:gd name="T27" fmla="*/ 3 h 361"/>
                <a:gd name="T28" fmla="*/ 8 w 361"/>
                <a:gd name="T29" fmla="*/ 3 h 361"/>
                <a:gd name="T30" fmla="*/ 11 w 361"/>
                <a:gd name="T31" fmla="*/ 4 h 361"/>
                <a:gd name="T32" fmla="*/ 13 w 361"/>
                <a:gd name="T33" fmla="*/ 4 h 361"/>
                <a:gd name="T34" fmla="*/ 15 w 361"/>
                <a:gd name="T35" fmla="*/ 6 h 361"/>
                <a:gd name="T36" fmla="*/ 17 w 361"/>
                <a:gd name="T37" fmla="*/ 8 h 361"/>
                <a:gd name="T38" fmla="*/ 18 w 361"/>
                <a:gd name="T39" fmla="*/ 10 h 361"/>
                <a:gd name="T40" fmla="*/ 19 w 361"/>
                <a:gd name="T41" fmla="*/ 12 h 361"/>
                <a:gd name="T42" fmla="*/ 19 w 361"/>
                <a:gd name="T43" fmla="*/ 14 h 361"/>
                <a:gd name="T44" fmla="*/ 19 w 361"/>
                <a:gd name="T45" fmla="*/ 17 h 361"/>
                <a:gd name="T46" fmla="*/ 19 w 361"/>
                <a:gd name="T47" fmla="*/ 19 h 361"/>
                <a:gd name="T48" fmla="*/ 19 w 361"/>
                <a:gd name="T49" fmla="*/ 21 h 361"/>
                <a:gd name="T50" fmla="*/ 18 w 361"/>
                <a:gd name="T51" fmla="*/ 22 h 361"/>
                <a:gd name="T52" fmla="*/ 18 w 361"/>
                <a:gd name="T53" fmla="*/ 22 h 361"/>
                <a:gd name="T54" fmla="*/ 20 w 361"/>
                <a:gd name="T55" fmla="*/ 20 h 361"/>
                <a:gd name="T56" fmla="*/ 21 w 361"/>
                <a:gd name="T57" fmla="*/ 17 h 361"/>
                <a:gd name="T58" fmla="*/ 22 w 361"/>
                <a:gd name="T59" fmla="*/ 14 h 361"/>
                <a:gd name="T60" fmla="*/ 22 w 361"/>
                <a:gd name="T61" fmla="*/ 12 h 361"/>
                <a:gd name="T62" fmla="*/ 22 w 361"/>
                <a:gd name="T63" fmla="*/ 9 h 361"/>
                <a:gd name="T64" fmla="*/ 21 w 361"/>
                <a:gd name="T65" fmla="*/ 7 h 361"/>
                <a:gd name="T66" fmla="*/ 19 w 361"/>
                <a:gd name="T67" fmla="*/ 5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grpSp>
      <p:sp>
        <p:nvSpPr>
          <p:cNvPr id="9222" name="Line 78"/>
          <p:cNvSpPr>
            <a:spLocks noChangeShapeType="1"/>
          </p:cNvSpPr>
          <p:nvPr/>
        </p:nvSpPr>
        <p:spPr bwMode="auto">
          <a:xfrm>
            <a:off x="1914525" y="1443038"/>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dirty="0"/>
          </a:p>
        </p:txBody>
      </p:sp>
      <p:sp>
        <p:nvSpPr>
          <p:cNvPr id="9223" name="Line 79"/>
          <p:cNvSpPr>
            <a:spLocks noChangeShapeType="1"/>
          </p:cNvSpPr>
          <p:nvPr/>
        </p:nvSpPr>
        <p:spPr bwMode="auto">
          <a:xfrm>
            <a:off x="3546475" y="1439863"/>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dirty="0"/>
          </a:p>
        </p:txBody>
      </p:sp>
      <p:sp>
        <p:nvSpPr>
          <p:cNvPr id="9224" name="Line 80"/>
          <p:cNvSpPr>
            <a:spLocks noChangeShapeType="1"/>
          </p:cNvSpPr>
          <p:nvPr/>
        </p:nvSpPr>
        <p:spPr bwMode="auto">
          <a:xfrm>
            <a:off x="5219700" y="1428750"/>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dirty="0"/>
          </a:p>
        </p:txBody>
      </p:sp>
      <p:sp>
        <p:nvSpPr>
          <p:cNvPr id="9225" name="Line 81"/>
          <p:cNvSpPr>
            <a:spLocks noChangeShapeType="1"/>
          </p:cNvSpPr>
          <p:nvPr/>
        </p:nvSpPr>
        <p:spPr bwMode="auto">
          <a:xfrm>
            <a:off x="6915150" y="1450975"/>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dirty="0"/>
          </a:p>
        </p:txBody>
      </p:sp>
      <p:sp>
        <p:nvSpPr>
          <p:cNvPr id="9226" name="Line 82"/>
          <p:cNvSpPr>
            <a:spLocks noChangeShapeType="1"/>
          </p:cNvSpPr>
          <p:nvPr/>
        </p:nvSpPr>
        <p:spPr bwMode="auto">
          <a:xfrm>
            <a:off x="3546475" y="1439863"/>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dirty="0"/>
          </a:p>
        </p:txBody>
      </p:sp>
      <p:sp>
        <p:nvSpPr>
          <p:cNvPr id="9227" name="Rectangle 83"/>
          <p:cNvSpPr>
            <a:spLocks noChangeArrowheads="1"/>
          </p:cNvSpPr>
          <p:nvPr/>
        </p:nvSpPr>
        <p:spPr bwMode="auto">
          <a:xfrm>
            <a:off x="7259638"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9228" name="Rectangle 84"/>
          <p:cNvSpPr>
            <a:spLocks noChangeArrowheads="1"/>
          </p:cNvSpPr>
          <p:nvPr/>
        </p:nvSpPr>
        <p:spPr bwMode="auto">
          <a:xfrm>
            <a:off x="5581650" y="1155700"/>
            <a:ext cx="1341438"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9229" name="Rectangle 85"/>
          <p:cNvSpPr>
            <a:spLocks noChangeArrowheads="1"/>
          </p:cNvSpPr>
          <p:nvPr/>
        </p:nvSpPr>
        <p:spPr bwMode="auto">
          <a:xfrm>
            <a:off x="3929063"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9230" name="Rectangle 86"/>
          <p:cNvSpPr>
            <a:spLocks noChangeArrowheads="1"/>
          </p:cNvSpPr>
          <p:nvPr/>
        </p:nvSpPr>
        <p:spPr bwMode="auto">
          <a:xfrm>
            <a:off x="2276475"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9231" name="Rectangle 87"/>
          <p:cNvSpPr>
            <a:spLocks noChangeArrowheads="1"/>
          </p:cNvSpPr>
          <p:nvPr/>
        </p:nvSpPr>
        <p:spPr bwMode="auto">
          <a:xfrm>
            <a:off x="654050"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9232" name="Text Box 88"/>
          <p:cNvSpPr txBox="1">
            <a:spLocks noChangeArrowheads="1"/>
          </p:cNvSpPr>
          <p:nvPr/>
        </p:nvSpPr>
        <p:spPr bwMode="auto">
          <a:xfrm>
            <a:off x="654050" y="1231900"/>
            <a:ext cx="12303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sz="2200" u="sng" dirty="0">
                <a:solidFill>
                  <a:srgbClr val="660000"/>
                </a:solidFill>
              </a:rPr>
              <a:t>D</a:t>
            </a:r>
            <a:r>
              <a:rPr lang="en-US" altLang="en-US" sz="2200" dirty="0"/>
              <a:t>efine</a:t>
            </a:r>
          </a:p>
        </p:txBody>
      </p:sp>
      <p:sp>
        <p:nvSpPr>
          <p:cNvPr id="9233" name="Text Box 89"/>
          <p:cNvSpPr txBox="1">
            <a:spLocks noChangeArrowheads="1"/>
          </p:cNvSpPr>
          <p:nvPr/>
        </p:nvSpPr>
        <p:spPr bwMode="auto">
          <a:xfrm>
            <a:off x="2276475" y="1231900"/>
            <a:ext cx="1335088"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576"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sz="2200" u="sng" dirty="0">
                <a:solidFill>
                  <a:srgbClr val="660000"/>
                </a:solidFill>
              </a:rPr>
              <a:t>M</a:t>
            </a:r>
            <a:r>
              <a:rPr lang="en-US" altLang="en-US" sz="2200" dirty="0"/>
              <a:t>easure</a:t>
            </a:r>
          </a:p>
        </p:txBody>
      </p:sp>
      <p:sp>
        <p:nvSpPr>
          <p:cNvPr id="9234" name="Text Box 90"/>
          <p:cNvSpPr txBox="1">
            <a:spLocks noChangeArrowheads="1"/>
          </p:cNvSpPr>
          <p:nvPr/>
        </p:nvSpPr>
        <p:spPr bwMode="auto">
          <a:xfrm>
            <a:off x="3956050" y="1231900"/>
            <a:ext cx="12303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sz="2200" u="sng" dirty="0">
                <a:solidFill>
                  <a:srgbClr val="660000"/>
                </a:solidFill>
              </a:rPr>
              <a:t>A</a:t>
            </a:r>
            <a:r>
              <a:rPr lang="en-US" altLang="en-US" sz="2200" dirty="0"/>
              <a:t>nalyze</a:t>
            </a:r>
          </a:p>
        </p:txBody>
      </p:sp>
      <p:sp>
        <p:nvSpPr>
          <p:cNvPr id="9235" name="Text Box 91"/>
          <p:cNvSpPr txBox="1">
            <a:spLocks noChangeArrowheads="1"/>
          </p:cNvSpPr>
          <p:nvPr/>
        </p:nvSpPr>
        <p:spPr bwMode="auto">
          <a:xfrm>
            <a:off x="5645150" y="1220788"/>
            <a:ext cx="1230313"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sz="2200" u="sng" dirty="0">
                <a:solidFill>
                  <a:srgbClr val="660000"/>
                </a:solidFill>
              </a:rPr>
              <a:t>D</a:t>
            </a:r>
            <a:r>
              <a:rPr lang="en-US" altLang="en-US" sz="2200" dirty="0"/>
              <a:t>esign</a:t>
            </a:r>
          </a:p>
        </p:txBody>
      </p:sp>
      <p:sp>
        <p:nvSpPr>
          <p:cNvPr id="9236" name="Text Box 92"/>
          <p:cNvSpPr txBox="1">
            <a:spLocks noChangeArrowheads="1"/>
          </p:cNvSpPr>
          <p:nvPr/>
        </p:nvSpPr>
        <p:spPr bwMode="auto">
          <a:xfrm>
            <a:off x="7259638" y="1231900"/>
            <a:ext cx="1230312"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30000"/>
              </a:spcBef>
            </a:pPr>
            <a:r>
              <a:rPr lang="en-US" altLang="en-US" sz="2200" u="sng" dirty="0">
                <a:solidFill>
                  <a:srgbClr val="660000"/>
                </a:solidFill>
              </a:rPr>
              <a:t>V</a:t>
            </a:r>
            <a:r>
              <a:rPr lang="en-US" altLang="en-US" sz="2200" dirty="0"/>
              <a:t>erify</a:t>
            </a:r>
          </a:p>
        </p:txBody>
      </p:sp>
      <p:sp>
        <p:nvSpPr>
          <p:cNvPr id="9237" name="AutoShape 93"/>
          <p:cNvSpPr>
            <a:spLocks noChangeArrowheads="1"/>
          </p:cNvSpPr>
          <p:nvPr/>
        </p:nvSpPr>
        <p:spPr bwMode="auto">
          <a:xfrm>
            <a:off x="654050" y="1770063"/>
            <a:ext cx="1230313" cy="806450"/>
          </a:xfrm>
          <a:prstGeom prst="flowChartDocumen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9238" name="AutoShape 94"/>
          <p:cNvSpPr>
            <a:spLocks noChangeArrowheads="1"/>
          </p:cNvSpPr>
          <p:nvPr/>
        </p:nvSpPr>
        <p:spPr bwMode="auto">
          <a:xfrm>
            <a:off x="2289175" y="4310063"/>
            <a:ext cx="1257300" cy="855662"/>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grpSp>
        <p:nvGrpSpPr>
          <p:cNvPr id="9239" name="Group 95"/>
          <p:cNvGrpSpPr>
            <a:grpSpLocks/>
          </p:cNvGrpSpPr>
          <p:nvPr/>
        </p:nvGrpSpPr>
        <p:grpSpPr bwMode="auto">
          <a:xfrm>
            <a:off x="641350" y="1892300"/>
            <a:ext cx="1257300" cy="806450"/>
            <a:chOff x="412" y="1192"/>
            <a:chExt cx="792" cy="508"/>
          </a:xfrm>
        </p:grpSpPr>
        <p:sp>
          <p:nvSpPr>
            <p:cNvPr id="9311" name="AutoShape 96"/>
            <p:cNvSpPr>
              <a:spLocks noChangeArrowheads="1"/>
            </p:cNvSpPr>
            <p:nvPr/>
          </p:nvSpPr>
          <p:spPr bwMode="auto">
            <a:xfrm>
              <a:off x="412" y="1192"/>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9312" name="Text Box 97"/>
            <p:cNvSpPr txBox="1">
              <a:spLocks noChangeArrowheads="1"/>
            </p:cNvSpPr>
            <p:nvPr/>
          </p:nvSpPr>
          <p:spPr bwMode="auto">
            <a:xfrm>
              <a:off x="429" y="1192"/>
              <a:ext cx="775" cy="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0"/>
                </a:spcBef>
              </a:pPr>
              <a:r>
                <a:rPr lang="en-US" altLang="en-US" sz="1800" dirty="0">
                  <a:solidFill>
                    <a:schemeClr val="tx2"/>
                  </a:solidFill>
                  <a:latin typeface="Arial Narrow" panose="020B0606020202030204" pitchFamily="34" charset="0"/>
                </a:rPr>
                <a:t>Define project scope</a:t>
              </a:r>
            </a:p>
          </p:txBody>
        </p:sp>
      </p:grpSp>
      <p:grpSp>
        <p:nvGrpSpPr>
          <p:cNvPr id="9240" name="Group 98"/>
          <p:cNvGrpSpPr>
            <a:grpSpLocks/>
          </p:cNvGrpSpPr>
          <p:nvPr/>
        </p:nvGrpSpPr>
        <p:grpSpPr bwMode="auto">
          <a:xfrm>
            <a:off x="654050" y="2901950"/>
            <a:ext cx="1257300" cy="1130300"/>
            <a:chOff x="412" y="1797"/>
            <a:chExt cx="792" cy="705"/>
          </a:xfrm>
        </p:grpSpPr>
        <p:sp>
          <p:nvSpPr>
            <p:cNvPr id="9309" name="AutoShape 99"/>
            <p:cNvSpPr>
              <a:spLocks noChangeArrowheads="1"/>
            </p:cNvSpPr>
            <p:nvPr/>
          </p:nvSpPr>
          <p:spPr bwMode="auto">
            <a:xfrm>
              <a:off x="412" y="1797"/>
              <a:ext cx="792" cy="70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9310" name="Text Box 100"/>
            <p:cNvSpPr txBox="1">
              <a:spLocks noChangeArrowheads="1"/>
            </p:cNvSpPr>
            <p:nvPr/>
          </p:nvSpPr>
          <p:spPr bwMode="auto">
            <a:xfrm>
              <a:off x="417" y="1804"/>
              <a:ext cx="780" cy="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0"/>
                </a:spcBef>
              </a:pPr>
              <a:r>
                <a:rPr lang="en-US" altLang="en-US" sz="1800" dirty="0">
                  <a:solidFill>
                    <a:schemeClr val="tx2"/>
                  </a:solidFill>
                  <a:latin typeface="Arial Narrow" panose="020B0606020202030204" pitchFamily="34" charset="0"/>
                </a:rPr>
                <a:t>Establish CCRs, CTQs, &amp;  design goals</a:t>
              </a:r>
            </a:p>
          </p:txBody>
        </p:sp>
      </p:grpSp>
      <p:grpSp>
        <p:nvGrpSpPr>
          <p:cNvPr id="9241" name="Group 101"/>
          <p:cNvGrpSpPr>
            <a:grpSpLocks/>
          </p:cNvGrpSpPr>
          <p:nvPr/>
        </p:nvGrpSpPr>
        <p:grpSpPr bwMode="auto">
          <a:xfrm>
            <a:off x="617538" y="4198938"/>
            <a:ext cx="1257300" cy="949325"/>
            <a:chOff x="389" y="2577"/>
            <a:chExt cx="792" cy="669"/>
          </a:xfrm>
        </p:grpSpPr>
        <p:sp>
          <p:nvSpPr>
            <p:cNvPr id="9307" name="AutoShape 102"/>
            <p:cNvSpPr>
              <a:spLocks noChangeArrowheads="1"/>
            </p:cNvSpPr>
            <p:nvPr/>
          </p:nvSpPr>
          <p:spPr bwMode="auto">
            <a:xfrm>
              <a:off x="389" y="2584"/>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9308" name="Text Box 103"/>
            <p:cNvSpPr txBox="1">
              <a:spLocks noChangeArrowheads="1"/>
            </p:cNvSpPr>
            <p:nvPr/>
          </p:nvSpPr>
          <p:spPr bwMode="auto">
            <a:xfrm>
              <a:off x="394" y="2577"/>
              <a:ext cx="781"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0"/>
                </a:spcBef>
              </a:pPr>
              <a:r>
                <a:rPr lang="en-US" altLang="en-US" sz="1800" dirty="0">
                  <a:solidFill>
                    <a:schemeClr val="tx2"/>
                  </a:solidFill>
                  <a:latin typeface="Arial Narrow" panose="020B0606020202030204" pitchFamily="34" charset="0"/>
                </a:rPr>
                <a:t>Establish formal project</a:t>
              </a:r>
              <a:endParaRPr lang="en-US" altLang="en-US" sz="1800" dirty="0">
                <a:solidFill>
                  <a:srgbClr val="9C2108"/>
                </a:solidFill>
                <a:latin typeface="Arial Narrow" panose="020B0606020202030204" pitchFamily="34" charset="0"/>
              </a:endParaRPr>
            </a:p>
            <a:p>
              <a:pPr eaLnBrk="1" hangingPunct="1">
                <a:lnSpc>
                  <a:spcPct val="75000"/>
                </a:lnSpc>
              </a:pPr>
              <a:endParaRPr lang="en-US" altLang="en-US" sz="1800" dirty="0">
                <a:solidFill>
                  <a:schemeClr val="tx2"/>
                </a:solidFill>
                <a:latin typeface="Arial Narrow" panose="020B0606020202030204" pitchFamily="34" charset="0"/>
              </a:endParaRPr>
            </a:p>
          </p:txBody>
        </p:sp>
      </p:grpSp>
      <p:grpSp>
        <p:nvGrpSpPr>
          <p:cNvPr id="9242" name="Group 104"/>
          <p:cNvGrpSpPr>
            <a:grpSpLocks/>
          </p:cNvGrpSpPr>
          <p:nvPr/>
        </p:nvGrpSpPr>
        <p:grpSpPr bwMode="auto">
          <a:xfrm>
            <a:off x="2289175" y="1878013"/>
            <a:ext cx="1257300" cy="1333500"/>
            <a:chOff x="1434" y="1192"/>
            <a:chExt cx="792" cy="825"/>
          </a:xfrm>
        </p:grpSpPr>
        <p:sp>
          <p:nvSpPr>
            <p:cNvPr id="9305" name="AutoShape 105"/>
            <p:cNvSpPr>
              <a:spLocks noChangeArrowheads="1"/>
            </p:cNvSpPr>
            <p:nvPr/>
          </p:nvSpPr>
          <p:spPr bwMode="auto">
            <a:xfrm>
              <a:off x="1434" y="1192"/>
              <a:ext cx="792" cy="82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9306" name="Text Box 106"/>
            <p:cNvSpPr txBox="1">
              <a:spLocks noChangeArrowheads="1"/>
            </p:cNvSpPr>
            <p:nvPr/>
          </p:nvSpPr>
          <p:spPr bwMode="auto">
            <a:xfrm>
              <a:off x="1440" y="1198"/>
              <a:ext cx="781" cy="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46154"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0"/>
                </a:spcBef>
              </a:pPr>
              <a:r>
                <a:rPr lang="en-US" altLang="en-US" sz="1800" dirty="0">
                  <a:solidFill>
                    <a:schemeClr val="tx2"/>
                  </a:solidFill>
                  <a:latin typeface="Arial Narrow" panose="020B0606020202030204" pitchFamily="34" charset="0"/>
                </a:rPr>
                <a:t>CTQ flowdown: </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ID potential</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design drivers</a:t>
              </a:r>
            </a:p>
          </p:txBody>
        </p:sp>
      </p:grpSp>
      <p:grpSp>
        <p:nvGrpSpPr>
          <p:cNvPr id="9243" name="Group 107"/>
          <p:cNvGrpSpPr>
            <a:grpSpLocks/>
          </p:cNvGrpSpPr>
          <p:nvPr/>
        </p:nvGrpSpPr>
        <p:grpSpPr bwMode="auto">
          <a:xfrm>
            <a:off x="2273300" y="3427413"/>
            <a:ext cx="1260475" cy="649287"/>
            <a:chOff x="1432" y="2123"/>
            <a:chExt cx="794" cy="394"/>
          </a:xfrm>
        </p:grpSpPr>
        <p:sp>
          <p:nvSpPr>
            <p:cNvPr id="9303" name="AutoShape 108"/>
            <p:cNvSpPr>
              <a:spLocks noChangeArrowheads="1"/>
            </p:cNvSpPr>
            <p:nvPr/>
          </p:nvSpPr>
          <p:spPr bwMode="auto">
            <a:xfrm>
              <a:off x="1434" y="2123"/>
              <a:ext cx="792" cy="39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9304" name="Text Box 109"/>
            <p:cNvSpPr txBox="1">
              <a:spLocks noChangeArrowheads="1"/>
            </p:cNvSpPr>
            <p:nvPr/>
          </p:nvSpPr>
          <p:spPr bwMode="auto">
            <a:xfrm>
              <a:off x="1432" y="2130"/>
              <a:ext cx="789" cy="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75000"/>
                </a:lnSpc>
              </a:pPr>
              <a:r>
                <a:rPr lang="en-US" altLang="en-US" sz="1800" dirty="0">
                  <a:solidFill>
                    <a:schemeClr val="tx2"/>
                  </a:solidFill>
                  <a:latin typeface="Arial Narrow" panose="020B0606020202030204" pitchFamily="34" charset="0"/>
                </a:rPr>
                <a:t>Gather &amp; qualify data</a:t>
              </a:r>
            </a:p>
          </p:txBody>
        </p:sp>
      </p:grpSp>
      <p:sp>
        <p:nvSpPr>
          <p:cNvPr id="9244" name="Text Box 110"/>
          <p:cNvSpPr txBox="1">
            <a:spLocks noChangeArrowheads="1"/>
          </p:cNvSpPr>
          <p:nvPr/>
        </p:nvSpPr>
        <p:spPr bwMode="auto">
          <a:xfrm>
            <a:off x="2286000" y="4284663"/>
            <a:ext cx="1239838"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30000"/>
              </a:spcBef>
            </a:pPr>
            <a:r>
              <a:rPr lang="en-US" altLang="en-US" sz="1800" dirty="0">
                <a:solidFill>
                  <a:schemeClr val="tx2"/>
                </a:solidFill>
                <a:latin typeface="Arial Narrow" panose="020B0606020202030204" pitchFamily="34" charset="0"/>
              </a:rPr>
              <a:t>Specify </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performance  </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bounds</a:t>
            </a:r>
          </a:p>
        </p:txBody>
      </p:sp>
      <p:grpSp>
        <p:nvGrpSpPr>
          <p:cNvPr id="9245" name="Group 111"/>
          <p:cNvGrpSpPr>
            <a:grpSpLocks/>
          </p:cNvGrpSpPr>
          <p:nvPr/>
        </p:nvGrpSpPr>
        <p:grpSpPr bwMode="auto">
          <a:xfrm>
            <a:off x="2265363" y="5383213"/>
            <a:ext cx="1260475" cy="711200"/>
            <a:chOff x="1432" y="3175"/>
            <a:chExt cx="794" cy="448"/>
          </a:xfrm>
        </p:grpSpPr>
        <p:sp>
          <p:nvSpPr>
            <p:cNvPr id="9301" name="AutoShape 112"/>
            <p:cNvSpPr>
              <a:spLocks noChangeArrowheads="1"/>
            </p:cNvSpPr>
            <p:nvPr/>
          </p:nvSpPr>
          <p:spPr bwMode="auto">
            <a:xfrm>
              <a:off x="1434" y="3175"/>
              <a:ext cx="792" cy="44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9302" name="Text Box 113"/>
            <p:cNvSpPr txBox="1">
              <a:spLocks noChangeArrowheads="1"/>
            </p:cNvSpPr>
            <p:nvPr/>
          </p:nvSpPr>
          <p:spPr bwMode="auto">
            <a:xfrm>
              <a:off x="1432" y="3176"/>
              <a:ext cx="789" cy="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0"/>
                </a:spcBef>
              </a:pPr>
              <a:r>
                <a:rPr lang="en-US" altLang="en-US" sz="1800" dirty="0">
                  <a:solidFill>
                    <a:schemeClr val="tx2"/>
                  </a:solidFill>
                  <a:latin typeface="Arial Narrow" panose="020B0606020202030204" pitchFamily="34" charset="0"/>
                </a:rPr>
                <a:t>Summarize &amp; baseline data</a:t>
              </a:r>
            </a:p>
          </p:txBody>
        </p:sp>
      </p:grpSp>
      <p:grpSp>
        <p:nvGrpSpPr>
          <p:cNvPr id="9246" name="Group 114"/>
          <p:cNvGrpSpPr>
            <a:grpSpLocks/>
          </p:cNvGrpSpPr>
          <p:nvPr/>
        </p:nvGrpSpPr>
        <p:grpSpPr bwMode="auto">
          <a:xfrm>
            <a:off x="3929063" y="1892300"/>
            <a:ext cx="1266825" cy="938213"/>
            <a:chOff x="2486" y="1192"/>
            <a:chExt cx="798" cy="561"/>
          </a:xfrm>
        </p:grpSpPr>
        <p:sp>
          <p:nvSpPr>
            <p:cNvPr id="9299" name="AutoShape 115"/>
            <p:cNvSpPr>
              <a:spLocks noChangeArrowheads="1"/>
            </p:cNvSpPr>
            <p:nvPr/>
          </p:nvSpPr>
          <p:spPr bwMode="auto">
            <a:xfrm>
              <a:off x="2492" y="1192"/>
              <a:ext cx="792" cy="561"/>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9300" name="Text Box 116"/>
            <p:cNvSpPr txBox="1">
              <a:spLocks noChangeArrowheads="1"/>
            </p:cNvSpPr>
            <p:nvPr/>
          </p:nvSpPr>
          <p:spPr bwMode="auto">
            <a:xfrm>
              <a:off x="2486" y="1197"/>
              <a:ext cx="796" cy="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pPr>
              <a:r>
                <a:rPr lang="en-US" altLang="en-US" sz="1800" dirty="0">
                  <a:solidFill>
                    <a:schemeClr val="tx2"/>
                  </a:solidFill>
                  <a:latin typeface="Arial Narrow" panose="020B0606020202030204" pitchFamily="34" charset="0"/>
                </a:rPr>
                <a:t>Explore data; model design dynamics</a:t>
              </a:r>
            </a:p>
          </p:txBody>
        </p:sp>
      </p:grpSp>
      <p:grpSp>
        <p:nvGrpSpPr>
          <p:cNvPr id="9247" name="Group 117"/>
          <p:cNvGrpSpPr>
            <a:grpSpLocks/>
          </p:cNvGrpSpPr>
          <p:nvPr/>
        </p:nvGrpSpPr>
        <p:grpSpPr bwMode="auto">
          <a:xfrm>
            <a:off x="3922713" y="2998788"/>
            <a:ext cx="1263650" cy="939800"/>
            <a:chOff x="2471" y="1789"/>
            <a:chExt cx="796" cy="592"/>
          </a:xfrm>
        </p:grpSpPr>
        <p:sp>
          <p:nvSpPr>
            <p:cNvPr id="9297" name="AutoShape 118"/>
            <p:cNvSpPr>
              <a:spLocks noChangeArrowheads="1"/>
            </p:cNvSpPr>
            <p:nvPr/>
          </p:nvSpPr>
          <p:spPr bwMode="auto">
            <a:xfrm>
              <a:off x="2475" y="1797"/>
              <a:ext cx="792" cy="58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9298" name="Text Box 119"/>
            <p:cNvSpPr txBox="1">
              <a:spLocks noChangeArrowheads="1"/>
            </p:cNvSpPr>
            <p:nvPr/>
          </p:nvSpPr>
          <p:spPr bwMode="auto">
            <a:xfrm>
              <a:off x="2471" y="1789"/>
              <a:ext cx="796"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0"/>
                </a:spcBef>
              </a:pPr>
              <a:r>
                <a:rPr lang="en-US" altLang="en-US" sz="1800" dirty="0">
                  <a:solidFill>
                    <a:schemeClr val="tx2"/>
                  </a:solidFill>
                  <a:latin typeface="Arial Narrow" panose="020B0606020202030204" pitchFamily="34" charset="0"/>
                </a:rPr>
                <a:t>Focus on significant design drivers</a:t>
              </a:r>
            </a:p>
          </p:txBody>
        </p:sp>
      </p:grpSp>
      <p:grpSp>
        <p:nvGrpSpPr>
          <p:cNvPr id="9248" name="Group 120"/>
          <p:cNvGrpSpPr>
            <a:grpSpLocks/>
          </p:cNvGrpSpPr>
          <p:nvPr/>
        </p:nvGrpSpPr>
        <p:grpSpPr bwMode="auto">
          <a:xfrm>
            <a:off x="3956050" y="4114800"/>
            <a:ext cx="1257300" cy="962025"/>
            <a:chOff x="2492" y="2402"/>
            <a:chExt cx="792" cy="584"/>
          </a:xfrm>
        </p:grpSpPr>
        <p:sp>
          <p:nvSpPr>
            <p:cNvPr id="9295" name="AutoShape 121"/>
            <p:cNvSpPr>
              <a:spLocks noChangeArrowheads="1"/>
            </p:cNvSpPr>
            <p:nvPr/>
          </p:nvSpPr>
          <p:spPr bwMode="auto">
            <a:xfrm>
              <a:off x="2492" y="2402"/>
              <a:ext cx="792" cy="58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9296" name="Text Box 122"/>
            <p:cNvSpPr txBox="1">
              <a:spLocks noChangeArrowheads="1"/>
            </p:cNvSpPr>
            <p:nvPr/>
          </p:nvSpPr>
          <p:spPr bwMode="auto">
            <a:xfrm>
              <a:off x="2493" y="2402"/>
              <a:ext cx="789" cy="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pPr>
              <a:r>
                <a:rPr lang="en-US" altLang="en-US" sz="1800" dirty="0">
                  <a:solidFill>
                    <a:schemeClr val="tx2"/>
                  </a:solidFill>
                  <a:latin typeface="Arial Narrow" panose="020B0606020202030204" pitchFamily="34" charset="0"/>
                </a:rPr>
                <a:t>Innovate </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design </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alternatives</a:t>
              </a:r>
            </a:p>
          </p:txBody>
        </p:sp>
      </p:grpSp>
      <p:grpSp>
        <p:nvGrpSpPr>
          <p:cNvPr id="9249" name="Group 123"/>
          <p:cNvGrpSpPr>
            <a:grpSpLocks/>
          </p:cNvGrpSpPr>
          <p:nvPr/>
        </p:nvGrpSpPr>
        <p:grpSpPr bwMode="auto">
          <a:xfrm>
            <a:off x="3956050" y="5259388"/>
            <a:ext cx="1265238" cy="1225550"/>
            <a:chOff x="2492" y="3031"/>
            <a:chExt cx="797" cy="727"/>
          </a:xfrm>
        </p:grpSpPr>
        <p:sp>
          <p:nvSpPr>
            <p:cNvPr id="9293" name="AutoShape 124"/>
            <p:cNvSpPr>
              <a:spLocks noChangeArrowheads="1"/>
            </p:cNvSpPr>
            <p:nvPr/>
          </p:nvSpPr>
          <p:spPr bwMode="auto">
            <a:xfrm>
              <a:off x="2492" y="3031"/>
              <a:ext cx="792" cy="727"/>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9294" name="Text Box 125"/>
            <p:cNvSpPr txBox="1">
              <a:spLocks noChangeArrowheads="1"/>
            </p:cNvSpPr>
            <p:nvPr/>
          </p:nvSpPr>
          <p:spPr bwMode="auto">
            <a:xfrm>
              <a:off x="2493" y="3032"/>
              <a:ext cx="796" cy="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pPr>
              <a:r>
                <a:rPr lang="en-US" altLang="en-US" sz="1800" dirty="0">
                  <a:solidFill>
                    <a:schemeClr val="tx2"/>
                  </a:solidFill>
                  <a:latin typeface="Arial Narrow" panose="020B0606020202030204" pitchFamily="34" charset="0"/>
                </a:rPr>
                <a:t>Select best</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architecture,</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design, &amp;</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feature set</a:t>
              </a:r>
            </a:p>
          </p:txBody>
        </p:sp>
      </p:grpSp>
      <p:grpSp>
        <p:nvGrpSpPr>
          <p:cNvPr id="9250" name="Group 126"/>
          <p:cNvGrpSpPr>
            <a:grpSpLocks/>
          </p:cNvGrpSpPr>
          <p:nvPr/>
        </p:nvGrpSpPr>
        <p:grpSpPr bwMode="auto">
          <a:xfrm>
            <a:off x="5572125" y="1892300"/>
            <a:ext cx="1371600" cy="1120775"/>
            <a:chOff x="3510" y="1192"/>
            <a:chExt cx="864" cy="706"/>
          </a:xfrm>
        </p:grpSpPr>
        <p:sp>
          <p:nvSpPr>
            <p:cNvPr id="9291" name="AutoShape 127"/>
            <p:cNvSpPr>
              <a:spLocks noChangeArrowheads="1"/>
            </p:cNvSpPr>
            <p:nvPr/>
          </p:nvSpPr>
          <p:spPr bwMode="auto">
            <a:xfrm>
              <a:off x="3516" y="1192"/>
              <a:ext cx="845" cy="706"/>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9292" name="Text Box 128"/>
            <p:cNvSpPr txBox="1">
              <a:spLocks noChangeArrowheads="1"/>
            </p:cNvSpPr>
            <p:nvPr/>
          </p:nvSpPr>
          <p:spPr bwMode="auto">
            <a:xfrm>
              <a:off x="3510" y="1197"/>
              <a:ext cx="864"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0"/>
                </a:spcBef>
              </a:pPr>
              <a:r>
                <a:rPr lang="en-US" altLang="en-US" sz="1800" dirty="0">
                  <a:solidFill>
                    <a:schemeClr val="tx2"/>
                  </a:solidFill>
                  <a:latin typeface="Arial Narrow" panose="020B0606020202030204" pitchFamily="34" charset="0"/>
                </a:rPr>
                <a:t>Match </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design &amp; implementation plans </a:t>
              </a:r>
            </a:p>
          </p:txBody>
        </p:sp>
      </p:grpSp>
      <p:grpSp>
        <p:nvGrpSpPr>
          <p:cNvPr id="9251" name="Group 129"/>
          <p:cNvGrpSpPr>
            <a:grpSpLocks/>
          </p:cNvGrpSpPr>
          <p:nvPr/>
        </p:nvGrpSpPr>
        <p:grpSpPr bwMode="auto">
          <a:xfrm>
            <a:off x="5583238" y="3163888"/>
            <a:ext cx="1374775" cy="1012825"/>
            <a:chOff x="3516" y="1925"/>
            <a:chExt cx="866" cy="638"/>
          </a:xfrm>
        </p:grpSpPr>
        <p:sp>
          <p:nvSpPr>
            <p:cNvPr id="9289" name="AutoShape 130"/>
            <p:cNvSpPr>
              <a:spLocks noChangeArrowheads="1"/>
            </p:cNvSpPr>
            <p:nvPr/>
          </p:nvSpPr>
          <p:spPr bwMode="auto">
            <a:xfrm>
              <a:off x="3516" y="1925"/>
              <a:ext cx="845" cy="63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9290" name="Text Box 131"/>
            <p:cNvSpPr txBox="1">
              <a:spLocks noChangeArrowheads="1"/>
            </p:cNvSpPr>
            <p:nvPr/>
          </p:nvSpPr>
          <p:spPr bwMode="auto">
            <a:xfrm>
              <a:off x="3517" y="1955"/>
              <a:ext cx="865" cy="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46154"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0"/>
                </a:spcBef>
              </a:pPr>
              <a:r>
                <a:rPr lang="en-US" altLang="en-US" sz="1800" dirty="0">
                  <a:solidFill>
                    <a:schemeClr val="tx2"/>
                  </a:solidFill>
                  <a:latin typeface="Arial Narrow" panose="020B0606020202030204" pitchFamily="34" charset="0"/>
                </a:rPr>
                <a:t>Reduce </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design &amp; integration risk</a:t>
              </a:r>
            </a:p>
          </p:txBody>
        </p:sp>
      </p:grpSp>
      <p:grpSp>
        <p:nvGrpSpPr>
          <p:cNvPr id="9252" name="Group 132"/>
          <p:cNvGrpSpPr>
            <a:grpSpLocks/>
          </p:cNvGrpSpPr>
          <p:nvPr/>
        </p:nvGrpSpPr>
        <p:grpSpPr bwMode="auto">
          <a:xfrm>
            <a:off x="5572125" y="4357688"/>
            <a:ext cx="1341438" cy="1133475"/>
            <a:chOff x="3516" y="2644"/>
            <a:chExt cx="845" cy="714"/>
          </a:xfrm>
        </p:grpSpPr>
        <p:sp>
          <p:nvSpPr>
            <p:cNvPr id="9287" name="AutoShape 133"/>
            <p:cNvSpPr>
              <a:spLocks noChangeArrowheads="1"/>
            </p:cNvSpPr>
            <p:nvPr/>
          </p:nvSpPr>
          <p:spPr bwMode="auto">
            <a:xfrm>
              <a:off x="3516" y="2645"/>
              <a:ext cx="845" cy="713"/>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9288" name="Text Box 134"/>
            <p:cNvSpPr txBox="1">
              <a:spLocks noChangeArrowheads="1"/>
            </p:cNvSpPr>
            <p:nvPr/>
          </p:nvSpPr>
          <p:spPr bwMode="auto">
            <a:xfrm>
              <a:off x="3517" y="2644"/>
              <a:ext cx="841"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40000"/>
                </a:spcBef>
              </a:pPr>
              <a:r>
                <a:rPr lang="en-US" altLang="en-US" sz="1800" dirty="0">
                  <a:solidFill>
                    <a:schemeClr val="tx2"/>
                  </a:solidFill>
                  <a:latin typeface="Arial Narrow" panose="020B0606020202030204" pitchFamily="34" charset="0"/>
                </a:rPr>
                <a:t>Deliver features using closed loop control</a:t>
              </a:r>
            </a:p>
          </p:txBody>
        </p:sp>
      </p:grpSp>
      <p:grpSp>
        <p:nvGrpSpPr>
          <p:cNvPr id="9253" name="Group 135"/>
          <p:cNvGrpSpPr>
            <a:grpSpLocks/>
          </p:cNvGrpSpPr>
          <p:nvPr/>
        </p:nvGrpSpPr>
        <p:grpSpPr bwMode="auto">
          <a:xfrm>
            <a:off x="7259638" y="1878013"/>
            <a:ext cx="1262062" cy="1096962"/>
            <a:chOff x="4570" y="1190"/>
            <a:chExt cx="795" cy="691"/>
          </a:xfrm>
        </p:grpSpPr>
        <p:sp>
          <p:nvSpPr>
            <p:cNvPr id="9285" name="AutoShape 136"/>
            <p:cNvSpPr>
              <a:spLocks noChangeArrowheads="1"/>
            </p:cNvSpPr>
            <p:nvPr/>
          </p:nvSpPr>
          <p:spPr bwMode="auto">
            <a:xfrm>
              <a:off x="4573" y="1192"/>
              <a:ext cx="792" cy="689"/>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9286" name="Text Box 137"/>
            <p:cNvSpPr txBox="1">
              <a:spLocks noChangeArrowheads="1"/>
            </p:cNvSpPr>
            <p:nvPr/>
          </p:nvSpPr>
          <p:spPr bwMode="auto">
            <a:xfrm>
              <a:off x="4570" y="1190"/>
              <a:ext cx="788"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0"/>
                </a:spcBef>
              </a:pPr>
              <a:r>
                <a:rPr lang="en-US" altLang="en-US" sz="1800" dirty="0">
                  <a:solidFill>
                    <a:schemeClr val="tx2"/>
                  </a:solidFill>
                  <a:latin typeface="Arial Narrow" panose="020B0606020202030204" pitchFamily="34" charset="0"/>
                </a:rPr>
                <a:t>Verify system  performance;</a:t>
              </a:r>
              <a:br>
                <a:rPr lang="en-US" altLang="en-US" sz="1800" dirty="0">
                  <a:solidFill>
                    <a:schemeClr val="tx2"/>
                  </a:solidFill>
                  <a:latin typeface="Arial Narrow" panose="020B0606020202030204" pitchFamily="34" charset="0"/>
                </a:rPr>
              </a:br>
              <a:r>
                <a:rPr lang="en-US" altLang="en-US" sz="1800" dirty="0">
                  <a:solidFill>
                    <a:schemeClr val="tx2"/>
                  </a:solidFill>
                  <a:latin typeface="Arial Narrow" panose="020B0606020202030204" pitchFamily="34" charset="0"/>
                </a:rPr>
                <a:t>demonstrate CTQs</a:t>
              </a:r>
            </a:p>
          </p:txBody>
        </p:sp>
      </p:grpSp>
      <p:grpSp>
        <p:nvGrpSpPr>
          <p:cNvPr id="9254" name="Group 138"/>
          <p:cNvGrpSpPr>
            <a:grpSpLocks/>
          </p:cNvGrpSpPr>
          <p:nvPr/>
        </p:nvGrpSpPr>
        <p:grpSpPr bwMode="auto">
          <a:xfrm>
            <a:off x="7232650" y="3182938"/>
            <a:ext cx="1262063" cy="808037"/>
            <a:chOff x="4563" y="1963"/>
            <a:chExt cx="795" cy="509"/>
          </a:xfrm>
        </p:grpSpPr>
        <p:sp>
          <p:nvSpPr>
            <p:cNvPr id="9283" name="AutoShape 139"/>
            <p:cNvSpPr>
              <a:spLocks noChangeArrowheads="1"/>
            </p:cNvSpPr>
            <p:nvPr/>
          </p:nvSpPr>
          <p:spPr bwMode="auto">
            <a:xfrm>
              <a:off x="4563" y="1964"/>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9284" name="Text Box 140"/>
            <p:cNvSpPr txBox="1">
              <a:spLocks noChangeArrowheads="1"/>
            </p:cNvSpPr>
            <p:nvPr/>
          </p:nvSpPr>
          <p:spPr bwMode="auto">
            <a:xfrm>
              <a:off x="4563" y="1963"/>
              <a:ext cx="795" cy="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en-US" sz="1800" dirty="0">
                  <a:latin typeface="Arial Narrow" panose="020B0606020202030204" pitchFamily="34" charset="0"/>
                </a:rPr>
                <a:t>Deliver new design</a:t>
              </a:r>
              <a:endParaRPr lang="en-US" altLang="en-US" sz="1800" dirty="0">
                <a:solidFill>
                  <a:schemeClr val="tx2"/>
                </a:solidFill>
                <a:latin typeface="Arial Narrow" panose="020B0606020202030204" pitchFamily="34" charset="0"/>
              </a:endParaRPr>
            </a:p>
          </p:txBody>
        </p:sp>
      </p:grpSp>
      <p:grpSp>
        <p:nvGrpSpPr>
          <p:cNvPr id="9255" name="Group 141"/>
          <p:cNvGrpSpPr>
            <a:grpSpLocks/>
          </p:cNvGrpSpPr>
          <p:nvPr/>
        </p:nvGrpSpPr>
        <p:grpSpPr bwMode="auto">
          <a:xfrm>
            <a:off x="7232650" y="4198938"/>
            <a:ext cx="1257300" cy="1373187"/>
            <a:chOff x="4556" y="2577"/>
            <a:chExt cx="792" cy="865"/>
          </a:xfrm>
        </p:grpSpPr>
        <p:sp>
          <p:nvSpPr>
            <p:cNvPr id="9281" name="AutoShape 142"/>
            <p:cNvSpPr>
              <a:spLocks noChangeArrowheads="1"/>
            </p:cNvSpPr>
            <p:nvPr/>
          </p:nvSpPr>
          <p:spPr bwMode="auto">
            <a:xfrm>
              <a:off x="4556" y="2577"/>
              <a:ext cx="792" cy="86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dirty="0"/>
            </a:p>
          </p:txBody>
        </p:sp>
        <p:sp>
          <p:nvSpPr>
            <p:cNvPr id="9282" name="Text Box 143"/>
            <p:cNvSpPr txBox="1">
              <a:spLocks noChangeArrowheads="1"/>
            </p:cNvSpPr>
            <p:nvPr/>
          </p:nvSpPr>
          <p:spPr bwMode="auto">
            <a:xfrm>
              <a:off x="4563" y="2577"/>
              <a:ext cx="781" cy="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75000"/>
                </a:lnSpc>
              </a:pPr>
              <a:r>
                <a:rPr lang="en-US" altLang="en-US" sz="1800" dirty="0">
                  <a:solidFill>
                    <a:schemeClr val="tx2"/>
                  </a:solidFill>
                  <a:latin typeface="Arial Narrow" panose="020B0606020202030204" pitchFamily="34" charset="0"/>
                </a:rPr>
                <a:t>Monitor &amp; learn from users’ experiences (ongoing) </a:t>
              </a:r>
            </a:p>
          </p:txBody>
        </p:sp>
      </p:grpSp>
      <p:sp>
        <p:nvSpPr>
          <p:cNvPr id="9256" name="AutoShape 144"/>
          <p:cNvSpPr>
            <a:spLocks noChangeArrowheads="1"/>
          </p:cNvSpPr>
          <p:nvPr/>
        </p:nvSpPr>
        <p:spPr bwMode="auto">
          <a:xfrm>
            <a:off x="3852863" y="1289050"/>
            <a:ext cx="5026025" cy="1579563"/>
          </a:xfrm>
          <a:prstGeom prst="wedgeRectCallout">
            <a:avLst>
              <a:gd name="adj1" fmla="val -55403"/>
              <a:gd name="adj2" fmla="val -1861"/>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10000"/>
              </a:spcBef>
              <a:spcAft>
                <a:spcPct val="10000"/>
              </a:spcAft>
              <a:buFontTx/>
              <a:buChar char="•"/>
            </a:pPr>
            <a:r>
              <a:rPr lang="en-US" altLang="en-US" sz="1600" dirty="0"/>
              <a:t>How will the key results (CTQs, CCRs) be measured in operational terms? </a:t>
            </a:r>
          </a:p>
          <a:p>
            <a:pPr eaLnBrk="1" hangingPunct="1">
              <a:lnSpc>
                <a:spcPct val="85000"/>
              </a:lnSpc>
              <a:spcBef>
                <a:spcPct val="10000"/>
              </a:spcBef>
              <a:spcAft>
                <a:spcPct val="10000"/>
              </a:spcAft>
              <a:buFontTx/>
              <a:buChar char="•"/>
            </a:pPr>
            <a:r>
              <a:rPr lang="en-US" altLang="en-US" sz="1600" dirty="0"/>
              <a:t>What factors might influence the key results measures?</a:t>
            </a:r>
          </a:p>
          <a:p>
            <a:pPr eaLnBrk="1" hangingPunct="1">
              <a:lnSpc>
                <a:spcPct val="85000"/>
              </a:lnSpc>
              <a:spcBef>
                <a:spcPct val="10000"/>
              </a:spcBef>
              <a:spcAft>
                <a:spcPct val="10000"/>
              </a:spcAft>
              <a:buFontTx/>
              <a:buChar char="•"/>
            </a:pPr>
            <a:r>
              <a:rPr lang="en-US" altLang="en-US" sz="1600" dirty="0"/>
              <a:t>Will each factor be </a:t>
            </a:r>
            <a:r>
              <a:rPr lang="en-US" altLang="en-US" sz="1600" b="1" dirty="0"/>
              <a:t>controllable</a:t>
            </a:r>
            <a:r>
              <a:rPr lang="en-US" altLang="en-US" sz="1600" dirty="0"/>
              <a:t> or </a:t>
            </a:r>
            <a:r>
              <a:rPr lang="en-US" altLang="en-US" sz="1600" b="1" dirty="0"/>
              <a:t>uncontrolled</a:t>
            </a:r>
            <a:r>
              <a:rPr lang="en-US" altLang="en-US" sz="1600" dirty="0"/>
              <a:t> in the expected scope of this project?</a:t>
            </a:r>
          </a:p>
        </p:txBody>
      </p:sp>
      <p:sp>
        <p:nvSpPr>
          <p:cNvPr id="9257" name="AutoShape 145"/>
          <p:cNvSpPr>
            <a:spLocks noChangeArrowheads="1"/>
          </p:cNvSpPr>
          <p:nvPr/>
        </p:nvSpPr>
        <p:spPr bwMode="auto">
          <a:xfrm>
            <a:off x="3849688" y="3036888"/>
            <a:ext cx="5027612" cy="1111250"/>
          </a:xfrm>
          <a:prstGeom prst="wedgeRectCallout">
            <a:avLst>
              <a:gd name="adj1" fmla="val -55148"/>
              <a:gd name="adj2" fmla="val -2431"/>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10000"/>
              </a:spcBef>
              <a:spcAft>
                <a:spcPct val="10000"/>
              </a:spcAft>
              <a:buFontTx/>
              <a:buChar char="•"/>
            </a:pPr>
            <a:r>
              <a:rPr lang="en-US" altLang="en-US" sz="1600" dirty="0"/>
              <a:t>Where will the data be gathered? How? How much?</a:t>
            </a:r>
          </a:p>
          <a:p>
            <a:pPr eaLnBrk="1" hangingPunct="1">
              <a:lnSpc>
                <a:spcPct val="85000"/>
              </a:lnSpc>
              <a:spcBef>
                <a:spcPct val="10000"/>
              </a:spcBef>
              <a:spcAft>
                <a:spcPct val="10000"/>
              </a:spcAft>
              <a:buFontTx/>
              <a:buChar char="•"/>
            </a:pPr>
            <a:r>
              <a:rPr lang="en-US" altLang="en-US" sz="1600" dirty="0"/>
              <a:t>Has data been collected according to the plan?  Were there any important deviations?</a:t>
            </a:r>
          </a:p>
          <a:p>
            <a:pPr eaLnBrk="1" hangingPunct="1">
              <a:lnSpc>
                <a:spcPct val="85000"/>
              </a:lnSpc>
              <a:spcBef>
                <a:spcPct val="10000"/>
              </a:spcBef>
              <a:spcAft>
                <a:spcPct val="10000"/>
              </a:spcAft>
              <a:buFontTx/>
              <a:buChar char="•"/>
            </a:pPr>
            <a:r>
              <a:rPr lang="en-US" altLang="en-US" sz="1600" dirty="0"/>
              <a:t>Are there unexpected patterns in the raw data?</a:t>
            </a:r>
          </a:p>
        </p:txBody>
      </p:sp>
      <p:sp>
        <p:nvSpPr>
          <p:cNvPr id="9258" name="AutoShape 146"/>
          <p:cNvSpPr>
            <a:spLocks noChangeArrowheads="1"/>
          </p:cNvSpPr>
          <p:nvPr/>
        </p:nvSpPr>
        <p:spPr bwMode="auto">
          <a:xfrm>
            <a:off x="3852863" y="5364163"/>
            <a:ext cx="5003800" cy="854075"/>
          </a:xfrm>
          <a:prstGeom prst="wedgeRectCallout">
            <a:avLst>
              <a:gd name="adj1" fmla="val -54315"/>
              <a:gd name="adj2" fmla="val 6880"/>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10000"/>
              </a:spcBef>
              <a:spcAft>
                <a:spcPct val="10000"/>
              </a:spcAft>
              <a:buFontTx/>
              <a:buChar char="•"/>
            </a:pPr>
            <a:r>
              <a:rPr lang="en-US" altLang="en-US" sz="1600" dirty="0"/>
              <a:t>What can we learn about current performance?</a:t>
            </a:r>
          </a:p>
          <a:p>
            <a:pPr eaLnBrk="1" hangingPunct="1">
              <a:lnSpc>
                <a:spcPct val="85000"/>
              </a:lnSpc>
              <a:spcBef>
                <a:spcPct val="10000"/>
              </a:spcBef>
              <a:spcAft>
                <a:spcPct val="10000"/>
              </a:spcAft>
              <a:buFontTx/>
              <a:buChar char="•"/>
            </a:pPr>
            <a:r>
              <a:rPr lang="en-US" altLang="en-US" sz="1600" dirty="0"/>
              <a:t>How does performance compare with the project goals? </a:t>
            </a:r>
            <a:endParaRPr lang="en-US" altLang="en-US" sz="1600" dirty="0">
              <a:solidFill>
                <a:schemeClr val="tx2"/>
              </a:solidFill>
            </a:endParaRPr>
          </a:p>
        </p:txBody>
      </p:sp>
      <p:sp>
        <p:nvSpPr>
          <p:cNvPr id="9259" name="AutoShape 147"/>
          <p:cNvSpPr>
            <a:spLocks noChangeArrowheads="1"/>
          </p:cNvSpPr>
          <p:nvPr/>
        </p:nvSpPr>
        <p:spPr bwMode="auto">
          <a:xfrm>
            <a:off x="3838575" y="4321175"/>
            <a:ext cx="5026025" cy="846138"/>
          </a:xfrm>
          <a:prstGeom prst="wedgeRectCallout">
            <a:avLst>
              <a:gd name="adj1" fmla="val -55370"/>
              <a:gd name="adj2" fmla="val 1407"/>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tabLst>
                <a:tab pos="292100" algn="l"/>
                <a:tab pos="571500" algn="l"/>
              </a:tabLs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5000"/>
              </a:lnSpc>
              <a:spcBef>
                <a:spcPct val="10000"/>
              </a:spcBef>
              <a:spcAft>
                <a:spcPct val="10000"/>
              </a:spcAft>
              <a:buFontTx/>
              <a:buChar char="•"/>
            </a:pPr>
            <a:r>
              <a:rPr lang="en-US" altLang="en-US" sz="1600" dirty="0"/>
              <a:t>Can we distill and report baseline observations?</a:t>
            </a:r>
          </a:p>
          <a:p>
            <a:pPr eaLnBrk="1" hangingPunct="1">
              <a:lnSpc>
                <a:spcPct val="85000"/>
              </a:lnSpc>
              <a:spcBef>
                <a:spcPct val="10000"/>
              </a:spcBef>
              <a:spcAft>
                <a:spcPct val="10000"/>
              </a:spcAft>
              <a:buFontTx/>
              <a:buChar char="•"/>
            </a:pPr>
            <a:r>
              <a:rPr lang="en-US" altLang="en-US" sz="1600" dirty="0"/>
              <a:t>What does the baseline view say about the project’s chances of success as chartered?</a:t>
            </a:r>
          </a:p>
        </p:txBody>
      </p:sp>
      <p:sp>
        <p:nvSpPr>
          <p:cNvPr id="9260" name="Text Box 60"/>
          <p:cNvSpPr txBox="1">
            <a:spLocks noChangeArrowheads="1"/>
          </p:cNvSpPr>
          <p:nvPr/>
        </p:nvSpPr>
        <p:spPr bwMode="auto">
          <a:xfrm>
            <a:off x="654050" y="6202363"/>
            <a:ext cx="188436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7392" tIns="49522" rIns="97392" bIns="49522">
            <a:spAutoFit/>
          </a:bodyPr>
          <a:lstStyle>
            <a:lvl1pPr defTabSz="1074738"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defTabSz="1074738"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defTabSz="1074738"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defTabSz="1074738"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defTabSz="1074738"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defTabSz="10747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defTabSz="10747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defTabSz="10747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defTabSz="1074738"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lnSpc>
                <a:spcPct val="89000"/>
              </a:lnSpc>
            </a:pPr>
            <a:r>
              <a:rPr lang="en-US" altLang="en-US" sz="1200" dirty="0"/>
              <a:t>Phase Exit Review</a:t>
            </a:r>
          </a:p>
        </p:txBody>
      </p:sp>
      <p:grpSp>
        <p:nvGrpSpPr>
          <p:cNvPr id="9261" name="Group 61"/>
          <p:cNvGrpSpPr>
            <a:grpSpLocks/>
          </p:cNvGrpSpPr>
          <p:nvPr/>
        </p:nvGrpSpPr>
        <p:grpSpPr bwMode="auto">
          <a:xfrm>
            <a:off x="322263" y="6154738"/>
            <a:ext cx="319087" cy="355600"/>
            <a:chOff x="410" y="1186"/>
            <a:chExt cx="745" cy="919"/>
          </a:xfrm>
        </p:grpSpPr>
        <p:sp>
          <p:nvSpPr>
            <p:cNvPr id="9263" name="Freeform 62"/>
            <p:cNvSpPr>
              <a:spLocks/>
            </p:cNvSpPr>
            <p:nvPr/>
          </p:nvSpPr>
          <p:spPr bwMode="auto">
            <a:xfrm>
              <a:off x="410" y="1186"/>
              <a:ext cx="745" cy="919"/>
            </a:xfrm>
            <a:custGeom>
              <a:avLst/>
              <a:gdLst>
                <a:gd name="T0" fmla="*/ 94 w 1489"/>
                <a:gd name="T1" fmla="*/ 42 h 1836"/>
                <a:gd name="T2" fmla="*/ 73 w 1489"/>
                <a:gd name="T3" fmla="*/ 30 h 1836"/>
                <a:gd name="T4" fmla="*/ 78 w 1489"/>
                <a:gd name="T5" fmla="*/ 25 h 1836"/>
                <a:gd name="T6" fmla="*/ 82 w 1489"/>
                <a:gd name="T7" fmla="*/ 22 h 1836"/>
                <a:gd name="T8" fmla="*/ 86 w 1489"/>
                <a:gd name="T9" fmla="*/ 20 h 1836"/>
                <a:gd name="T10" fmla="*/ 88 w 1489"/>
                <a:gd name="T11" fmla="*/ 20 h 1836"/>
                <a:gd name="T12" fmla="*/ 90 w 1489"/>
                <a:gd name="T13" fmla="*/ 20 h 1836"/>
                <a:gd name="T14" fmla="*/ 72 w 1489"/>
                <a:gd name="T15" fmla="*/ 8 h 1836"/>
                <a:gd name="T16" fmla="*/ 23 w 1489"/>
                <a:gd name="T17" fmla="*/ 8 h 1836"/>
                <a:gd name="T18" fmla="*/ 4 w 1489"/>
                <a:gd name="T19" fmla="*/ 20 h 1836"/>
                <a:gd name="T20" fmla="*/ 6 w 1489"/>
                <a:gd name="T21" fmla="*/ 20 h 1836"/>
                <a:gd name="T22" fmla="*/ 8 w 1489"/>
                <a:gd name="T23" fmla="*/ 20 h 1836"/>
                <a:gd name="T24" fmla="*/ 12 w 1489"/>
                <a:gd name="T25" fmla="*/ 22 h 1836"/>
                <a:gd name="T26" fmla="*/ 17 w 1489"/>
                <a:gd name="T27" fmla="*/ 25 h 1836"/>
                <a:gd name="T28" fmla="*/ 21 w 1489"/>
                <a:gd name="T29" fmla="*/ 30 h 1836"/>
                <a:gd name="T30" fmla="*/ 22 w 1489"/>
                <a:gd name="T31" fmla="*/ 33 h 1836"/>
                <a:gd name="T32" fmla="*/ 23 w 1489"/>
                <a:gd name="T33" fmla="*/ 42 h 1836"/>
                <a:gd name="T34" fmla="*/ 4 w 1489"/>
                <a:gd name="T35" fmla="*/ 55 h 1836"/>
                <a:gd name="T36" fmla="*/ 6 w 1489"/>
                <a:gd name="T37" fmla="*/ 55 h 1836"/>
                <a:gd name="T38" fmla="*/ 8 w 1489"/>
                <a:gd name="T39" fmla="*/ 55 h 1836"/>
                <a:gd name="T40" fmla="*/ 12 w 1489"/>
                <a:gd name="T41" fmla="*/ 56 h 1836"/>
                <a:gd name="T42" fmla="*/ 17 w 1489"/>
                <a:gd name="T43" fmla="*/ 60 h 1836"/>
                <a:gd name="T44" fmla="*/ 21 w 1489"/>
                <a:gd name="T45" fmla="*/ 65 h 1836"/>
                <a:gd name="T46" fmla="*/ 22 w 1489"/>
                <a:gd name="T47" fmla="*/ 68 h 1836"/>
                <a:gd name="T48" fmla="*/ 23 w 1489"/>
                <a:gd name="T49" fmla="*/ 76 h 1836"/>
                <a:gd name="T50" fmla="*/ 4 w 1489"/>
                <a:gd name="T51" fmla="*/ 88 h 1836"/>
                <a:gd name="T52" fmla="*/ 6 w 1489"/>
                <a:gd name="T53" fmla="*/ 88 h 1836"/>
                <a:gd name="T54" fmla="*/ 8 w 1489"/>
                <a:gd name="T55" fmla="*/ 89 h 1836"/>
                <a:gd name="T56" fmla="*/ 12 w 1489"/>
                <a:gd name="T57" fmla="*/ 90 h 1836"/>
                <a:gd name="T58" fmla="*/ 17 w 1489"/>
                <a:gd name="T59" fmla="*/ 93 h 1836"/>
                <a:gd name="T60" fmla="*/ 21 w 1489"/>
                <a:gd name="T61" fmla="*/ 99 h 1836"/>
                <a:gd name="T62" fmla="*/ 22 w 1489"/>
                <a:gd name="T63" fmla="*/ 101 h 1836"/>
                <a:gd name="T64" fmla="*/ 23 w 1489"/>
                <a:gd name="T65" fmla="*/ 115 h 1836"/>
                <a:gd name="T66" fmla="*/ 73 w 1489"/>
                <a:gd name="T67" fmla="*/ 98 h 1836"/>
                <a:gd name="T68" fmla="*/ 78 w 1489"/>
                <a:gd name="T69" fmla="*/ 93 h 1836"/>
                <a:gd name="T70" fmla="*/ 82 w 1489"/>
                <a:gd name="T71" fmla="*/ 90 h 1836"/>
                <a:gd name="T72" fmla="*/ 86 w 1489"/>
                <a:gd name="T73" fmla="*/ 89 h 1836"/>
                <a:gd name="T74" fmla="*/ 88 w 1489"/>
                <a:gd name="T75" fmla="*/ 88 h 1836"/>
                <a:gd name="T76" fmla="*/ 90 w 1489"/>
                <a:gd name="T77" fmla="*/ 88 h 1836"/>
                <a:gd name="T78" fmla="*/ 72 w 1489"/>
                <a:gd name="T79" fmla="*/ 76 h 1836"/>
                <a:gd name="T80" fmla="*/ 75 w 1489"/>
                <a:gd name="T81" fmla="*/ 62 h 1836"/>
                <a:gd name="T82" fmla="*/ 79 w 1489"/>
                <a:gd name="T83" fmla="*/ 58 h 1836"/>
                <a:gd name="T84" fmla="*/ 83 w 1489"/>
                <a:gd name="T85" fmla="*/ 56 h 1836"/>
                <a:gd name="T86" fmla="*/ 87 w 1489"/>
                <a:gd name="T87" fmla="*/ 55 h 1836"/>
                <a:gd name="T88" fmla="*/ 89 w 1489"/>
                <a:gd name="T89" fmla="*/ 55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264" name="Freeform 63"/>
            <p:cNvSpPr>
              <a:spLocks/>
            </p:cNvSpPr>
            <p:nvPr/>
          </p:nvSpPr>
          <p:spPr bwMode="auto">
            <a:xfrm>
              <a:off x="426" y="1203"/>
              <a:ext cx="712" cy="885"/>
            </a:xfrm>
            <a:custGeom>
              <a:avLst/>
              <a:gdLst>
                <a:gd name="T0" fmla="*/ 89 w 1423"/>
                <a:gd name="T1" fmla="*/ 41 h 1772"/>
                <a:gd name="T2" fmla="*/ 69 w 1423"/>
                <a:gd name="T3" fmla="*/ 26 h 1772"/>
                <a:gd name="T4" fmla="*/ 74 w 1423"/>
                <a:gd name="T5" fmla="*/ 20 h 1772"/>
                <a:gd name="T6" fmla="*/ 79 w 1423"/>
                <a:gd name="T7" fmla="*/ 17 h 1772"/>
                <a:gd name="T8" fmla="*/ 83 w 1423"/>
                <a:gd name="T9" fmla="*/ 15 h 1772"/>
                <a:gd name="T10" fmla="*/ 86 w 1423"/>
                <a:gd name="T11" fmla="*/ 15 h 1772"/>
                <a:gd name="T12" fmla="*/ 88 w 1423"/>
                <a:gd name="T13" fmla="*/ 15 h 1772"/>
                <a:gd name="T14" fmla="*/ 68 w 1423"/>
                <a:gd name="T15" fmla="*/ 7 h 1772"/>
                <a:gd name="T16" fmla="*/ 23 w 1423"/>
                <a:gd name="T17" fmla="*/ 7 h 1772"/>
                <a:gd name="T18" fmla="*/ 2 w 1423"/>
                <a:gd name="T19" fmla="*/ 15 h 1772"/>
                <a:gd name="T20" fmla="*/ 4 w 1423"/>
                <a:gd name="T21" fmla="*/ 15 h 1772"/>
                <a:gd name="T22" fmla="*/ 7 w 1423"/>
                <a:gd name="T23" fmla="*/ 15 h 1772"/>
                <a:gd name="T24" fmla="*/ 11 w 1423"/>
                <a:gd name="T25" fmla="*/ 17 h 1772"/>
                <a:gd name="T26" fmla="*/ 16 w 1423"/>
                <a:gd name="T27" fmla="*/ 20 h 1772"/>
                <a:gd name="T28" fmla="*/ 21 w 1423"/>
                <a:gd name="T29" fmla="*/ 26 h 1772"/>
                <a:gd name="T30" fmla="*/ 22 w 1423"/>
                <a:gd name="T31" fmla="*/ 29 h 1772"/>
                <a:gd name="T32" fmla="*/ 23 w 1423"/>
                <a:gd name="T33" fmla="*/ 41 h 1772"/>
                <a:gd name="T34" fmla="*/ 2 w 1423"/>
                <a:gd name="T35" fmla="*/ 50 h 1772"/>
                <a:gd name="T36" fmla="*/ 4 w 1423"/>
                <a:gd name="T37" fmla="*/ 50 h 1772"/>
                <a:gd name="T38" fmla="*/ 7 w 1423"/>
                <a:gd name="T39" fmla="*/ 50 h 1772"/>
                <a:gd name="T40" fmla="*/ 11 w 1423"/>
                <a:gd name="T41" fmla="*/ 52 h 1772"/>
                <a:gd name="T42" fmla="*/ 16 w 1423"/>
                <a:gd name="T43" fmla="*/ 55 h 1772"/>
                <a:gd name="T44" fmla="*/ 21 w 1423"/>
                <a:gd name="T45" fmla="*/ 61 h 1772"/>
                <a:gd name="T46" fmla="*/ 22 w 1423"/>
                <a:gd name="T47" fmla="*/ 64 h 1772"/>
                <a:gd name="T48" fmla="*/ 23 w 1423"/>
                <a:gd name="T49" fmla="*/ 75 h 1772"/>
                <a:gd name="T50" fmla="*/ 2 w 1423"/>
                <a:gd name="T51" fmla="*/ 83 h 1772"/>
                <a:gd name="T52" fmla="*/ 4 w 1423"/>
                <a:gd name="T53" fmla="*/ 83 h 1772"/>
                <a:gd name="T54" fmla="*/ 7 w 1423"/>
                <a:gd name="T55" fmla="*/ 84 h 1772"/>
                <a:gd name="T56" fmla="*/ 11 w 1423"/>
                <a:gd name="T57" fmla="*/ 85 h 1772"/>
                <a:gd name="T58" fmla="*/ 16 w 1423"/>
                <a:gd name="T59" fmla="*/ 89 h 1772"/>
                <a:gd name="T60" fmla="*/ 21 w 1423"/>
                <a:gd name="T61" fmla="*/ 95 h 1772"/>
                <a:gd name="T62" fmla="*/ 22 w 1423"/>
                <a:gd name="T63" fmla="*/ 98 h 1772"/>
                <a:gd name="T64" fmla="*/ 23 w 1423"/>
                <a:gd name="T65" fmla="*/ 110 h 1772"/>
                <a:gd name="T66" fmla="*/ 69 w 1423"/>
                <a:gd name="T67" fmla="*/ 94 h 1772"/>
                <a:gd name="T68" fmla="*/ 74 w 1423"/>
                <a:gd name="T69" fmla="*/ 89 h 1772"/>
                <a:gd name="T70" fmla="*/ 79 w 1423"/>
                <a:gd name="T71" fmla="*/ 85 h 1772"/>
                <a:gd name="T72" fmla="*/ 83 w 1423"/>
                <a:gd name="T73" fmla="*/ 84 h 1772"/>
                <a:gd name="T74" fmla="*/ 86 w 1423"/>
                <a:gd name="T75" fmla="*/ 83 h 1772"/>
                <a:gd name="T76" fmla="*/ 88 w 1423"/>
                <a:gd name="T77" fmla="*/ 83 h 1772"/>
                <a:gd name="T78" fmla="*/ 68 w 1423"/>
                <a:gd name="T79" fmla="*/ 75 h 1772"/>
                <a:gd name="T80" fmla="*/ 71 w 1423"/>
                <a:gd name="T81" fmla="*/ 58 h 1772"/>
                <a:gd name="T82" fmla="*/ 76 w 1423"/>
                <a:gd name="T83" fmla="*/ 54 h 1772"/>
                <a:gd name="T84" fmla="*/ 81 w 1423"/>
                <a:gd name="T85" fmla="*/ 51 h 1772"/>
                <a:gd name="T86" fmla="*/ 84 w 1423"/>
                <a:gd name="T87" fmla="*/ 50 h 1772"/>
                <a:gd name="T88" fmla="*/ 87 w 1423"/>
                <a:gd name="T89" fmla="*/ 5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265" name="Freeform 64"/>
            <p:cNvSpPr>
              <a:spLocks/>
            </p:cNvSpPr>
            <p:nvPr/>
          </p:nvSpPr>
          <p:spPr bwMode="auto">
            <a:xfrm>
              <a:off x="967" y="1563"/>
              <a:ext cx="147" cy="102"/>
            </a:xfrm>
            <a:custGeom>
              <a:avLst/>
              <a:gdLst>
                <a:gd name="T0" fmla="*/ 18 w 294"/>
                <a:gd name="T1" fmla="*/ 0 h 205"/>
                <a:gd name="T2" fmla="*/ 18 w 294"/>
                <a:gd name="T3" fmla="*/ 1 h 205"/>
                <a:gd name="T4" fmla="*/ 18 w 294"/>
                <a:gd name="T5" fmla="*/ 2 h 205"/>
                <a:gd name="T6" fmla="*/ 17 w 294"/>
                <a:gd name="T7" fmla="*/ 2 h 205"/>
                <a:gd name="T8" fmla="*/ 15 w 294"/>
                <a:gd name="T9" fmla="*/ 2 h 205"/>
                <a:gd name="T10" fmla="*/ 14 w 294"/>
                <a:gd name="T11" fmla="*/ 2 h 205"/>
                <a:gd name="T12" fmla="*/ 13 w 294"/>
                <a:gd name="T13" fmla="*/ 2 h 205"/>
                <a:gd name="T14" fmla="*/ 12 w 294"/>
                <a:gd name="T15" fmla="*/ 2 h 205"/>
                <a:gd name="T16" fmla="*/ 11 w 294"/>
                <a:gd name="T17" fmla="*/ 3 h 205"/>
                <a:gd name="T18" fmla="*/ 10 w 294"/>
                <a:gd name="T19" fmla="*/ 3 h 205"/>
                <a:gd name="T20" fmla="*/ 9 w 294"/>
                <a:gd name="T21" fmla="*/ 4 h 205"/>
                <a:gd name="T22" fmla="*/ 7 w 294"/>
                <a:gd name="T23" fmla="*/ 5 h 205"/>
                <a:gd name="T24" fmla="*/ 6 w 294"/>
                <a:gd name="T25" fmla="*/ 6 h 205"/>
                <a:gd name="T26" fmla="*/ 5 w 294"/>
                <a:gd name="T27" fmla="*/ 7 h 205"/>
                <a:gd name="T28" fmla="*/ 3 w 294"/>
                <a:gd name="T29" fmla="*/ 8 h 205"/>
                <a:gd name="T30" fmla="*/ 2 w 294"/>
                <a:gd name="T31" fmla="*/ 9 h 205"/>
                <a:gd name="T32" fmla="*/ 1 w 294"/>
                <a:gd name="T33" fmla="*/ 11 h 205"/>
                <a:gd name="T34" fmla="*/ 0 w 294"/>
                <a:gd name="T35" fmla="*/ 12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266" name="Freeform 65"/>
            <p:cNvSpPr>
              <a:spLocks/>
            </p:cNvSpPr>
            <p:nvPr/>
          </p:nvSpPr>
          <p:spPr bwMode="auto">
            <a:xfrm>
              <a:off x="967" y="1284"/>
              <a:ext cx="147" cy="103"/>
            </a:xfrm>
            <a:custGeom>
              <a:avLst/>
              <a:gdLst>
                <a:gd name="T0" fmla="*/ 18 w 294"/>
                <a:gd name="T1" fmla="*/ 0 h 205"/>
                <a:gd name="T2" fmla="*/ 18 w 294"/>
                <a:gd name="T3" fmla="*/ 2 h 205"/>
                <a:gd name="T4" fmla="*/ 18 w 294"/>
                <a:gd name="T5" fmla="*/ 2 h 205"/>
                <a:gd name="T6" fmla="*/ 17 w 294"/>
                <a:gd name="T7" fmla="*/ 3 h 205"/>
                <a:gd name="T8" fmla="*/ 15 w 294"/>
                <a:gd name="T9" fmla="*/ 3 h 205"/>
                <a:gd name="T10" fmla="*/ 14 w 294"/>
                <a:gd name="T11" fmla="*/ 3 h 205"/>
                <a:gd name="T12" fmla="*/ 13 w 294"/>
                <a:gd name="T13" fmla="*/ 3 h 205"/>
                <a:gd name="T14" fmla="*/ 12 w 294"/>
                <a:gd name="T15" fmla="*/ 3 h 205"/>
                <a:gd name="T16" fmla="*/ 11 w 294"/>
                <a:gd name="T17" fmla="*/ 4 h 205"/>
                <a:gd name="T18" fmla="*/ 10 w 294"/>
                <a:gd name="T19" fmla="*/ 4 h 205"/>
                <a:gd name="T20" fmla="*/ 9 w 294"/>
                <a:gd name="T21" fmla="*/ 5 h 205"/>
                <a:gd name="T22" fmla="*/ 7 w 294"/>
                <a:gd name="T23" fmla="*/ 6 h 205"/>
                <a:gd name="T24" fmla="*/ 6 w 294"/>
                <a:gd name="T25" fmla="*/ 7 h 205"/>
                <a:gd name="T26" fmla="*/ 5 w 294"/>
                <a:gd name="T27" fmla="*/ 8 h 205"/>
                <a:gd name="T28" fmla="*/ 3 w 294"/>
                <a:gd name="T29" fmla="*/ 9 h 205"/>
                <a:gd name="T30" fmla="*/ 2 w 294"/>
                <a:gd name="T31" fmla="*/ 10 h 205"/>
                <a:gd name="T32" fmla="*/ 1 w 294"/>
                <a:gd name="T33" fmla="*/ 12 h 205"/>
                <a:gd name="T34" fmla="*/ 0 w 294"/>
                <a:gd name="T35" fmla="*/ 13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267" name="Freeform 66"/>
            <p:cNvSpPr>
              <a:spLocks/>
            </p:cNvSpPr>
            <p:nvPr/>
          </p:nvSpPr>
          <p:spPr bwMode="auto">
            <a:xfrm>
              <a:off x="451" y="1284"/>
              <a:ext cx="153" cy="111"/>
            </a:xfrm>
            <a:custGeom>
              <a:avLst/>
              <a:gdLst>
                <a:gd name="T0" fmla="*/ 0 w 306"/>
                <a:gd name="T1" fmla="*/ 2 h 221"/>
                <a:gd name="T2" fmla="*/ 0 w 306"/>
                <a:gd name="T3" fmla="*/ 0 h 221"/>
                <a:gd name="T4" fmla="*/ 19 w 306"/>
                <a:gd name="T5" fmla="*/ 0 h 221"/>
                <a:gd name="T6" fmla="*/ 19 w 306"/>
                <a:gd name="T7" fmla="*/ 14 h 221"/>
                <a:gd name="T8" fmla="*/ 18 w 306"/>
                <a:gd name="T9" fmla="*/ 12 h 221"/>
                <a:gd name="T10" fmla="*/ 17 w 306"/>
                <a:gd name="T11" fmla="*/ 11 h 221"/>
                <a:gd name="T12" fmla="*/ 15 w 306"/>
                <a:gd name="T13" fmla="*/ 9 h 221"/>
                <a:gd name="T14" fmla="*/ 13 w 306"/>
                <a:gd name="T15" fmla="*/ 8 h 221"/>
                <a:gd name="T16" fmla="*/ 12 w 306"/>
                <a:gd name="T17" fmla="*/ 7 h 221"/>
                <a:gd name="T18" fmla="*/ 11 w 306"/>
                <a:gd name="T19" fmla="*/ 6 h 221"/>
                <a:gd name="T20" fmla="*/ 10 w 306"/>
                <a:gd name="T21" fmla="*/ 5 h 221"/>
                <a:gd name="T22" fmla="*/ 9 w 306"/>
                <a:gd name="T23" fmla="*/ 5 h 221"/>
                <a:gd name="T24" fmla="*/ 7 w 306"/>
                <a:gd name="T25" fmla="*/ 4 h 221"/>
                <a:gd name="T26" fmla="*/ 5 w 306"/>
                <a:gd name="T27" fmla="*/ 4 h 221"/>
                <a:gd name="T28" fmla="*/ 5 w 306"/>
                <a:gd name="T29" fmla="*/ 3 h 221"/>
                <a:gd name="T30" fmla="*/ 3 w 306"/>
                <a:gd name="T31" fmla="*/ 3 h 221"/>
                <a:gd name="T32" fmla="*/ 2 w 306"/>
                <a:gd name="T33" fmla="*/ 3 h 221"/>
                <a:gd name="T34" fmla="*/ 1 w 306"/>
                <a:gd name="T35" fmla="*/ 3 h 221"/>
                <a:gd name="T36" fmla="*/ 1 w 306"/>
                <a:gd name="T37" fmla="*/ 2 h 221"/>
                <a:gd name="T38" fmla="*/ 0 w 306"/>
                <a:gd name="T39" fmla="*/ 2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268" name="Freeform 67"/>
            <p:cNvSpPr>
              <a:spLocks/>
            </p:cNvSpPr>
            <p:nvPr/>
          </p:nvSpPr>
          <p:spPr bwMode="auto">
            <a:xfrm>
              <a:off x="451" y="1563"/>
              <a:ext cx="153" cy="110"/>
            </a:xfrm>
            <a:custGeom>
              <a:avLst/>
              <a:gdLst>
                <a:gd name="T0" fmla="*/ 0 w 306"/>
                <a:gd name="T1" fmla="*/ 1 h 221"/>
                <a:gd name="T2" fmla="*/ 0 w 306"/>
                <a:gd name="T3" fmla="*/ 0 h 221"/>
                <a:gd name="T4" fmla="*/ 19 w 306"/>
                <a:gd name="T5" fmla="*/ 0 h 221"/>
                <a:gd name="T6" fmla="*/ 19 w 306"/>
                <a:gd name="T7" fmla="*/ 13 h 221"/>
                <a:gd name="T8" fmla="*/ 18 w 306"/>
                <a:gd name="T9" fmla="*/ 12 h 221"/>
                <a:gd name="T10" fmla="*/ 17 w 306"/>
                <a:gd name="T11" fmla="*/ 10 h 221"/>
                <a:gd name="T12" fmla="*/ 15 w 306"/>
                <a:gd name="T13" fmla="*/ 8 h 221"/>
                <a:gd name="T14" fmla="*/ 13 w 306"/>
                <a:gd name="T15" fmla="*/ 7 h 221"/>
                <a:gd name="T16" fmla="*/ 12 w 306"/>
                <a:gd name="T17" fmla="*/ 6 h 221"/>
                <a:gd name="T18" fmla="*/ 11 w 306"/>
                <a:gd name="T19" fmla="*/ 5 h 221"/>
                <a:gd name="T20" fmla="*/ 10 w 306"/>
                <a:gd name="T21" fmla="*/ 4 h 221"/>
                <a:gd name="T22" fmla="*/ 9 w 306"/>
                <a:gd name="T23" fmla="*/ 4 h 221"/>
                <a:gd name="T24" fmla="*/ 7 w 306"/>
                <a:gd name="T25" fmla="*/ 3 h 221"/>
                <a:gd name="T26" fmla="*/ 5 w 306"/>
                <a:gd name="T27" fmla="*/ 3 h 221"/>
                <a:gd name="T28" fmla="*/ 5 w 306"/>
                <a:gd name="T29" fmla="*/ 2 h 221"/>
                <a:gd name="T30" fmla="*/ 3 w 306"/>
                <a:gd name="T31" fmla="*/ 2 h 221"/>
                <a:gd name="T32" fmla="*/ 2 w 306"/>
                <a:gd name="T33" fmla="*/ 2 h 221"/>
                <a:gd name="T34" fmla="*/ 1 w 306"/>
                <a:gd name="T35" fmla="*/ 2 h 221"/>
                <a:gd name="T36" fmla="*/ 1 w 306"/>
                <a:gd name="T37" fmla="*/ 2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269" name="Freeform 68"/>
            <p:cNvSpPr>
              <a:spLocks/>
            </p:cNvSpPr>
            <p:nvPr/>
          </p:nvSpPr>
          <p:spPr bwMode="auto">
            <a:xfrm>
              <a:off x="451" y="1832"/>
              <a:ext cx="153" cy="111"/>
            </a:xfrm>
            <a:custGeom>
              <a:avLst/>
              <a:gdLst>
                <a:gd name="T0" fmla="*/ 0 w 306"/>
                <a:gd name="T1" fmla="*/ 2 h 223"/>
                <a:gd name="T2" fmla="*/ 0 w 306"/>
                <a:gd name="T3" fmla="*/ 0 h 223"/>
                <a:gd name="T4" fmla="*/ 19 w 306"/>
                <a:gd name="T5" fmla="*/ 0 h 223"/>
                <a:gd name="T6" fmla="*/ 19 w 306"/>
                <a:gd name="T7" fmla="*/ 13 h 223"/>
                <a:gd name="T8" fmla="*/ 18 w 306"/>
                <a:gd name="T9" fmla="*/ 12 h 223"/>
                <a:gd name="T10" fmla="*/ 17 w 306"/>
                <a:gd name="T11" fmla="*/ 10 h 223"/>
                <a:gd name="T12" fmla="*/ 15 w 306"/>
                <a:gd name="T13" fmla="*/ 9 h 223"/>
                <a:gd name="T14" fmla="*/ 13 w 306"/>
                <a:gd name="T15" fmla="*/ 7 h 223"/>
                <a:gd name="T16" fmla="*/ 12 w 306"/>
                <a:gd name="T17" fmla="*/ 6 h 223"/>
                <a:gd name="T18" fmla="*/ 11 w 306"/>
                <a:gd name="T19" fmla="*/ 5 h 223"/>
                <a:gd name="T20" fmla="*/ 10 w 306"/>
                <a:gd name="T21" fmla="*/ 4 h 223"/>
                <a:gd name="T22" fmla="*/ 9 w 306"/>
                <a:gd name="T23" fmla="*/ 4 h 223"/>
                <a:gd name="T24" fmla="*/ 7 w 306"/>
                <a:gd name="T25" fmla="*/ 3 h 223"/>
                <a:gd name="T26" fmla="*/ 5 w 306"/>
                <a:gd name="T27" fmla="*/ 3 h 223"/>
                <a:gd name="T28" fmla="*/ 5 w 306"/>
                <a:gd name="T29" fmla="*/ 2 h 223"/>
                <a:gd name="T30" fmla="*/ 3 w 306"/>
                <a:gd name="T31" fmla="*/ 2 h 223"/>
                <a:gd name="T32" fmla="*/ 2 w 306"/>
                <a:gd name="T33" fmla="*/ 2 h 223"/>
                <a:gd name="T34" fmla="*/ 1 w 306"/>
                <a:gd name="T35" fmla="*/ 2 h 223"/>
                <a:gd name="T36" fmla="*/ 1 w 306"/>
                <a:gd name="T37" fmla="*/ 2 h 223"/>
                <a:gd name="T38" fmla="*/ 0 w 306"/>
                <a:gd name="T39" fmla="*/ 2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270" name="Freeform 69"/>
            <p:cNvSpPr>
              <a:spLocks/>
            </p:cNvSpPr>
            <p:nvPr/>
          </p:nvSpPr>
          <p:spPr bwMode="auto">
            <a:xfrm>
              <a:off x="967" y="1832"/>
              <a:ext cx="147" cy="103"/>
            </a:xfrm>
            <a:custGeom>
              <a:avLst/>
              <a:gdLst>
                <a:gd name="T0" fmla="*/ 18 w 294"/>
                <a:gd name="T1" fmla="*/ 0 h 205"/>
                <a:gd name="T2" fmla="*/ 18 w 294"/>
                <a:gd name="T3" fmla="*/ 3 h 205"/>
                <a:gd name="T4" fmla="*/ 18 w 294"/>
                <a:gd name="T5" fmla="*/ 3 h 205"/>
                <a:gd name="T6" fmla="*/ 17 w 294"/>
                <a:gd name="T7" fmla="*/ 3 h 205"/>
                <a:gd name="T8" fmla="*/ 15 w 294"/>
                <a:gd name="T9" fmla="*/ 3 h 205"/>
                <a:gd name="T10" fmla="*/ 14 w 294"/>
                <a:gd name="T11" fmla="*/ 3 h 205"/>
                <a:gd name="T12" fmla="*/ 13 w 294"/>
                <a:gd name="T13" fmla="*/ 3 h 205"/>
                <a:gd name="T14" fmla="*/ 12 w 294"/>
                <a:gd name="T15" fmla="*/ 4 h 205"/>
                <a:gd name="T16" fmla="*/ 11 w 294"/>
                <a:gd name="T17" fmla="*/ 4 h 205"/>
                <a:gd name="T18" fmla="*/ 10 w 294"/>
                <a:gd name="T19" fmla="*/ 4 h 205"/>
                <a:gd name="T20" fmla="*/ 9 w 294"/>
                <a:gd name="T21" fmla="*/ 5 h 205"/>
                <a:gd name="T22" fmla="*/ 7 w 294"/>
                <a:gd name="T23" fmla="*/ 6 h 205"/>
                <a:gd name="T24" fmla="*/ 6 w 294"/>
                <a:gd name="T25" fmla="*/ 7 h 205"/>
                <a:gd name="T26" fmla="*/ 5 w 294"/>
                <a:gd name="T27" fmla="*/ 8 h 205"/>
                <a:gd name="T28" fmla="*/ 3 w 294"/>
                <a:gd name="T29" fmla="*/ 9 h 205"/>
                <a:gd name="T30" fmla="*/ 2 w 294"/>
                <a:gd name="T31" fmla="*/ 10 h 205"/>
                <a:gd name="T32" fmla="*/ 1 w 294"/>
                <a:gd name="T33" fmla="*/ 12 h 205"/>
                <a:gd name="T34" fmla="*/ 0 w 294"/>
                <a:gd name="T35" fmla="*/ 13 h 205"/>
                <a:gd name="T36" fmla="*/ 0 w 294"/>
                <a:gd name="T37" fmla="*/ 0 h 205"/>
                <a:gd name="T38" fmla="*/ 18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271"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272" name="Freeform 71"/>
            <p:cNvSpPr>
              <a:spLocks/>
            </p:cNvSpPr>
            <p:nvPr/>
          </p:nvSpPr>
          <p:spPr bwMode="auto">
            <a:xfrm>
              <a:off x="661" y="1243"/>
              <a:ext cx="249" cy="250"/>
            </a:xfrm>
            <a:custGeom>
              <a:avLst/>
              <a:gdLst>
                <a:gd name="T0" fmla="*/ 18 w 498"/>
                <a:gd name="T1" fmla="*/ 31 h 500"/>
                <a:gd name="T2" fmla="*/ 21 w 498"/>
                <a:gd name="T3" fmla="*/ 31 h 500"/>
                <a:gd name="T4" fmla="*/ 23 w 498"/>
                <a:gd name="T5" fmla="*/ 30 h 500"/>
                <a:gd name="T6" fmla="*/ 26 w 498"/>
                <a:gd name="T7" fmla="*/ 28 h 500"/>
                <a:gd name="T8" fmla="*/ 28 w 498"/>
                <a:gd name="T9" fmla="*/ 26 h 500"/>
                <a:gd name="T10" fmla="*/ 30 w 498"/>
                <a:gd name="T11" fmla="*/ 23 h 500"/>
                <a:gd name="T12" fmla="*/ 31 w 498"/>
                <a:gd name="T13" fmla="*/ 21 h 500"/>
                <a:gd name="T14" fmla="*/ 31 w 498"/>
                <a:gd name="T15" fmla="*/ 18 h 500"/>
                <a:gd name="T16" fmla="*/ 31 w 498"/>
                <a:gd name="T17" fmla="*/ 14 h 500"/>
                <a:gd name="T18" fmla="*/ 31 w 498"/>
                <a:gd name="T19" fmla="*/ 12 h 500"/>
                <a:gd name="T20" fmla="*/ 30 w 498"/>
                <a:gd name="T21" fmla="*/ 9 h 500"/>
                <a:gd name="T22" fmla="*/ 28 w 498"/>
                <a:gd name="T23" fmla="*/ 6 h 500"/>
                <a:gd name="T24" fmla="*/ 26 w 498"/>
                <a:gd name="T25" fmla="*/ 4 h 500"/>
                <a:gd name="T26" fmla="*/ 23 w 498"/>
                <a:gd name="T27" fmla="*/ 2 h 500"/>
                <a:gd name="T28" fmla="*/ 21 w 498"/>
                <a:gd name="T29" fmla="*/ 1 h 500"/>
                <a:gd name="T30" fmla="*/ 18 w 498"/>
                <a:gd name="T31" fmla="*/ 1 h 500"/>
                <a:gd name="T32" fmla="*/ 14 w 498"/>
                <a:gd name="T33" fmla="*/ 1 h 500"/>
                <a:gd name="T34" fmla="*/ 11 w 498"/>
                <a:gd name="T35" fmla="*/ 1 h 500"/>
                <a:gd name="T36" fmla="*/ 9 w 498"/>
                <a:gd name="T37" fmla="*/ 2 h 500"/>
                <a:gd name="T38" fmla="*/ 6 w 498"/>
                <a:gd name="T39" fmla="*/ 4 h 500"/>
                <a:gd name="T40" fmla="*/ 4 w 498"/>
                <a:gd name="T41" fmla="*/ 6 h 500"/>
                <a:gd name="T42" fmla="*/ 2 w 498"/>
                <a:gd name="T43" fmla="*/ 9 h 500"/>
                <a:gd name="T44" fmla="*/ 1 w 498"/>
                <a:gd name="T45" fmla="*/ 11 h 500"/>
                <a:gd name="T46" fmla="*/ 1 w 498"/>
                <a:gd name="T47" fmla="*/ 14 h 500"/>
                <a:gd name="T48" fmla="*/ 1 w 498"/>
                <a:gd name="T49" fmla="*/ 18 h 500"/>
                <a:gd name="T50" fmla="*/ 1 w 498"/>
                <a:gd name="T51" fmla="*/ 21 h 500"/>
                <a:gd name="T52" fmla="*/ 2 w 498"/>
                <a:gd name="T53" fmla="*/ 23 h 500"/>
                <a:gd name="T54" fmla="*/ 4 w 498"/>
                <a:gd name="T55" fmla="*/ 26 h 500"/>
                <a:gd name="T56" fmla="*/ 6 w 498"/>
                <a:gd name="T57" fmla="*/ 28 h 500"/>
                <a:gd name="T58" fmla="*/ 9 w 498"/>
                <a:gd name="T59" fmla="*/ 30 h 500"/>
                <a:gd name="T60" fmla="*/ 11 w 498"/>
                <a:gd name="T61" fmla="*/ 31 h 500"/>
                <a:gd name="T62" fmla="*/ 14 w 498"/>
                <a:gd name="T63" fmla="*/ 3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273" name="Freeform 72"/>
            <p:cNvSpPr>
              <a:spLocks/>
            </p:cNvSpPr>
            <p:nvPr/>
          </p:nvSpPr>
          <p:spPr bwMode="auto">
            <a:xfrm>
              <a:off x="685" y="1268"/>
              <a:ext cx="200" cy="200"/>
            </a:xfrm>
            <a:custGeom>
              <a:avLst/>
              <a:gdLst>
                <a:gd name="T0" fmla="*/ 0 w 401"/>
                <a:gd name="T1" fmla="*/ 11 h 401"/>
                <a:gd name="T2" fmla="*/ 0 w 401"/>
                <a:gd name="T3" fmla="*/ 8 h 401"/>
                <a:gd name="T4" fmla="*/ 1 w 401"/>
                <a:gd name="T5" fmla="*/ 6 h 401"/>
                <a:gd name="T6" fmla="*/ 2 w 401"/>
                <a:gd name="T7" fmla="*/ 4 h 401"/>
                <a:gd name="T8" fmla="*/ 4 w 401"/>
                <a:gd name="T9" fmla="*/ 2 h 401"/>
                <a:gd name="T10" fmla="*/ 6 w 401"/>
                <a:gd name="T11" fmla="*/ 1 h 401"/>
                <a:gd name="T12" fmla="*/ 8 w 401"/>
                <a:gd name="T13" fmla="*/ 0 h 401"/>
                <a:gd name="T14" fmla="*/ 11 w 401"/>
                <a:gd name="T15" fmla="*/ 0 h 401"/>
                <a:gd name="T16" fmla="*/ 13 w 401"/>
                <a:gd name="T17" fmla="*/ 0 h 401"/>
                <a:gd name="T18" fmla="*/ 16 w 401"/>
                <a:gd name="T19" fmla="*/ 0 h 401"/>
                <a:gd name="T20" fmla="*/ 18 w 401"/>
                <a:gd name="T21" fmla="*/ 1 h 401"/>
                <a:gd name="T22" fmla="*/ 20 w 401"/>
                <a:gd name="T23" fmla="*/ 2 h 401"/>
                <a:gd name="T24" fmla="*/ 22 w 401"/>
                <a:gd name="T25" fmla="*/ 4 h 401"/>
                <a:gd name="T26" fmla="*/ 23 w 401"/>
                <a:gd name="T27" fmla="*/ 6 h 401"/>
                <a:gd name="T28" fmla="*/ 24 w 401"/>
                <a:gd name="T29" fmla="*/ 8 h 401"/>
                <a:gd name="T30" fmla="*/ 25 w 401"/>
                <a:gd name="T31" fmla="*/ 11 h 401"/>
                <a:gd name="T32" fmla="*/ 25 w 401"/>
                <a:gd name="T33" fmla="*/ 13 h 401"/>
                <a:gd name="T34" fmla="*/ 24 w 401"/>
                <a:gd name="T35" fmla="*/ 16 h 401"/>
                <a:gd name="T36" fmla="*/ 23 w 401"/>
                <a:gd name="T37" fmla="*/ 18 h 401"/>
                <a:gd name="T38" fmla="*/ 22 w 401"/>
                <a:gd name="T39" fmla="*/ 20 h 401"/>
                <a:gd name="T40" fmla="*/ 20 w 401"/>
                <a:gd name="T41" fmla="*/ 22 h 401"/>
                <a:gd name="T42" fmla="*/ 18 w 401"/>
                <a:gd name="T43" fmla="*/ 23 h 401"/>
                <a:gd name="T44" fmla="*/ 16 w 401"/>
                <a:gd name="T45" fmla="*/ 24 h 401"/>
                <a:gd name="T46" fmla="*/ 13 w 401"/>
                <a:gd name="T47" fmla="*/ 25 h 401"/>
                <a:gd name="T48" fmla="*/ 11 w 401"/>
                <a:gd name="T49" fmla="*/ 25 h 401"/>
                <a:gd name="T50" fmla="*/ 8 w 401"/>
                <a:gd name="T51" fmla="*/ 24 h 401"/>
                <a:gd name="T52" fmla="*/ 6 w 401"/>
                <a:gd name="T53" fmla="*/ 23 h 401"/>
                <a:gd name="T54" fmla="*/ 4 w 401"/>
                <a:gd name="T55" fmla="*/ 22 h 401"/>
                <a:gd name="T56" fmla="*/ 2 w 401"/>
                <a:gd name="T57" fmla="*/ 20 h 401"/>
                <a:gd name="T58" fmla="*/ 1 w 401"/>
                <a:gd name="T59" fmla="*/ 18 h 401"/>
                <a:gd name="T60" fmla="*/ 0 w 401"/>
                <a:gd name="T61" fmla="*/ 16 h 401"/>
                <a:gd name="T62" fmla="*/ 0 w 401"/>
                <a:gd name="T63" fmla="*/ 13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274" name="Freeform 73"/>
            <p:cNvSpPr>
              <a:spLocks/>
            </p:cNvSpPr>
            <p:nvPr/>
          </p:nvSpPr>
          <p:spPr bwMode="auto">
            <a:xfrm>
              <a:off x="705" y="1268"/>
              <a:ext cx="180" cy="180"/>
            </a:xfrm>
            <a:custGeom>
              <a:avLst/>
              <a:gdLst>
                <a:gd name="T0" fmla="*/ 17 w 361"/>
                <a:gd name="T1" fmla="*/ 2 h 361"/>
                <a:gd name="T2" fmla="*/ 15 w 361"/>
                <a:gd name="T3" fmla="*/ 1 h 361"/>
                <a:gd name="T4" fmla="*/ 13 w 361"/>
                <a:gd name="T5" fmla="*/ 0 h 361"/>
                <a:gd name="T6" fmla="*/ 11 w 361"/>
                <a:gd name="T7" fmla="*/ 0 h 361"/>
                <a:gd name="T8" fmla="*/ 8 w 361"/>
                <a:gd name="T9" fmla="*/ 0 h 361"/>
                <a:gd name="T10" fmla="*/ 6 w 361"/>
                <a:gd name="T11" fmla="*/ 0 h 361"/>
                <a:gd name="T12" fmla="*/ 4 w 361"/>
                <a:gd name="T13" fmla="*/ 1 h 361"/>
                <a:gd name="T14" fmla="*/ 2 w 361"/>
                <a:gd name="T15" fmla="*/ 2 h 361"/>
                <a:gd name="T16" fmla="*/ 0 w 361"/>
                <a:gd name="T17" fmla="*/ 4 h 361"/>
                <a:gd name="T18" fmla="*/ 0 w 361"/>
                <a:gd name="T19" fmla="*/ 4 h 361"/>
                <a:gd name="T20" fmla="*/ 0 w 361"/>
                <a:gd name="T21" fmla="*/ 4 h 361"/>
                <a:gd name="T22" fmla="*/ 2 w 361"/>
                <a:gd name="T23" fmla="*/ 3 h 361"/>
                <a:gd name="T24" fmla="*/ 4 w 361"/>
                <a:gd name="T25" fmla="*/ 2 h 361"/>
                <a:gd name="T26" fmla="*/ 6 w 361"/>
                <a:gd name="T27" fmla="*/ 2 h 361"/>
                <a:gd name="T28" fmla="*/ 8 w 361"/>
                <a:gd name="T29" fmla="*/ 2 h 361"/>
                <a:gd name="T30" fmla="*/ 11 w 361"/>
                <a:gd name="T31" fmla="*/ 3 h 361"/>
                <a:gd name="T32" fmla="*/ 13 w 361"/>
                <a:gd name="T33" fmla="*/ 4 h 361"/>
                <a:gd name="T34" fmla="*/ 15 w 361"/>
                <a:gd name="T35" fmla="*/ 5 h 361"/>
                <a:gd name="T36" fmla="*/ 17 w 361"/>
                <a:gd name="T37" fmla="*/ 7 h 361"/>
                <a:gd name="T38" fmla="*/ 18 w 361"/>
                <a:gd name="T39" fmla="*/ 9 h 361"/>
                <a:gd name="T40" fmla="*/ 19 w 361"/>
                <a:gd name="T41" fmla="*/ 11 h 361"/>
                <a:gd name="T42" fmla="*/ 19 w 361"/>
                <a:gd name="T43" fmla="*/ 13 h 361"/>
                <a:gd name="T44" fmla="*/ 19 w 361"/>
                <a:gd name="T45" fmla="*/ 16 h 361"/>
                <a:gd name="T46" fmla="*/ 19 w 361"/>
                <a:gd name="T47" fmla="*/ 18 h 361"/>
                <a:gd name="T48" fmla="*/ 19 w 361"/>
                <a:gd name="T49" fmla="*/ 20 h 361"/>
                <a:gd name="T50" fmla="*/ 18 w 361"/>
                <a:gd name="T51" fmla="*/ 21 h 361"/>
                <a:gd name="T52" fmla="*/ 18 w 361"/>
                <a:gd name="T53" fmla="*/ 21 h 361"/>
                <a:gd name="T54" fmla="*/ 20 w 361"/>
                <a:gd name="T55" fmla="*/ 19 h 361"/>
                <a:gd name="T56" fmla="*/ 21 w 361"/>
                <a:gd name="T57" fmla="*/ 16 h 361"/>
                <a:gd name="T58" fmla="*/ 22 w 361"/>
                <a:gd name="T59" fmla="*/ 14 h 361"/>
                <a:gd name="T60" fmla="*/ 22 w 361"/>
                <a:gd name="T61" fmla="*/ 11 h 361"/>
                <a:gd name="T62" fmla="*/ 22 w 361"/>
                <a:gd name="T63" fmla="*/ 8 h 361"/>
                <a:gd name="T64" fmla="*/ 21 w 361"/>
                <a:gd name="T65" fmla="*/ 6 h 361"/>
                <a:gd name="T66" fmla="*/ 19 w 361"/>
                <a:gd name="T67" fmla="*/ 4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275" name="Freeform 74"/>
            <p:cNvSpPr>
              <a:spLocks/>
            </p:cNvSpPr>
            <p:nvPr/>
          </p:nvSpPr>
          <p:spPr bwMode="auto">
            <a:xfrm>
              <a:off x="661" y="1525"/>
              <a:ext cx="249" cy="249"/>
            </a:xfrm>
            <a:custGeom>
              <a:avLst/>
              <a:gdLst>
                <a:gd name="T0" fmla="*/ 18 w 498"/>
                <a:gd name="T1" fmla="*/ 31 h 499"/>
                <a:gd name="T2" fmla="*/ 21 w 498"/>
                <a:gd name="T3" fmla="*/ 30 h 499"/>
                <a:gd name="T4" fmla="*/ 23 w 498"/>
                <a:gd name="T5" fmla="*/ 29 h 499"/>
                <a:gd name="T6" fmla="*/ 26 w 498"/>
                <a:gd name="T7" fmla="*/ 27 h 499"/>
                <a:gd name="T8" fmla="*/ 28 w 498"/>
                <a:gd name="T9" fmla="*/ 25 h 499"/>
                <a:gd name="T10" fmla="*/ 30 w 498"/>
                <a:gd name="T11" fmla="*/ 23 h 499"/>
                <a:gd name="T12" fmla="*/ 31 w 498"/>
                <a:gd name="T13" fmla="*/ 20 h 499"/>
                <a:gd name="T14" fmla="*/ 31 w 498"/>
                <a:gd name="T15" fmla="*/ 17 h 499"/>
                <a:gd name="T16" fmla="*/ 31 w 498"/>
                <a:gd name="T17" fmla="*/ 14 h 499"/>
                <a:gd name="T18" fmla="*/ 31 w 498"/>
                <a:gd name="T19" fmla="*/ 11 h 499"/>
                <a:gd name="T20" fmla="*/ 30 w 498"/>
                <a:gd name="T21" fmla="*/ 8 h 499"/>
                <a:gd name="T22" fmla="*/ 28 w 498"/>
                <a:gd name="T23" fmla="*/ 5 h 499"/>
                <a:gd name="T24" fmla="*/ 26 w 498"/>
                <a:gd name="T25" fmla="*/ 3 h 499"/>
                <a:gd name="T26" fmla="*/ 23 w 498"/>
                <a:gd name="T27" fmla="*/ 1 h 499"/>
                <a:gd name="T28" fmla="*/ 21 w 498"/>
                <a:gd name="T29" fmla="*/ 0 h 499"/>
                <a:gd name="T30" fmla="*/ 18 w 498"/>
                <a:gd name="T31" fmla="*/ 0 h 499"/>
                <a:gd name="T32" fmla="*/ 14 w 498"/>
                <a:gd name="T33" fmla="*/ 0 h 499"/>
                <a:gd name="T34" fmla="*/ 11 w 498"/>
                <a:gd name="T35" fmla="*/ 0 h 499"/>
                <a:gd name="T36" fmla="*/ 9 w 498"/>
                <a:gd name="T37" fmla="*/ 1 h 499"/>
                <a:gd name="T38" fmla="*/ 6 w 498"/>
                <a:gd name="T39" fmla="*/ 3 h 499"/>
                <a:gd name="T40" fmla="*/ 4 w 498"/>
                <a:gd name="T41" fmla="*/ 5 h 499"/>
                <a:gd name="T42" fmla="*/ 2 w 498"/>
                <a:gd name="T43" fmla="*/ 8 h 499"/>
                <a:gd name="T44" fmla="*/ 1 w 498"/>
                <a:gd name="T45" fmla="*/ 10 h 499"/>
                <a:gd name="T46" fmla="*/ 1 w 498"/>
                <a:gd name="T47" fmla="*/ 14 h 499"/>
                <a:gd name="T48" fmla="*/ 1 w 498"/>
                <a:gd name="T49" fmla="*/ 17 h 499"/>
                <a:gd name="T50" fmla="*/ 1 w 498"/>
                <a:gd name="T51" fmla="*/ 20 h 499"/>
                <a:gd name="T52" fmla="*/ 2 w 498"/>
                <a:gd name="T53" fmla="*/ 23 h 499"/>
                <a:gd name="T54" fmla="*/ 4 w 498"/>
                <a:gd name="T55" fmla="*/ 25 h 499"/>
                <a:gd name="T56" fmla="*/ 6 w 498"/>
                <a:gd name="T57" fmla="*/ 27 h 499"/>
                <a:gd name="T58" fmla="*/ 9 w 498"/>
                <a:gd name="T59" fmla="*/ 29 h 499"/>
                <a:gd name="T60" fmla="*/ 11 w 498"/>
                <a:gd name="T61" fmla="*/ 30 h 499"/>
                <a:gd name="T62" fmla="*/ 14 w 498"/>
                <a:gd name="T63" fmla="*/ 31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276" name="Freeform 75"/>
            <p:cNvSpPr>
              <a:spLocks/>
            </p:cNvSpPr>
            <p:nvPr/>
          </p:nvSpPr>
          <p:spPr bwMode="auto">
            <a:xfrm>
              <a:off x="685" y="1549"/>
              <a:ext cx="200" cy="201"/>
            </a:xfrm>
            <a:custGeom>
              <a:avLst/>
              <a:gdLst>
                <a:gd name="T0" fmla="*/ 0 w 401"/>
                <a:gd name="T1" fmla="*/ 11 h 403"/>
                <a:gd name="T2" fmla="*/ 0 w 401"/>
                <a:gd name="T3" fmla="*/ 8 h 403"/>
                <a:gd name="T4" fmla="*/ 1 w 401"/>
                <a:gd name="T5" fmla="*/ 6 h 403"/>
                <a:gd name="T6" fmla="*/ 2 w 401"/>
                <a:gd name="T7" fmla="*/ 4 h 403"/>
                <a:gd name="T8" fmla="*/ 4 w 401"/>
                <a:gd name="T9" fmla="*/ 2 h 403"/>
                <a:gd name="T10" fmla="*/ 6 w 401"/>
                <a:gd name="T11" fmla="*/ 1 h 403"/>
                <a:gd name="T12" fmla="*/ 8 w 401"/>
                <a:gd name="T13" fmla="*/ 0 h 403"/>
                <a:gd name="T14" fmla="*/ 11 w 401"/>
                <a:gd name="T15" fmla="*/ 0 h 403"/>
                <a:gd name="T16" fmla="*/ 13 w 401"/>
                <a:gd name="T17" fmla="*/ 0 h 403"/>
                <a:gd name="T18" fmla="*/ 16 w 401"/>
                <a:gd name="T19" fmla="*/ 0 h 403"/>
                <a:gd name="T20" fmla="*/ 18 w 401"/>
                <a:gd name="T21" fmla="*/ 1 h 403"/>
                <a:gd name="T22" fmla="*/ 20 w 401"/>
                <a:gd name="T23" fmla="*/ 2 h 403"/>
                <a:gd name="T24" fmla="*/ 22 w 401"/>
                <a:gd name="T25" fmla="*/ 4 h 403"/>
                <a:gd name="T26" fmla="*/ 23 w 401"/>
                <a:gd name="T27" fmla="*/ 6 h 403"/>
                <a:gd name="T28" fmla="*/ 24 w 401"/>
                <a:gd name="T29" fmla="*/ 8 h 403"/>
                <a:gd name="T30" fmla="*/ 25 w 401"/>
                <a:gd name="T31" fmla="*/ 11 h 403"/>
                <a:gd name="T32" fmla="*/ 25 w 401"/>
                <a:gd name="T33" fmla="*/ 13 h 403"/>
                <a:gd name="T34" fmla="*/ 24 w 401"/>
                <a:gd name="T35" fmla="*/ 16 h 403"/>
                <a:gd name="T36" fmla="*/ 23 w 401"/>
                <a:gd name="T37" fmla="*/ 18 h 403"/>
                <a:gd name="T38" fmla="*/ 22 w 401"/>
                <a:gd name="T39" fmla="*/ 20 h 403"/>
                <a:gd name="T40" fmla="*/ 20 w 401"/>
                <a:gd name="T41" fmla="*/ 22 h 403"/>
                <a:gd name="T42" fmla="*/ 18 w 401"/>
                <a:gd name="T43" fmla="*/ 23 h 403"/>
                <a:gd name="T44" fmla="*/ 16 w 401"/>
                <a:gd name="T45" fmla="*/ 24 h 403"/>
                <a:gd name="T46" fmla="*/ 13 w 401"/>
                <a:gd name="T47" fmla="*/ 25 h 403"/>
                <a:gd name="T48" fmla="*/ 11 w 401"/>
                <a:gd name="T49" fmla="*/ 25 h 403"/>
                <a:gd name="T50" fmla="*/ 8 w 401"/>
                <a:gd name="T51" fmla="*/ 24 h 403"/>
                <a:gd name="T52" fmla="*/ 6 w 401"/>
                <a:gd name="T53" fmla="*/ 23 h 403"/>
                <a:gd name="T54" fmla="*/ 4 w 401"/>
                <a:gd name="T55" fmla="*/ 22 h 403"/>
                <a:gd name="T56" fmla="*/ 2 w 401"/>
                <a:gd name="T57" fmla="*/ 20 h 403"/>
                <a:gd name="T58" fmla="*/ 1 w 401"/>
                <a:gd name="T59" fmla="*/ 18 h 403"/>
                <a:gd name="T60" fmla="*/ 0 w 401"/>
                <a:gd name="T61" fmla="*/ 16 h 403"/>
                <a:gd name="T62" fmla="*/ 0 w 401"/>
                <a:gd name="T63" fmla="*/ 13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277" name="Freeform 76"/>
            <p:cNvSpPr>
              <a:spLocks/>
            </p:cNvSpPr>
            <p:nvPr/>
          </p:nvSpPr>
          <p:spPr bwMode="auto">
            <a:xfrm>
              <a:off x="716" y="1549"/>
              <a:ext cx="169" cy="189"/>
            </a:xfrm>
            <a:custGeom>
              <a:avLst/>
              <a:gdLst>
                <a:gd name="T0" fmla="*/ 16 w 339"/>
                <a:gd name="T1" fmla="*/ 3 h 378"/>
                <a:gd name="T2" fmla="*/ 14 w 339"/>
                <a:gd name="T3" fmla="*/ 1 h 378"/>
                <a:gd name="T4" fmla="*/ 12 w 339"/>
                <a:gd name="T5" fmla="*/ 1 h 378"/>
                <a:gd name="T6" fmla="*/ 9 w 339"/>
                <a:gd name="T7" fmla="*/ 1 h 378"/>
                <a:gd name="T8" fmla="*/ 7 w 339"/>
                <a:gd name="T9" fmla="*/ 1 h 378"/>
                <a:gd name="T10" fmla="*/ 5 w 339"/>
                <a:gd name="T11" fmla="*/ 1 h 378"/>
                <a:gd name="T12" fmla="*/ 2 w 339"/>
                <a:gd name="T13" fmla="*/ 1 h 378"/>
                <a:gd name="T14" fmla="*/ 0 w 339"/>
                <a:gd name="T15" fmla="*/ 3 h 378"/>
                <a:gd name="T16" fmla="*/ 0 w 339"/>
                <a:gd name="T17" fmla="*/ 3 h 378"/>
                <a:gd name="T18" fmla="*/ 2 w 339"/>
                <a:gd name="T19" fmla="*/ 3 h 378"/>
                <a:gd name="T20" fmla="*/ 3 w 339"/>
                <a:gd name="T21" fmla="*/ 3 h 378"/>
                <a:gd name="T22" fmla="*/ 5 w 339"/>
                <a:gd name="T23" fmla="*/ 3 h 378"/>
                <a:gd name="T24" fmla="*/ 7 w 339"/>
                <a:gd name="T25" fmla="*/ 3 h 378"/>
                <a:gd name="T26" fmla="*/ 9 w 339"/>
                <a:gd name="T27" fmla="*/ 3 h 378"/>
                <a:gd name="T28" fmla="*/ 11 w 339"/>
                <a:gd name="T29" fmla="*/ 3 h 378"/>
                <a:gd name="T30" fmla="*/ 13 w 339"/>
                <a:gd name="T31" fmla="*/ 5 h 378"/>
                <a:gd name="T32" fmla="*/ 15 w 339"/>
                <a:gd name="T33" fmla="*/ 6 h 378"/>
                <a:gd name="T34" fmla="*/ 17 w 339"/>
                <a:gd name="T35" fmla="*/ 9 h 378"/>
                <a:gd name="T36" fmla="*/ 17 w 339"/>
                <a:gd name="T37" fmla="*/ 11 h 378"/>
                <a:gd name="T38" fmla="*/ 18 w 339"/>
                <a:gd name="T39" fmla="*/ 13 h 378"/>
                <a:gd name="T40" fmla="*/ 18 w 339"/>
                <a:gd name="T41" fmla="*/ 15 h 378"/>
                <a:gd name="T42" fmla="*/ 17 w 339"/>
                <a:gd name="T43" fmla="*/ 19 h 378"/>
                <a:gd name="T44" fmla="*/ 16 w 339"/>
                <a:gd name="T45" fmla="*/ 21 h 378"/>
                <a:gd name="T46" fmla="*/ 15 w 339"/>
                <a:gd name="T47" fmla="*/ 23 h 378"/>
                <a:gd name="T48" fmla="*/ 16 w 339"/>
                <a:gd name="T49" fmla="*/ 23 h 378"/>
                <a:gd name="T50" fmla="*/ 18 w 339"/>
                <a:gd name="T51" fmla="*/ 21 h 378"/>
                <a:gd name="T52" fmla="*/ 20 w 339"/>
                <a:gd name="T53" fmla="*/ 18 h 378"/>
                <a:gd name="T54" fmla="*/ 21 w 339"/>
                <a:gd name="T55" fmla="*/ 14 h 378"/>
                <a:gd name="T56" fmla="*/ 21 w 339"/>
                <a:gd name="T57" fmla="*/ 12 h 378"/>
                <a:gd name="T58" fmla="*/ 20 w 339"/>
                <a:gd name="T59" fmla="*/ 9 h 378"/>
                <a:gd name="T60" fmla="*/ 19 w 339"/>
                <a:gd name="T61" fmla="*/ 6 h 378"/>
                <a:gd name="T62" fmla="*/ 18 w 339"/>
                <a:gd name="T63" fmla="*/ 5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278" name="Freeform 77"/>
            <p:cNvSpPr>
              <a:spLocks/>
            </p:cNvSpPr>
            <p:nvPr/>
          </p:nvSpPr>
          <p:spPr bwMode="auto">
            <a:xfrm>
              <a:off x="661" y="1790"/>
              <a:ext cx="249" cy="250"/>
            </a:xfrm>
            <a:custGeom>
              <a:avLst/>
              <a:gdLst>
                <a:gd name="T0" fmla="*/ 18 w 498"/>
                <a:gd name="T1" fmla="*/ 31 h 500"/>
                <a:gd name="T2" fmla="*/ 21 w 498"/>
                <a:gd name="T3" fmla="*/ 31 h 500"/>
                <a:gd name="T4" fmla="*/ 23 w 498"/>
                <a:gd name="T5" fmla="*/ 30 h 500"/>
                <a:gd name="T6" fmla="*/ 26 w 498"/>
                <a:gd name="T7" fmla="*/ 28 h 500"/>
                <a:gd name="T8" fmla="*/ 28 w 498"/>
                <a:gd name="T9" fmla="*/ 26 h 500"/>
                <a:gd name="T10" fmla="*/ 30 w 498"/>
                <a:gd name="T11" fmla="*/ 23 h 500"/>
                <a:gd name="T12" fmla="*/ 31 w 498"/>
                <a:gd name="T13" fmla="*/ 21 h 500"/>
                <a:gd name="T14" fmla="*/ 31 w 498"/>
                <a:gd name="T15" fmla="*/ 18 h 500"/>
                <a:gd name="T16" fmla="*/ 31 w 498"/>
                <a:gd name="T17" fmla="*/ 15 h 500"/>
                <a:gd name="T18" fmla="*/ 31 w 498"/>
                <a:gd name="T19" fmla="*/ 12 h 500"/>
                <a:gd name="T20" fmla="*/ 30 w 498"/>
                <a:gd name="T21" fmla="*/ 9 h 500"/>
                <a:gd name="T22" fmla="*/ 28 w 498"/>
                <a:gd name="T23" fmla="*/ 6 h 500"/>
                <a:gd name="T24" fmla="*/ 26 w 498"/>
                <a:gd name="T25" fmla="*/ 4 h 500"/>
                <a:gd name="T26" fmla="*/ 23 w 498"/>
                <a:gd name="T27" fmla="*/ 2 h 500"/>
                <a:gd name="T28" fmla="*/ 21 w 498"/>
                <a:gd name="T29" fmla="*/ 1 h 500"/>
                <a:gd name="T30" fmla="*/ 18 w 498"/>
                <a:gd name="T31" fmla="*/ 1 h 500"/>
                <a:gd name="T32" fmla="*/ 14 w 498"/>
                <a:gd name="T33" fmla="*/ 1 h 500"/>
                <a:gd name="T34" fmla="*/ 11 w 498"/>
                <a:gd name="T35" fmla="*/ 1 h 500"/>
                <a:gd name="T36" fmla="*/ 9 w 498"/>
                <a:gd name="T37" fmla="*/ 2 h 500"/>
                <a:gd name="T38" fmla="*/ 6 w 498"/>
                <a:gd name="T39" fmla="*/ 4 h 500"/>
                <a:gd name="T40" fmla="*/ 4 w 498"/>
                <a:gd name="T41" fmla="*/ 6 h 500"/>
                <a:gd name="T42" fmla="*/ 2 w 498"/>
                <a:gd name="T43" fmla="*/ 9 h 500"/>
                <a:gd name="T44" fmla="*/ 1 w 498"/>
                <a:gd name="T45" fmla="*/ 11 h 500"/>
                <a:gd name="T46" fmla="*/ 1 w 498"/>
                <a:gd name="T47" fmla="*/ 15 h 500"/>
                <a:gd name="T48" fmla="*/ 1 w 498"/>
                <a:gd name="T49" fmla="*/ 18 h 500"/>
                <a:gd name="T50" fmla="*/ 1 w 498"/>
                <a:gd name="T51" fmla="*/ 21 h 500"/>
                <a:gd name="T52" fmla="*/ 2 w 498"/>
                <a:gd name="T53" fmla="*/ 23 h 500"/>
                <a:gd name="T54" fmla="*/ 4 w 498"/>
                <a:gd name="T55" fmla="*/ 26 h 500"/>
                <a:gd name="T56" fmla="*/ 6 w 498"/>
                <a:gd name="T57" fmla="*/ 28 h 500"/>
                <a:gd name="T58" fmla="*/ 9 w 498"/>
                <a:gd name="T59" fmla="*/ 30 h 500"/>
                <a:gd name="T60" fmla="*/ 11 w 498"/>
                <a:gd name="T61" fmla="*/ 31 h 500"/>
                <a:gd name="T62" fmla="*/ 14 w 498"/>
                <a:gd name="T63" fmla="*/ 3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279" name="Freeform 78"/>
            <p:cNvSpPr>
              <a:spLocks/>
            </p:cNvSpPr>
            <p:nvPr/>
          </p:nvSpPr>
          <p:spPr bwMode="auto">
            <a:xfrm>
              <a:off x="685" y="1814"/>
              <a:ext cx="200" cy="201"/>
            </a:xfrm>
            <a:custGeom>
              <a:avLst/>
              <a:gdLst>
                <a:gd name="T0" fmla="*/ 0 w 401"/>
                <a:gd name="T1" fmla="*/ 12 h 400"/>
                <a:gd name="T2" fmla="*/ 0 w 401"/>
                <a:gd name="T3" fmla="*/ 9 h 400"/>
                <a:gd name="T4" fmla="*/ 1 w 401"/>
                <a:gd name="T5" fmla="*/ 7 h 400"/>
                <a:gd name="T6" fmla="*/ 2 w 401"/>
                <a:gd name="T7" fmla="*/ 5 h 400"/>
                <a:gd name="T8" fmla="*/ 4 w 401"/>
                <a:gd name="T9" fmla="*/ 3 h 400"/>
                <a:gd name="T10" fmla="*/ 6 w 401"/>
                <a:gd name="T11" fmla="*/ 2 h 400"/>
                <a:gd name="T12" fmla="*/ 8 w 401"/>
                <a:gd name="T13" fmla="*/ 1 h 400"/>
                <a:gd name="T14" fmla="*/ 11 w 401"/>
                <a:gd name="T15" fmla="*/ 1 h 400"/>
                <a:gd name="T16" fmla="*/ 13 w 401"/>
                <a:gd name="T17" fmla="*/ 1 h 400"/>
                <a:gd name="T18" fmla="*/ 16 w 401"/>
                <a:gd name="T19" fmla="*/ 1 h 400"/>
                <a:gd name="T20" fmla="*/ 18 w 401"/>
                <a:gd name="T21" fmla="*/ 2 h 400"/>
                <a:gd name="T22" fmla="*/ 20 w 401"/>
                <a:gd name="T23" fmla="*/ 3 h 400"/>
                <a:gd name="T24" fmla="*/ 22 w 401"/>
                <a:gd name="T25" fmla="*/ 5 h 400"/>
                <a:gd name="T26" fmla="*/ 23 w 401"/>
                <a:gd name="T27" fmla="*/ 7 h 400"/>
                <a:gd name="T28" fmla="*/ 24 w 401"/>
                <a:gd name="T29" fmla="*/ 9 h 400"/>
                <a:gd name="T30" fmla="*/ 25 w 401"/>
                <a:gd name="T31" fmla="*/ 12 h 400"/>
                <a:gd name="T32" fmla="*/ 25 w 401"/>
                <a:gd name="T33" fmla="*/ 14 h 400"/>
                <a:gd name="T34" fmla="*/ 24 w 401"/>
                <a:gd name="T35" fmla="*/ 17 h 400"/>
                <a:gd name="T36" fmla="*/ 23 w 401"/>
                <a:gd name="T37" fmla="*/ 19 h 400"/>
                <a:gd name="T38" fmla="*/ 22 w 401"/>
                <a:gd name="T39" fmla="*/ 21 h 400"/>
                <a:gd name="T40" fmla="*/ 20 w 401"/>
                <a:gd name="T41" fmla="*/ 23 h 400"/>
                <a:gd name="T42" fmla="*/ 18 w 401"/>
                <a:gd name="T43" fmla="*/ 24 h 400"/>
                <a:gd name="T44" fmla="*/ 16 w 401"/>
                <a:gd name="T45" fmla="*/ 25 h 400"/>
                <a:gd name="T46" fmla="*/ 13 w 401"/>
                <a:gd name="T47" fmla="*/ 26 h 400"/>
                <a:gd name="T48" fmla="*/ 11 w 401"/>
                <a:gd name="T49" fmla="*/ 26 h 400"/>
                <a:gd name="T50" fmla="*/ 8 w 401"/>
                <a:gd name="T51" fmla="*/ 25 h 400"/>
                <a:gd name="T52" fmla="*/ 6 w 401"/>
                <a:gd name="T53" fmla="*/ 24 h 400"/>
                <a:gd name="T54" fmla="*/ 4 w 401"/>
                <a:gd name="T55" fmla="*/ 23 h 400"/>
                <a:gd name="T56" fmla="*/ 2 w 401"/>
                <a:gd name="T57" fmla="*/ 21 h 400"/>
                <a:gd name="T58" fmla="*/ 1 w 401"/>
                <a:gd name="T59" fmla="*/ 19 h 400"/>
                <a:gd name="T60" fmla="*/ 0 w 401"/>
                <a:gd name="T61" fmla="*/ 17 h 400"/>
                <a:gd name="T62" fmla="*/ 0 w 401"/>
                <a:gd name="T63" fmla="*/ 14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sp>
          <p:nvSpPr>
            <p:cNvPr id="9280" name="Freeform 79"/>
            <p:cNvSpPr>
              <a:spLocks/>
            </p:cNvSpPr>
            <p:nvPr/>
          </p:nvSpPr>
          <p:spPr bwMode="auto">
            <a:xfrm>
              <a:off x="705" y="1814"/>
              <a:ext cx="180" cy="181"/>
            </a:xfrm>
            <a:custGeom>
              <a:avLst/>
              <a:gdLst>
                <a:gd name="T0" fmla="*/ 17 w 361"/>
                <a:gd name="T1" fmla="*/ 3 h 361"/>
                <a:gd name="T2" fmla="*/ 15 w 361"/>
                <a:gd name="T3" fmla="*/ 2 h 361"/>
                <a:gd name="T4" fmla="*/ 13 w 361"/>
                <a:gd name="T5" fmla="*/ 1 h 361"/>
                <a:gd name="T6" fmla="*/ 11 w 361"/>
                <a:gd name="T7" fmla="*/ 1 h 361"/>
                <a:gd name="T8" fmla="*/ 8 w 361"/>
                <a:gd name="T9" fmla="*/ 1 h 361"/>
                <a:gd name="T10" fmla="*/ 6 w 361"/>
                <a:gd name="T11" fmla="*/ 1 h 361"/>
                <a:gd name="T12" fmla="*/ 4 w 361"/>
                <a:gd name="T13" fmla="*/ 2 h 361"/>
                <a:gd name="T14" fmla="*/ 2 w 361"/>
                <a:gd name="T15" fmla="*/ 3 h 361"/>
                <a:gd name="T16" fmla="*/ 0 w 361"/>
                <a:gd name="T17" fmla="*/ 4 h 361"/>
                <a:gd name="T18" fmla="*/ 0 w 361"/>
                <a:gd name="T19" fmla="*/ 5 h 361"/>
                <a:gd name="T20" fmla="*/ 0 w 361"/>
                <a:gd name="T21" fmla="*/ 5 h 361"/>
                <a:gd name="T22" fmla="*/ 2 w 361"/>
                <a:gd name="T23" fmla="*/ 4 h 361"/>
                <a:gd name="T24" fmla="*/ 4 w 361"/>
                <a:gd name="T25" fmla="*/ 3 h 361"/>
                <a:gd name="T26" fmla="*/ 6 w 361"/>
                <a:gd name="T27" fmla="*/ 3 h 361"/>
                <a:gd name="T28" fmla="*/ 8 w 361"/>
                <a:gd name="T29" fmla="*/ 3 h 361"/>
                <a:gd name="T30" fmla="*/ 11 w 361"/>
                <a:gd name="T31" fmla="*/ 4 h 361"/>
                <a:gd name="T32" fmla="*/ 13 w 361"/>
                <a:gd name="T33" fmla="*/ 4 h 361"/>
                <a:gd name="T34" fmla="*/ 15 w 361"/>
                <a:gd name="T35" fmla="*/ 6 h 361"/>
                <a:gd name="T36" fmla="*/ 17 w 361"/>
                <a:gd name="T37" fmla="*/ 8 h 361"/>
                <a:gd name="T38" fmla="*/ 18 w 361"/>
                <a:gd name="T39" fmla="*/ 10 h 361"/>
                <a:gd name="T40" fmla="*/ 19 w 361"/>
                <a:gd name="T41" fmla="*/ 12 h 361"/>
                <a:gd name="T42" fmla="*/ 19 w 361"/>
                <a:gd name="T43" fmla="*/ 14 h 361"/>
                <a:gd name="T44" fmla="*/ 19 w 361"/>
                <a:gd name="T45" fmla="*/ 17 h 361"/>
                <a:gd name="T46" fmla="*/ 19 w 361"/>
                <a:gd name="T47" fmla="*/ 19 h 361"/>
                <a:gd name="T48" fmla="*/ 19 w 361"/>
                <a:gd name="T49" fmla="*/ 21 h 361"/>
                <a:gd name="T50" fmla="*/ 18 w 361"/>
                <a:gd name="T51" fmla="*/ 22 h 361"/>
                <a:gd name="T52" fmla="*/ 18 w 361"/>
                <a:gd name="T53" fmla="*/ 22 h 361"/>
                <a:gd name="T54" fmla="*/ 20 w 361"/>
                <a:gd name="T55" fmla="*/ 20 h 361"/>
                <a:gd name="T56" fmla="*/ 21 w 361"/>
                <a:gd name="T57" fmla="*/ 17 h 361"/>
                <a:gd name="T58" fmla="*/ 22 w 361"/>
                <a:gd name="T59" fmla="*/ 14 h 361"/>
                <a:gd name="T60" fmla="*/ 22 w 361"/>
                <a:gd name="T61" fmla="*/ 12 h 361"/>
                <a:gd name="T62" fmla="*/ 22 w 361"/>
                <a:gd name="T63" fmla="*/ 9 h 361"/>
                <a:gd name="T64" fmla="*/ 21 w 361"/>
                <a:gd name="T65" fmla="*/ 7 h 361"/>
                <a:gd name="T66" fmla="*/ 19 w 361"/>
                <a:gd name="T67" fmla="*/ 5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5000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2100" dirty="0"/>
            </a:p>
          </p:txBody>
        </p:sp>
      </p:grpSp>
      <p:sp>
        <p:nvSpPr>
          <p:cNvPr id="9262" name="Rectangle 168"/>
          <p:cNvSpPr>
            <a:spLocks noGrp="1" noChangeArrowheads="1"/>
          </p:cNvSpPr>
          <p:nvPr>
            <p:ph type="title"/>
          </p:nvPr>
        </p:nvSpPr>
        <p:spPr>
          <a:noFill/>
        </p:spPr>
        <p:txBody>
          <a:bodyPr/>
          <a:lstStyle/>
          <a:p>
            <a:pPr eaLnBrk="1" hangingPunct="1"/>
            <a:r>
              <a:rPr lang="en-US" altLang="en-US" dirty="0"/>
              <a:t>DMADV Roadmap: Measure</a:t>
            </a:r>
          </a:p>
        </p:txBody>
      </p:sp>
    </p:spTree>
  </p:cSld>
  <p:clrMapOvr>
    <a:masterClrMapping/>
  </p:clrMapOvr>
  <p:transition/>
</p:sld>
</file>

<file path=ppt/theme/theme1.xml><?xml version="1.0" encoding="utf-8"?>
<a:theme xmlns:a="http://schemas.openxmlformats.org/drawingml/2006/main" name="coursewar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fontScheme name="coursewa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CC"/>
        </a:solidFill>
        <a:ln w="9525" cap="flat" cmpd="sng" algn="ctr">
          <a:solidFill>
            <a:schemeClr val="tx1"/>
          </a:solid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tab pos="292100" algn="l"/>
            <a:tab pos="571500" algn="l"/>
          </a:tabLst>
          <a:defRPr kumimoji="0" lang="en-US" sz="20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rgbClr val="FFFFCC"/>
        </a:solidFill>
        <a:ln w="9525" cap="flat" cmpd="sng" algn="ctr">
          <a:solidFill>
            <a:schemeClr val="tx1"/>
          </a:solid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tab pos="292100" algn="l"/>
            <a:tab pos="571500" algn="l"/>
          </a:tabLst>
          <a:defRPr kumimoji="0" lang="en-US" sz="20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coursewar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ursewar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ursewar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ursewar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ursewar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ursewar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ursewar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ursewar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ursewar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ursewar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ursewar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ursewar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Notes0 xmlns="75235a01-ceb8-4ca5-a25a-e550d0ccd3a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BA41ACF1DB82B4895864D85D25D7BEA" ma:contentTypeVersion="1" ma:contentTypeDescription="Create a new document." ma:contentTypeScope="" ma:versionID="ca1caecc0c53078a152cffb4f66927aa">
  <xsd:schema xmlns:xsd="http://www.w3.org/2001/XMLSchema" xmlns:xs="http://www.w3.org/2001/XMLSchema" xmlns:p="http://schemas.microsoft.com/office/2006/metadata/properties" xmlns:ns2="75235a01-ceb8-4ca5-a25a-e550d0ccd3a0" targetNamespace="http://schemas.microsoft.com/office/2006/metadata/properties" ma:root="true" ma:fieldsID="06f98ab092ed85af93648f4e6d86fe75" ns2:_="">
    <xsd:import namespace="75235a01-ceb8-4ca5-a25a-e550d0ccd3a0"/>
    <xsd:element name="properties">
      <xsd:complexType>
        <xsd:sequence>
          <xsd:element name="documentManagement">
            <xsd:complexType>
              <xsd:all>
                <xsd:element ref="ns2:Notes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235a01-ceb8-4ca5-a25a-e550d0ccd3a0" elementFormDefault="qualified">
    <xsd:import namespace="http://schemas.microsoft.com/office/2006/documentManagement/types"/>
    <xsd:import namespace="http://schemas.microsoft.com/office/infopath/2007/PartnerControls"/>
    <xsd:element name="Notes0" ma:index="8" nillable="true" ma:displayName="Notes" ma:internalName="Notes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FDD46A-1D0F-4D0F-80C3-7BFE1CD37DE3}">
  <ds:schemaRefs>
    <ds:schemaRef ds:uri="http://schemas.microsoft.com/office/2006/documentManagement/types"/>
    <ds:schemaRef ds:uri="http://purl.org/dc/dcmitype/"/>
    <ds:schemaRef ds:uri="http://purl.org/dc/elements/1.1/"/>
    <ds:schemaRef ds:uri="http://www.w3.org/XML/1998/namespace"/>
    <ds:schemaRef ds:uri="http://schemas.microsoft.com/office/2006/metadata/properties"/>
    <ds:schemaRef ds:uri="http://purl.org/dc/terms/"/>
    <ds:schemaRef ds:uri="http://schemas.openxmlformats.org/package/2006/metadata/core-properties"/>
    <ds:schemaRef ds:uri="75235a01-ceb8-4ca5-a25a-e550d0ccd3a0"/>
    <ds:schemaRef ds:uri="http://schemas.microsoft.com/office/infopath/2007/PartnerControls"/>
  </ds:schemaRefs>
</ds:datastoreItem>
</file>

<file path=customXml/itemProps2.xml><?xml version="1.0" encoding="utf-8"?>
<ds:datastoreItem xmlns:ds="http://schemas.openxmlformats.org/officeDocument/2006/customXml" ds:itemID="{50BF3ACA-97FA-4C2F-9DDA-617577B2F3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5235a01-ceb8-4ca5-a25a-e550d0ccd3a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8C324E6-F991-4AF6-9D90-C2F43F26A70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courseware</Template>
  <TotalTime>12951</TotalTime>
  <Words>5320</Words>
  <Application>Microsoft Office PowerPoint</Application>
  <PresentationFormat>On-screen Show (4:3)</PresentationFormat>
  <Paragraphs>913</Paragraphs>
  <Slides>73</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73</vt:i4>
      </vt:variant>
    </vt:vector>
  </HeadingPairs>
  <TitlesOfParts>
    <vt:vector size="78" baseType="lpstr">
      <vt:lpstr>ＭＳ Ｐゴシック</vt:lpstr>
      <vt:lpstr>Arial</vt:lpstr>
      <vt:lpstr>Arial Narrow</vt:lpstr>
      <vt:lpstr>Times</vt:lpstr>
      <vt:lpstr>courseware</vt:lpstr>
      <vt:lpstr>Designing Products and Processes Using Six Sigma </vt:lpstr>
      <vt:lpstr>PowerPoint Presentation</vt:lpstr>
      <vt:lpstr>Course Agenda</vt:lpstr>
      <vt:lpstr>Module 4 Contents</vt:lpstr>
      <vt:lpstr>Learning Objectives</vt:lpstr>
      <vt:lpstr>Pico Laptop Team: Reassessing the Standard Organizational Process – 1</vt:lpstr>
      <vt:lpstr>Pico Laptop Team: Reassessing the Standard Organizational Process – 2</vt:lpstr>
      <vt:lpstr>DMADV Roadmap: Define</vt:lpstr>
      <vt:lpstr>DMADV Roadmap: Measure</vt:lpstr>
      <vt:lpstr>PowerPoint Presentation</vt:lpstr>
      <vt:lpstr>Estimation Using Monte Carlo Simulation</vt:lpstr>
      <vt:lpstr>Crystal Ball</vt:lpstr>
      <vt:lpstr>PowerPoint Presentation</vt:lpstr>
      <vt:lpstr>PowerPoint Presentation</vt:lpstr>
      <vt:lpstr>Steps for Monte Carlo Simulation with Crystal Ball</vt:lpstr>
      <vt:lpstr>Case Study</vt:lpstr>
      <vt:lpstr>Development Lifecycle:  Incremental</vt:lpstr>
      <vt:lpstr>Subprocess Choices – 1</vt:lpstr>
      <vt:lpstr>Subprocess Choices – 2</vt:lpstr>
      <vt:lpstr>Subprocess Choices – 3</vt:lpstr>
      <vt:lpstr>Processes, Subprocesses, and Their Performance Baselines – 1</vt:lpstr>
      <vt:lpstr>Processes, Subprocesses, and Their Performance Baselines – 2</vt:lpstr>
      <vt:lpstr>Units of Measure for Their Performance Baselines </vt:lpstr>
      <vt:lpstr>Current Project Process</vt:lpstr>
      <vt:lpstr>Factors Used to Predict Outcomes</vt:lpstr>
      <vt:lpstr>(1) Start Crystal Ball</vt:lpstr>
      <vt:lpstr>Organization of the Worksheet </vt:lpstr>
      <vt:lpstr>Crystal Ball Menus</vt:lpstr>
      <vt:lpstr>Crystal Ball Toolbar </vt:lpstr>
      <vt:lpstr>(2) Define a Simulation Model</vt:lpstr>
      <vt:lpstr>(2.1) Define Assumption Cells</vt:lpstr>
      <vt:lpstr>(2.1) Define Assumption Cells – Continued </vt:lpstr>
      <vt:lpstr>(2.1) Define Assumption Cells – Continued </vt:lpstr>
      <vt:lpstr>Assumption Cells for Subprocess in the Worksheet</vt:lpstr>
      <vt:lpstr>Assumption Cells for Subprocess in the Worksheet – Continued</vt:lpstr>
      <vt:lpstr>Assumption Cells for Subprocess in the Worksheet – Continued</vt:lpstr>
      <vt:lpstr>Define the Assumption for Unit Costs </vt:lpstr>
      <vt:lpstr>Define the Assumption for Unit Costs – Continued  </vt:lpstr>
      <vt:lpstr>Define the Assumption for Unit Costs – Continued  </vt:lpstr>
      <vt:lpstr>Assumption Cells for Unit Costs in the Worksheet </vt:lpstr>
      <vt:lpstr>Assumption Cells for Unit Costs in the Worksheet – Continued</vt:lpstr>
      <vt:lpstr>Assumption Cells for Unit Costs in the Worksheet – Continued</vt:lpstr>
      <vt:lpstr>(2.2) Select Subprocess Options</vt:lpstr>
      <vt:lpstr>Subprocess Options in the Worksheet</vt:lpstr>
      <vt:lpstr>(2.3) Define Forecast Cells</vt:lpstr>
      <vt:lpstr>(2.3) Define Forecast Cells – Continued </vt:lpstr>
      <vt:lpstr>Forecast Cells in the Worksheet</vt:lpstr>
      <vt:lpstr>Forecast Cells in the Worksheet – Continued </vt:lpstr>
      <vt:lpstr>(3) Run Simulations</vt:lpstr>
      <vt:lpstr>(3.1) Set Run Preferences</vt:lpstr>
      <vt:lpstr>(3.1) Set Run Preferences – Continued </vt:lpstr>
      <vt:lpstr>(3.1) Set Run Preferences – Continued</vt:lpstr>
      <vt:lpstr>PowerPoint Presentation</vt:lpstr>
      <vt:lpstr>(3.2) Run Simulations</vt:lpstr>
      <vt:lpstr>Displaying the Forecast Charts</vt:lpstr>
      <vt:lpstr>Forecast Charts</vt:lpstr>
      <vt:lpstr>(3.3) Save and Restore Simulation Results</vt:lpstr>
      <vt:lpstr>(3.3) Save and Restore Simulation Results – Continued</vt:lpstr>
      <vt:lpstr>(4) Analyze Simulation Results</vt:lpstr>
      <vt:lpstr>(4.1) Understand and Use Forecast Charts</vt:lpstr>
      <vt:lpstr>(4.2) Determine the Certainty Level </vt:lpstr>
      <vt:lpstr>(4.2) Determine the Certainty Level – Continued </vt:lpstr>
      <vt:lpstr>(4.2) Determine the Certainty Level – Continued</vt:lpstr>
      <vt:lpstr>(4.3) Create Reports</vt:lpstr>
      <vt:lpstr>Pre-defined Reports</vt:lpstr>
      <vt:lpstr>(4.4) Review Simulation Results</vt:lpstr>
      <vt:lpstr>(4.4) Review Simulation Results</vt:lpstr>
      <vt:lpstr>PowerPoint Presentation</vt:lpstr>
      <vt:lpstr>Deployment Tips</vt:lpstr>
      <vt:lpstr>PowerPoint Presentation</vt:lpstr>
      <vt:lpstr>Summary – 1</vt:lpstr>
      <vt:lpstr>Summary – 2</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McCurley</dc:creator>
  <cp:lastModifiedBy>Sheela Nath</cp:lastModifiedBy>
  <cp:revision>521</cp:revision>
  <cp:lastPrinted>1601-01-01T00:00:00Z</cp:lastPrinted>
  <dcterms:created xsi:type="dcterms:W3CDTF">1601-01-01T00:00:00Z</dcterms:created>
  <dcterms:modified xsi:type="dcterms:W3CDTF">2020-09-30T05:50:20Z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